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073E5-6E9F-B681-200B-1621B6C1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94F79-23C5-35C0-0E2E-E7AD6DBE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A10-2D85-4AEF-B0E0-9CC3889E4E3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BD2CB-0518-22CD-C3D3-95BC832C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C6287-C9E1-2E1E-F153-B1D6577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6368-4DBA-4764-AA28-7E604682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C384F-16A1-8315-2B7D-295B50FC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7704C-04A5-7C4A-0892-E2A36D922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A53A6-3134-36BB-526C-08E1CB78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4A10-2D85-4AEF-B0E0-9CC3889E4E3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67C15-617B-0A39-14CD-37D227678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476A-C830-D4DA-505F-2F86AE33C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6368-4DBA-4764-AA28-7E604682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AECCE6-917D-57DB-AE64-E99082E5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29E5D-F105-7C40-36D8-B8C8DD830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89137-347F-F651-07B9-A24D6A66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Chronic vs Acute Presentation: </a:t>
            </a:r>
            <a:br>
              <a:rPr lang="en-US"/>
            </a:br>
            <a:r>
              <a:rPr lang="en-US"/>
              <a:t>Determined by frequency and dose of the ingested food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72890-21E0-F891-FF87-F22A33611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184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18D03-D684-17A2-77CD-D583F44A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FPIES Phenotypes </a:t>
            </a:r>
            <a:r>
              <a:rPr lang="en-US" i="1"/>
              <a:t>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274C1-5806-D8F9-641A-CB39FFD7B3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522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201C9-6449-BE5E-3A63-68CF0BB8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History: Resolution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3A271-D6BB-388B-671B-17539A305A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67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D6F9B0-F887-D8EF-80E8-55169F17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Diagnosing FPIES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AE5DB-B882-6EE5-A163-C68A8EFF1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EC04F-E295-3C6D-11AD-C0FE1C8E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7CC68-31D5-3888-D02E-E2C7FBCFA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86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BE407-0B48-FDCE-685B-C0312A77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Acute FPIES diagnostic criteria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E2062-B512-02BF-40E9-5135BBF41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B63768-6484-54EF-3E79-278B2F10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criteria for patients with possible chronic FPIES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B71A3-2CBF-1759-CA07-3E48B36DB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64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C2D20D-832D-415F-3AB7-B0DFB71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FPIES Differential Diagnosis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F0CB9-759C-29A0-F6B9-0C03F871D6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55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499F9-D246-AA31-D6DF-9CBE3C1B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Distinguishing FPIES, FPIAP, and FPE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26C7E-500B-1F18-A67D-132AB7783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04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B88E39-F17D-368C-EA24-9B747666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Strategies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4FBC2-ECA0-6929-0518-E06AF8A5F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022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78C1E1-C2CC-A4CA-3E1F-D4F49AD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Presenter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5D4B0-E23B-7022-F483-59C0215F8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415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7EEDF6-1CEE-0F3A-D125-B042C6D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Food Challenge: What Clinicians Need </a:t>
            </a:r>
            <a:br>
              <a:rPr lang="en-US"/>
            </a:br>
            <a:r>
              <a:rPr lang="en-US"/>
              <a:t>to Know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0B21A-7B39-6B0F-2B4D-90C081602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9907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BF843-CA4F-5616-6716-6781BC3D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Food Challenge</a:t>
            </a:r>
            <a:r>
              <a:rPr lang="en-US" i="1"/>
              <a:t>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898F2-40A7-9079-67A3-71A239117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78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5BA32-2E32-D381-D5AD-BCE4BB7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Acute and Long-Term</a:t>
            </a:r>
            <a:br>
              <a:rPr lang="en-US" b="1"/>
            </a:br>
            <a:r>
              <a:rPr lang="en-US" b="1"/>
              <a:t>Management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4AFF2-194F-73F7-2A59-74D88D220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AD523B-DB56-6DC2-A156-70FE6C39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1—Diagnosing FPIES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80040-F43F-0EC7-841C-DE87225476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91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3804E1-C6DB-EDAA-B377-6B2C36F9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signs and symptoms upon presentation that will help to diagnose this patient?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0456B-BC84-B795-3F51-EEB1EB7E4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481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650DD5-2549-00D5-36DF-368750B0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1—Explanation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F9A45-AE2A-6192-58E2-1CB287A49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95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BD5FDB-42EB-6CA2-6287-6F26C3CF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2BD60-D594-A898-CDD4-C90FBD096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54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4E4E52-6EE2-86A5-737C-009B6B43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Strategies &amp;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DAA55-1CD7-BE5E-CB96-24C50E3AE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014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B2851A-7A8E-A5A1-4179-2E0AC7E4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044F2-FBF6-4405-8037-B4C558B51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157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1CE638-89DA-9B46-4D84-77D1F2F9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2—Selecting foods for 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3963E-80AC-2098-0E0B-0B833D929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84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E441C6-74BD-2285-5789-F720845E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Disclosures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A635C-D8B6-C026-DA4B-6EB22858C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940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5D205-D6CE-633B-4E79-F82A42E5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next step to help the parents provide the necessary nutritional requirements for this young infant? 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4D5AB-5170-8B35-0CC4-A59FE78714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703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B5D5C4-19AE-1EC1-6DE2-E76DD5E5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2—Explanation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AF379-EC43-D190-8820-E8FE1B125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791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84A6D-80AD-6058-CD0B-82F2EF43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2—Explanation </a:t>
            </a:r>
            <a:r>
              <a:rPr lang="en-US" i="1"/>
              <a:t>(continued)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BA12C-8215-48D9-1F62-BA44AF20A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150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AC0523-5D65-70D4-EEC0-5AABAF6C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Management of FPIES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437B7-2853-7998-6508-660E280DEB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918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05B255-E524-FBBE-9DF0-7E186D0A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Nutritional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24150-B9ED-3148-4F10-57B0928B71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4046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AE2747-36D0-095A-1C00-1464C68B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Nutritional Daily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29EB2-2DA5-780B-CA75-3BBA0833A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0672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976402-D15B-E8A2-46BF-EF340972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While Breastfeeding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27BB3-3CCE-EE84-E4AD-4FA068695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3097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F1B52-20F5-4A09-28A3-A78E886D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Safe Nutritional Alternatives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D0773-E055-1055-760D-20C756986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78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D8F4E5-1C95-BE99-5471-5C298218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Safe Nutritional Alternatives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B04F7-F630-3724-9F3E-4B436DA95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0981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DFDDD8-10DA-CA1D-3DBB-7558474C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Peanut FPIES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E490E-5F29-65EC-B613-D91DC45D1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373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A89BAA-D454-931C-9CEC-8442EACA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C9F35-7D01-8D6C-93E7-819375DAB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136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ED92CA-6A17-2B06-DA3E-231644C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3—</a:t>
            </a:r>
            <a:br>
              <a:rPr lang="en-US"/>
            </a:br>
            <a:r>
              <a:rPr lang="en-US"/>
              <a:t>Timing of Reintroduction of Offending Food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CFE12-6985-B0E1-2EFE-B538A4891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313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E7E72-52D3-8704-15F4-223B2F03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is the optimal time to reintroduce the food that has triggered FPIES?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9FCE5-1565-D5B6-67B7-68B04192E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542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04F38B-9178-3D71-B8A7-4A60E9DA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3—Explanation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6EC55-D616-BFBB-7221-FCCCEEA5F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21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2DB4FD-2B39-F8B5-6A96-2CBF9A99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New Areas of Research in FPIES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2ECCE-2497-83F4-FC15-7B70B0B9E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38F333-709D-B86F-99EC-A9220013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Mechanisms of FPIES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69AF1-5698-9D31-3D7F-19E74115E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1855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BAE00-7078-8109-510E-030FB40A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FPIES in Adults!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E2279-AC40-B76F-D4AF-6A17CD2856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777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BD0A24-EE0D-8707-6E10-62355AED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in Children vs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766D8-16D6-26AF-3CA3-55F38A078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579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8D0533-B074-C300-6C81-7D06313B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Needs-I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E1528-6BA0-A507-00FB-1A6B02295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5955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D6E1F0-69C9-D7C4-D88C-74A3C9BC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Needs-II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43933-3B3E-E7E4-6C15-9FE19EB45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1470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127192-CF6B-4FF0-E43A-A8A38EF8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Federal-Funded Research Is Lacking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2DEC6-BA01-986F-DA46-037DFB720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07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390BD-BCB4-FD34-509C-632B015E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FPIES Epidemiology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45882-39D5-C2AA-2C73-6FD8DB4BF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6B3B3E-1F68-6CD6-5191-FC1D16F2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055F5-52C3-2248-CF82-7F1A63BFE8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7747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4FCF0A-A4B5-89AE-1CA9-D66C3C73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70F47-2C74-7B22-C7B9-7DE5BEE96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798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B2A9CE-D26F-0DD2-64B0-FC6CBFFA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F6E96-72F0-57A2-87F1-4DE038F68F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9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F9429-A1DF-7FF6-7554-B6D68E16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Protein-Induced Enterocolitis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7C0FE-A0AD-0248-1897-1FFB1259B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85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A4AB5-AE5F-AB5D-B45B-5EF9B95F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History: Prevalence and Food Triggers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3D0AA-0CB0-52E1-5A6B-71E5A25AC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847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729F7A-D940-886D-FC3A-6F365831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Food Triggers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3D943-6350-E723-B3FE-264AE3C732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70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A132F6-9F00-7482-09D4-57268800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FPIES Clinical Phenotypes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A9758-6C01-2D86-01D5-0D50FB8744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377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48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Faculty Presenter</vt:lpstr>
      <vt:lpstr>Faculty Disclosures</vt:lpstr>
      <vt:lpstr>Learning Objectives</vt:lpstr>
      <vt:lpstr>FPIES Epidemiology</vt:lpstr>
      <vt:lpstr>Food Protein-Induced Enterocolitis Syndrome</vt:lpstr>
      <vt:lpstr>Natural History: Prevalence and Food Triggers</vt:lpstr>
      <vt:lpstr>Common Food Triggers</vt:lpstr>
      <vt:lpstr>FPIES Clinical Phenotypes </vt:lpstr>
      <vt:lpstr>Chronic vs Acute Presentation:  Determined by frequency and dose of the ingested food</vt:lpstr>
      <vt:lpstr>FPIES Phenotypes (continued)</vt:lpstr>
      <vt:lpstr>Natural History: Resolution</vt:lpstr>
      <vt:lpstr>Diagnosing FPIES </vt:lpstr>
      <vt:lpstr>PowerPoint Presentation</vt:lpstr>
      <vt:lpstr>Acute FPIES diagnostic criteria</vt:lpstr>
      <vt:lpstr>Diagnostic criteria for patients with possible chronic FPIES</vt:lpstr>
      <vt:lpstr>FPIES Differential Diagnosis</vt:lpstr>
      <vt:lpstr>Distinguishing FPIES, FPIAP, and FPE </vt:lpstr>
      <vt:lpstr>Diagnostic Strategies</vt:lpstr>
      <vt:lpstr>Oral Food Challenge: What Clinicians Need  to Know</vt:lpstr>
      <vt:lpstr>Oral Food Challenge (continued)</vt:lpstr>
      <vt:lpstr>Acute and Long-Term Management</vt:lpstr>
      <vt:lpstr>Case Study 1—Diagnosing FPIES</vt:lpstr>
      <vt:lpstr>What are the signs and symptoms upon presentation that will help to diagnose this patient? </vt:lpstr>
      <vt:lpstr>Case Study 1—Explanation</vt:lpstr>
      <vt:lpstr>PowerPoint Presentation</vt:lpstr>
      <vt:lpstr>Treatment Strategies &amp; Management</vt:lpstr>
      <vt:lpstr>Acute Management</vt:lpstr>
      <vt:lpstr>Case Study 2—Selecting foods for introduction</vt:lpstr>
      <vt:lpstr>What is the next step to help the parents provide the necessary nutritional requirements for this young infant?  </vt:lpstr>
      <vt:lpstr>Case Study 2—Explanation</vt:lpstr>
      <vt:lpstr>Case Study 2—Explanation (continued)</vt:lpstr>
      <vt:lpstr>Long-term Management of FPIES</vt:lpstr>
      <vt:lpstr>Long-term Nutritional Management</vt:lpstr>
      <vt:lpstr>Nutritional Daily Management</vt:lpstr>
      <vt:lpstr>Management While Breastfeeding</vt:lpstr>
      <vt:lpstr>Selecting Safe Nutritional Alternatives</vt:lpstr>
      <vt:lpstr>Selecting Safe Nutritional Alternatives</vt:lpstr>
      <vt:lpstr>Peanut FPIES</vt:lpstr>
      <vt:lpstr>Case Study 3— Timing of Reintroduction of Offending Food </vt:lpstr>
      <vt:lpstr>When is the optimal time to reintroduce the food that has triggered FPIES?</vt:lpstr>
      <vt:lpstr>Case Study 3—Explanation</vt:lpstr>
      <vt:lpstr>New Areas of Research in FPIES </vt:lpstr>
      <vt:lpstr>Immune Mechanisms of FPIES</vt:lpstr>
      <vt:lpstr>FPIES in Adults!</vt:lpstr>
      <vt:lpstr>Characteristics in Children vs Adults</vt:lpstr>
      <vt:lpstr>Unmet Needs-I</vt:lpstr>
      <vt:lpstr>Unmet Needs-II</vt:lpstr>
      <vt:lpstr>Federal-Funded Research Is Lacking</vt:lpstr>
      <vt:lpstr>Key Takeaways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Gorney</dc:creator>
  <cp:lastModifiedBy>Mark Gorney</cp:lastModifiedBy>
  <cp:revision>3</cp:revision>
  <dcterms:created xsi:type="dcterms:W3CDTF">2022-05-25T18:44:29Z</dcterms:created>
  <dcterms:modified xsi:type="dcterms:W3CDTF">2022-05-26T23:51:19Z</dcterms:modified>
</cp:coreProperties>
</file>