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2" r:id="rId3"/>
    <p:sldMasterId id="2147483698" r:id="rId4"/>
    <p:sldMasterId id="2147483710" r:id="rId5"/>
  </p:sldMasterIdLst>
  <p:notesMasterIdLst>
    <p:notesMasterId r:id="rId36"/>
  </p:notesMasterIdLst>
  <p:sldIdLst>
    <p:sldId id="666" r:id="rId6"/>
    <p:sldId id="259" r:id="rId7"/>
    <p:sldId id="630" r:id="rId8"/>
    <p:sldId id="629" r:id="rId9"/>
    <p:sldId id="628" r:id="rId10"/>
    <p:sldId id="631" r:id="rId11"/>
    <p:sldId id="639" r:id="rId12"/>
    <p:sldId id="640" r:id="rId13"/>
    <p:sldId id="641" r:id="rId14"/>
    <p:sldId id="643" r:id="rId15"/>
    <p:sldId id="646" r:id="rId16"/>
    <p:sldId id="665" r:id="rId17"/>
    <p:sldId id="574" r:id="rId18"/>
    <p:sldId id="648" r:id="rId19"/>
    <p:sldId id="649" r:id="rId20"/>
    <p:sldId id="664" r:id="rId21"/>
    <p:sldId id="655" r:id="rId22"/>
    <p:sldId id="362" r:id="rId23"/>
    <p:sldId id="578" r:id="rId24"/>
    <p:sldId id="340" r:id="rId25"/>
    <p:sldId id="656" r:id="rId26"/>
    <p:sldId id="657" r:id="rId27"/>
    <p:sldId id="659" r:id="rId28"/>
    <p:sldId id="663" r:id="rId29"/>
    <p:sldId id="376" r:id="rId30"/>
    <p:sldId id="612" r:id="rId31"/>
    <p:sldId id="660" r:id="rId32"/>
    <p:sldId id="661" r:id="rId33"/>
    <p:sldId id="662" r:id="rId34"/>
    <p:sldId id="62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3" autoAdjust="0"/>
    <p:restoredTop sz="85351"/>
  </p:normalViewPr>
  <p:slideViewPr>
    <p:cSldViewPr snapToGrid="0">
      <p:cViewPr varScale="1">
        <p:scale>
          <a:sx n="92" d="100"/>
          <a:sy n="92" d="100"/>
        </p:scale>
        <p:origin x="11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7DDA1C-F6AD-4134-BCAD-52AD3E271AB5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3230A0-A13E-43D2-9174-AA0DD0F71950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000" dirty="0"/>
            <a:t>Disease</a:t>
          </a:r>
        </a:p>
      </dgm:t>
    </dgm:pt>
    <dgm:pt modelId="{4DA18565-4C7F-4258-903D-B7E87C75E20D}" type="parTrans" cxnId="{BA0597B0-C2C7-433F-833E-A9AF7F279476}">
      <dgm:prSet/>
      <dgm:spPr/>
      <dgm:t>
        <a:bodyPr/>
        <a:lstStyle/>
        <a:p>
          <a:endParaRPr lang="en-US"/>
        </a:p>
      </dgm:t>
    </dgm:pt>
    <dgm:pt modelId="{21C53221-A409-464C-875F-FD8523916273}" type="sibTrans" cxnId="{BA0597B0-C2C7-433F-833E-A9AF7F279476}">
      <dgm:prSet/>
      <dgm:spPr/>
      <dgm:t>
        <a:bodyPr/>
        <a:lstStyle/>
        <a:p>
          <a:endParaRPr lang="en-US"/>
        </a:p>
      </dgm:t>
    </dgm:pt>
    <dgm:pt modelId="{CB1A412E-7589-4F9D-B4FB-17837F8CB752}">
      <dgm:prSet phldrT="[Text]"/>
      <dgm:spPr/>
      <dgm:t>
        <a:bodyPr/>
        <a:lstStyle/>
        <a:p>
          <a:r>
            <a:rPr lang="en-US" dirty="0"/>
            <a:t>Nutrition</a:t>
          </a:r>
        </a:p>
      </dgm:t>
    </dgm:pt>
    <dgm:pt modelId="{5CF1078B-264F-475F-A9DE-2BCF02B00A2A}" type="parTrans" cxnId="{8370B896-70CF-4BDB-BC19-F33A92F9ADFA}">
      <dgm:prSet/>
      <dgm:spPr/>
      <dgm:t>
        <a:bodyPr/>
        <a:lstStyle/>
        <a:p>
          <a:endParaRPr lang="en-US"/>
        </a:p>
      </dgm:t>
    </dgm:pt>
    <dgm:pt modelId="{89F2328E-B92F-4CAF-8985-90056A7BE17D}" type="sibTrans" cxnId="{8370B896-70CF-4BDB-BC19-F33A92F9ADFA}">
      <dgm:prSet/>
      <dgm:spPr/>
      <dgm:t>
        <a:bodyPr/>
        <a:lstStyle/>
        <a:p>
          <a:endParaRPr lang="en-US"/>
        </a:p>
      </dgm:t>
    </dgm:pt>
    <dgm:pt modelId="{037C1342-BD65-40E5-8DF8-A38460FD8FF4}">
      <dgm:prSet phldrT="[Text]" custT="1"/>
      <dgm:spPr/>
      <dgm:t>
        <a:bodyPr/>
        <a:lstStyle/>
        <a:p>
          <a:r>
            <a:rPr lang="en-US" sz="2400" dirty="0"/>
            <a:t>Growth pattern phenotypes</a:t>
          </a:r>
        </a:p>
      </dgm:t>
    </dgm:pt>
    <dgm:pt modelId="{94B9F450-5958-4CEB-BC59-E6ED89996139}" type="parTrans" cxnId="{AAB6AD0E-F352-4719-82B3-474215A3A97C}">
      <dgm:prSet/>
      <dgm:spPr/>
      <dgm:t>
        <a:bodyPr/>
        <a:lstStyle/>
        <a:p>
          <a:endParaRPr lang="en-US"/>
        </a:p>
      </dgm:t>
    </dgm:pt>
    <dgm:pt modelId="{AE256003-1EC1-448D-B43A-0424882B01B6}" type="sibTrans" cxnId="{AAB6AD0E-F352-4719-82B3-474215A3A97C}">
      <dgm:prSet/>
      <dgm:spPr/>
      <dgm:t>
        <a:bodyPr/>
        <a:lstStyle/>
        <a:p>
          <a:endParaRPr lang="en-US"/>
        </a:p>
      </dgm:t>
    </dgm:pt>
    <dgm:pt modelId="{EE53EFA5-78D1-41BC-ABE1-B1DBB3EABEF0}">
      <dgm:prSet phldrT="[Text]"/>
      <dgm:spPr/>
      <dgm:t>
        <a:bodyPr/>
        <a:lstStyle/>
        <a:p>
          <a:endParaRPr lang="en-US"/>
        </a:p>
      </dgm:t>
    </dgm:pt>
    <dgm:pt modelId="{3156CB60-4449-401F-8FCF-04BF02D3D5AD}" type="parTrans" cxnId="{2379F38D-69EB-46EB-B46B-9DD99C4444DA}">
      <dgm:prSet/>
      <dgm:spPr/>
      <dgm:t>
        <a:bodyPr/>
        <a:lstStyle/>
        <a:p>
          <a:endParaRPr lang="en-US"/>
        </a:p>
      </dgm:t>
    </dgm:pt>
    <dgm:pt modelId="{614FAB71-0691-4D7D-92B3-97462C02FFE4}" type="sibTrans" cxnId="{2379F38D-69EB-46EB-B46B-9DD99C4444DA}">
      <dgm:prSet/>
      <dgm:spPr/>
      <dgm:t>
        <a:bodyPr/>
        <a:lstStyle/>
        <a:p>
          <a:endParaRPr lang="en-US"/>
        </a:p>
      </dgm:t>
    </dgm:pt>
    <dgm:pt modelId="{2218B2A2-A307-4936-BBA9-BF6E38F9E403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800" dirty="0"/>
            <a:t>Social determinants</a:t>
          </a:r>
        </a:p>
      </dgm:t>
    </dgm:pt>
    <dgm:pt modelId="{231815F3-2C95-4D77-9358-BE9CA1B1C5A9}" type="parTrans" cxnId="{5F354E6F-43D9-4049-B3CB-C9F17D7F3F51}">
      <dgm:prSet/>
      <dgm:spPr/>
      <dgm:t>
        <a:bodyPr/>
        <a:lstStyle/>
        <a:p>
          <a:endParaRPr lang="en-US"/>
        </a:p>
      </dgm:t>
    </dgm:pt>
    <dgm:pt modelId="{35752BCC-A55C-4AB2-B8F0-272F4CAFF952}" type="sibTrans" cxnId="{5F354E6F-43D9-4049-B3CB-C9F17D7F3F51}">
      <dgm:prSet/>
      <dgm:spPr/>
      <dgm:t>
        <a:bodyPr/>
        <a:lstStyle/>
        <a:p>
          <a:endParaRPr lang="en-US"/>
        </a:p>
      </dgm:t>
    </dgm:pt>
    <dgm:pt modelId="{814C0545-2759-4EFE-AE71-40CDA5B99BAE}" type="pres">
      <dgm:prSet presAssocID="{CA7DDA1C-F6AD-4134-BCAD-52AD3E271AB5}" presName="Name0" presStyleCnt="0">
        <dgm:presLayoutVars>
          <dgm:chMax val="4"/>
          <dgm:resizeHandles val="exact"/>
        </dgm:presLayoutVars>
      </dgm:prSet>
      <dgm:spPr/>
    </dgm:pt>
    <dgm:pt modelId="{DB9AFE04-1916-48E2-86F4-D30D9E64A7D8}" type="pres">
      <dgm:prSet presAssocID="{CA7DDA1C-F6AD-4134-BCAD-52AD3E271AB5}" presName="ellipse" presStyleLbl="trBgShp" presStyleIdx="0" presStyleCnt="1"/>
      <dgm:spPr/>
    </dgm:pt>
    <dgm:pt modelId="{58E67E4C-112E-4E01-B24A-25948CD05B29}" type="pres">
      <dgm:prSet presAssocID="{CA7DDA1C-F6AD-4134-BCAD-52AD3E271AB5}" presName="arrow1" presStyleLbl="fgShp" presStyleIdx="0" presStyleCnt="1" custLinFactNeighborY="14917"/>
      <dgm:spPr/>
    </dgm:pt>
    <dgm:pt modelId="{43158D12-2DB5-42BF-ADA5-14EED2FF5883}" type="pres">
      <dgm:prSet presAssocID="{CA7DDA1C-F6AD-4134-BCAD-52AD3E271AB5}" presName="rectangle" presStyleLbl="revTx" presStyleIdx="0" presStyleCnt="1" custScaleX="145778">
        <dgm:presLayoutVars>
          <dgm:bulletEnabled val="1"/>
        </dgm:presLayoutVars>
      </dgm:prSet>
      <dgm:spPr/>
    </dgm:pt>
    <dgm:pt modelId="{7FC328C8-1FAE-46A8-ABF1-05E2090197BA}" type="pres">
      <dgm:prSet presAssocID="{2218B2A2-A307-4936-BBA9-BF6E38F9E403}" presName="item1" presStyleLbl="node1" presStyleIdx="0" presStyleCnt="3">
        <dgm:presLayoutVars>
          <dgm:bulletEnabled val="1"/>
        </dgm:presLayoutVars>
      </dgm:prSet>
      <dgm:spPr/>
    </dgm:pt>
    <dgm:pt modelId="{74525AE5-86AB-463D-BA3E-95BDD95B760B}" type="pres">
      <dgm:prSet presAssocID="{CB1A412E-7589-4F9D-B4FB-17837F8CB752}" presName="item2" presStyleLbl="node1" presStyleIdx="1" presStyleCnt="3" custScaleX="136238" custScaleY="143129" custLinFactNeighborX="-396" custLinFactNeighborY="-18593">
        <dgm:presLayoutVars>
          <dgm:bulletEnabled val="1"/>
        </dgm:presLayoutVars>
      </dgm:prSet>
      <dgm:spPr/>
    </dgm:pt>
    <dgm:pt modelId="{69B10C9C-0ADA-40CF-9873-22434E871F76}" type="pres">
      <dgm:prSet presAssocID="{037C1342-BD65-40E5-8DF8-A38460FD8FF4}" presName="item3" presStyleLbl="node1" presStyleIdx="2" presStyleCnt="3" custScaleX="133667" custScaleY="115422" custLinFactNeighborX="30809" custLinFactNeighborY="8726">
        <dgm:presLayoutVars>
          <dgm:bulletEnabled val="1"/>
        </dgm:presLayoutVars>
      </dgm:prSet>
      <dgm:spPr/>
    </dgm:pt>
    <dgm:pt modelId="{83F331D4-733E-4C6A-A531-7D312D8A5B67}" type="pres">
      <dgm:prSet presAssocID="{CA7DDA1C-F6AD-4134-BCAD-52AD3E271AB5}" presName="funnel" presStyleLbl="trAlignAcc1" presStyleIdx="0" presStyleCnt="1" custScaleX="112915" custScaleY="109652" custLinFactNeighborX="175" custLinFactNeighborY="-2721"/>
      <dgm:spPr/>
    </dgm:pt>
  </dgm:ptLst>
  <dgm:cxnLst>
    <dgm:cxn modelId="{4E14D909-A8D2-4356-BCFE-09B8CA07E8A7}" type="presOf" srcId="{CA7DDA1C-F6AD-4134-BCAD-52AD3E271AB5}" destId="{814C0545-2759-4EFE-AE71-40CDA5B99BAE}" srcOrd="0" destOrd="0" presId="urn:microsoft.com/office/officeart/2005/8/layout/funnel1"/>
    <dgm:cxn modelId="{AAB6AD0E-F352-4719-82B3-474215A3A97C}" srcId="{CA7DDA1C-F6AD-4134-BCAD-52AD3E271AB5}" destId="{037C1342-BD65-40E5-8DF8-A38460FD8FF4}" srcOrd="3" destOrd="0" parTransId="{94B9F450-5958-4CEB-BC59-E6ED89996139}" sibTransId="{AE256003-1EC1-448D-B43A-0424882B01B6}"/>
    <dgm:cxn modelId="{D0F6586D-B1FE-42BC-98F0-AEB8BAAF47A6}" type="presOf" srcId="{333230A0-A13E-43D2-9174-AA0DD0F71950}" destId="{69B10C9C-0ADA-40CF-9873-22434E871F76}" srcOrd="0" destOrd="0" presId="urn:microsoft.com/office/officeart/2005/8/layout/funnel1"/>
    <dgm:cxn modelId="{5F354E6F-43D9-4049-B3CB-C9F17D7F3F51}" srcId="{CA7DDA1C-F6AD-4134-BCAD-52AD3E271AB5}" destId="{2218B2A2-A307-4936-BBA9-BF6E38F9E403}" srcOrd="1" destOrd="0" parTransId="{231815F3-2C95-4D77-9358-BE9CA1B1C5A9}" sibTransId="{35752BCC-A55C-4AB2-B8F0-272F4CAFF952}"/>
    <dgm:cxn modelId="{9726E373-C48B-4EAD-BB80-98D36C4A8FA0}" type="presOf" srcId="{037C1342-BD65-40E5-8DF8-A38460FD8FF4}" destId="{43158D12-2DB5-42BF-ADA5-14EED2FF5883}" srcOrd="0" destOrd="0" presId="urn:microsoft.com/office/officeart/2005/8/layout/funnel1"/>
    <dgm:cxn modelId="{2379F38D-69EB-46EB-B46B-9DD99C4444DA}" srcId="{CA7DDA1C-F6AD-4134-BCAD-52AD3E271AB5}" destId="{EE53EFA5-78D1-41BC-ABE1-B1DBB3EABEF0}" srcOrd="4" destOrd="0" parTransId="{3156CB60-4449-401F-8FCF-04BF02D3D5AD}" sibTransId="{614FAB71-0691-4D7D-92B3-97462C02FFE4}"/>
    <dgm:cxn modelId="{8370B896-70CF-4BDB-BC19-F33A92F9ADFA}" srcId="{CA7DDA1C-F6AD-4134-BCAD-52AD3E271AB5}" destId="{CB1A412E-7589-4F9D-B4FB-17837F8CB752}" srcOrd="2" destOrd="0" parTransId="{5CF1078B-264F-475F-A9DE-2BCF02B00A2A}" sibTransId="{89F2328E-B92F-4CAF-8985-90056A7BE17D}"/>
    <dgm:cxn modelId="{BA0597B0-C2C7-433F-833E-A9AF7F279476}" srcId="{CA7DDA1C-F6AD-4134-BCAD-52AD3E271AB5}" destId="{333230A0-A13E-43D2-9174-AA0DD0F71950}" srcOrd="0" destOrd="0" parTransId="{4DA18565-4C7F-4258-903D-B7E87C75E20D}" sibTransId="{21C53221-A409-464C-875F-FD8523916273}"/>
    <dgm:cxn modelId="{7C2E2BC3-C565-443E-B349-227DF3255195}" type="presOf" srcId="{CB1A412E-7589-4F9D-B4FB-17837F8CB752}" destId="{7FC328C8-1FAE-46A8-ABF1-05E2090197BA}" srcOrd="0" destOrd="0" presId="urn:microsoft.com/office/officeart/2005/8/layout/funnel1"/>
    <dgm:cxn modelId="{D716ABEB-9716-446D-BEE6-F6273CEC5624}" type="presOf" srcId="{2218B2A2-A307-4936-BBA9-BF6E38F9E403}" destId="{74525AE5-86AB-463D-BA3E-95BDD95B760B}" srcOrd="0" destOrd="0" presId="urn:microsoft.com/office/officeart/2005/8/layout/funnel1"/>
    <dgm:cxn modelId="{45FA8080-3CB9-4126-87DC-5A36C23F1308}" type="presParOf" srcId="{814C0545-2759-4EFE-AE71-40CDA5B99BAE}" destId="{DB9AFE04-1916-48E2-86F4-D30D9E64A7D8}" srcOrd="0" destOrd="0" presId="urn:microsoft.com/office/officeart/2005/8/layout/funnel1"/>
    <dgm:cxn modelId="{B1DBF135-575D-4D2F-AE67-EF80F9227D68}" type="presParOf" srcId="{814C0545-2759-4EFE-AE71-40CDA5B99BAE}" destId="{58E67E4C-112E-4E01-B24A-25948CD05B29}" srcOrd="1" destOrd="0" presId="urn:microsoft.com/office/officeart/2005/8/layout/funnel1"/>
    <dgm:cxn modelId="{C8605761-9277-49A0-A7B9-78C5CBC10530}" type="presParOf" srcId="{814C0545-2759-4EFE-AE71-40CDA5B99BAE}" destId="{43158D12-2DB5-42BF-ADA5-14EED2FF5883}" srcOrd="2" destOrd="0" presId="urn:microsoft.com/office/officeart/2005/8/layout/funnel1"/>
    <dgm:cxn modelId="{D5FC1CDF-4798-4937-902A-D12DB1C1282D}" type="presParOf" srcId="{814C0545-2759-4EFE-AE71-40CDA5B99BAE}" destId="{7FC328C8-1FAE-46A8-ABF1-05E2090197BA}" srcOrd="3" destOrd="0" presId="urn:microsoft.com/office/officeart/2005/8/layout/funnel1"/>
    <dgm:cxn modelId="{4BD1E387-8C57-4834-89D8-4DCA64C6F3B2}" type="presParOf" srcId="{814C0545-2759-4EFE-AE71-40CDA5B99BAE}" destId="{74525AE5-86AB-463D-BA3E-95BDD95B760B}" srcOrd="4" destOrd="0" presId="urn:microsoft.com/office/officeart/2005/8/layout/funnel1"/>
    <dgm:cxn modelId="{3485652A-5770-4752-8B3C-8ACD8F436400}" type="presParOf" srcId="{814C0545-2759-4EFE-AE71-40CDA5B99BAE}" destId="{69B10C9C-0ADA-40CF-9873-22434E871F76}" srcOrd="5" destOrd="0" presId="urn:microsoft.com/office/officeart/2005/8/layout/funnel1"/>
    <dgm:cxn modelId="{BCDBDCF0-0F67-4956-8266-D0A55223226D}" type="presParOf" srcId="{814C0545-2759-4EFE-AE71-40CDA5B99BAE}" destId="{83F331D4-733E-4C6A-A531-7D312D8A5B67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9AFE04-1916-48E2-86F4-D30D9E64A7D8}">
      <dsp:nvSpPr>
        <dsp:cNvPr id="0" name=""/>
        <dsp:cNvSpPr/>
      </dsp:nvSpPr>
      <dsp:spPr>
        <a:xfrm>
          <a:off x="1599793" y="285719"/>
          <a:ext cx="4005172" cy="1390943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67E4C-112E-4E01-B24A-25948CD05B29}">
      <dsp:nvSpPr>
        <dsp:cNvPr id="0" name=""/>
        <dsp:cNvSpPr/>
      </dsp:nvSpPr>
      <dsp:spPr>
        <a:xfrm>
          <a:off x="3220490" y="3765771"/>
          <a:ext cx="776196" cy="496765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158D12-2DB5-42BF-ADA5-14EED2FF5883}">
      <dsp:nvSpPr>
        <dsp:cNvPr id="0" name=""/>
        <dsp:cNvSpPr/>
      </dsp:nvSpPr>
      <dsp:spPr>
        <a:xfrm>
          <a:off x="892932" y="4089081"/>
          <a:ext cx="5431312" cy="931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Growth pattern phenotypes</a:t>
          </a:r>
        </a:p>
      </dsp:txBody>
      <dsp:txXfrm>
        <a:off x="892932" y="4089081"/>
        <a:ext cx="5431312" cy="931435"/>
      </dsp:txXfrm>
    </dsp:sp>
    <dsp:sp modelId="{7FC328C8-1FAE-46A8-ABF1-05E2090197BA}">
      <dsp:nvSpPr>
        <dsp:cNvPr id="0" name=""/>
        <dsp:cNvSpPr/>
      </dsp:nvSpPr>
      <dsp:spPr>
        <a:xfrm>
          <a:off x="3055937" y="1784088"/>
          <a:ext cx="1397153" cy="13971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Nutrition</a:t>
          </a:r>
        </a:p>
      </dsp:txBody>
      <dsp:txXfrm>
        <a:off x="3260545" y="1988696"/>
        <a:ext cx="987937" cy="987937"/>
      </dsp:txXfrm>
    </dsp:sp>
    <dsp:sp modelId="{74525AE5-86AB-463D-BA3E-95BDD95B760B}">
      <dsp:nvSpPr>
        <dsp:cNvPr id="0" name=""/>
        <dsp:cNvSpPr/>
      </dsp:nvSpPr>
      <dsp:spPr>
        <a:xfrm>
          <a:off x="1797513" y="174851"/>
          <a:ext cx="1903453" cy="1999731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Social determinants</a:t>
          </a:r>
        </a:p>
      </dsp:txBody>
      <dsp:txXfrm>
        <a:off x="2076267" y="467705"/>
        <a:ext cx="1345945" cy="1414023"/>
      </dsp:txXfrm>
    </dsp:sp>
    <dsp:sp modelId="{69B10C9C-0ADA-40CF-9873-22434E871F76}">
      <dsp:nvSpPr>
        <dsp:cNvPr id="0" name=""/>
        <dsp:cNvSpPr/>
      </dsp:nvSpPr>
      <dsp:spPr>
        <a:xfrm>
          <a:off x="3679656" y="412294"/>
          <a:ext cx="1867532" cy="1612622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Disease</a:t>
          </a:r>
        </a:p>
      </dsp:txBody>
      <dsp:txXfrm>
        <a:off x="3953150" y="648457"/>
        <a:ext cx="1320544" cy="1140296"/>
      </dsp:txXfrm>
    </dsp:sp>
    <dsp:sp modelId="{83F331D4-733E-4C6A-A531-7D312D8A5B67}">
      <dsp:nvSpPr>
        <dsp:cNvPr id="0" name=""/>
        <dsp:cNvSpPr/>
      </dsp:nvSpPr>
      <dsp:spPr>
        <a:xfrm>
          <a:off x="1162158" y="-52860"/>
          <a:ext cx="4908075" cy="381299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70F81-D11D-419D-97A3-A002A05E8BC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1022A-B997-4CDD-B50B-89EA79905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81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5207E7-B12F-4135-9274-D41978BB49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916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5207E7-B12F-4135-9274-D41978BB49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097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75E3C8-3E15-4CD6-950A-7607F67B97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765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61022A-B997-4CDD-B50B-89EA79905C4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3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75C87-16B0-409D-9F9B-55DA6D626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AF2021-3470-4DD9-9527-396E51364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CED64-4EF6-4781-84CF-0C822E4F3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3FEA-8AA1-4779-8F06-AB6B0ADB49B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0AB29-3DF5-4C10-96B5-0488A883B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8C8F-C3D1-4702-BA70-3326B914A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39CA-8498-4F47-86A8-8D62BBD7A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4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49CC5-418F-4FA0-A6B7-EC6222A84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342D5-62F9-4A72-A197-826645D7AF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537E7-6421-4029-B925-D81BEA40A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3FEA-8AA1-4779-8F06-AB6B0ADB49B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1706F-EFCF-42D5-8539-FABB20F7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AABC7-F82C-498E-BABE-8FA6DA57D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39CA-8498-4F47-86A8-8D62BBD7A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589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9122BF-01D9-4E68-A61A-F41CA49826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846E56-EC33-4FB1-9FFC-E9582EB68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4B893-58C7-49E3-B9C1-EC1271A08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3FEA-8AA1-4779-8F06-AB6B0ADB49B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2C9DF-5415-498C-B87C-25348DE07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45654-F3D4-4A38-982F-529D39581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39CA-8498-4F47-86A8-8D62BBD7A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16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13581-7161-9C4C-8792-15A57C97C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4F83E-2710-B144-BB95-B8C353E9D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79" y="1600200"/>
            <a:ext cx="1121664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41110-5633-2E4A-9FAF-4987E8FDC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815" y="6471675"/>
            <a:ext cx="444767" cy="365125"/>
          </a:xfrm>
          <a:prstGeom prst="rect">
            <a:avLst/>
          </a:prstGeom>
        </p:spPr>
        <p:txBody>
          <a:bodyPr/>
          <a:lstStyle/>
          <a:p>
            <a:fld id="{F55E13C6-A4BF-A842-9635-B1271B30A9E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61BC41-6209-C445-BAF6-8520D44E6342}"/>
              </a:ext>
            </a:extLst>
          </p:cNvPr>
          <p:cNvCxnSpPr/>
          <p:nvPr userDrawn="1"/>
        </p:nvCxnSpPr>
        <p:spPr>
          <a:xfrm>
            <a:off x="0" y="1196826"/>
            <a:ext cx="12192000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5221F8-F0C6-B542-9924-44A8216478A7}"/>
              </a:ext>
            </a:extLst>
          </p:cNvPr>
          <p:cNvCxnSpPr/>
          <p:nvPr userDrawn="1"/>
        </p:nvCxnSpPr>
        <p:spPr>
          <a:xfrm>
            <a:off x="0" y="628073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8851B23-1923-2647-A9DC-1555C2B19D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959" y="6529913"/>
            <a:ext cx="1828800" cy="1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46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8C06E-022D-4944-AEC1-C4C18C1F52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679" y="254295"/>
            <a:ext cx="11214661" cy="900967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AA46F-3B3F-1240-9262-8ADA629D97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673" y="1371601"/>
            <a:ext cx="11216640" cy="511885"/>
          </a:xfrm>
          <a:solidFill>
            <a:schemeClr val="bg2"/>
          </a:solidFill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1B092-B1B3-B646-BABF-BF3C86759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399" y="2011680"/>
            <a:ext cx="11216640" cy="40241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40A9FA-71EF-E24F-A205-14BCD988CEB2}"/>
              </a:ext>
            </a:extLst>
          </p:cNvPr>
          <p:cNvCxnSpPr/>
          <p:nvPr userDrawn="1"/>
        </p:nvCxnSpPr>
        <p:spPr>
          <a:xfrm>
            <a:off x="0" y="628073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4B2BD36-D2A8-0A46-A02A-9911A039EC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959" y="6529913"/>
            <a:ext cx="1828800" cy="10087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A430D54-F9A0-D846-9E02-672CD710B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815" y="6471675"/>
            <a:ext cx="444767" cy="365125"/>
          </a:xfrm>
          <a:prstGeom prst="rect">
            <a:avLst/>
          </a:prstGeom>
        </p:spPr>
        <p:txBody>
          <a:bodyPr/>
          <a:lstStyle/>
          <a:p>
            <a:fld id="{F55E13C6-A4BF-A842-9635-B1271B30A9E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5C26D9-7D8C-D542-9D38-ABFD792894CD}"/>
              </a:ext>
            </a:extLst>
          </p:cNvPr>
          <p:cNvCxnSpPr/>
          <p:nvPr userDrawn="1"/>
        </p:nvCxnSpPr>
        <p:spPr>
          <a:xfrm>
            <a:off x="0" y="1196826"/>
            <a:ext cx="12192000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56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8C06E-022D-4944-AEC1-C4C18C1F52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AA46F-3B3F-1240-9262-8ADA629D97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676" y="1600200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1B092-B1B3-B646-BABF-BF3C86759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0847" y="1600200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2E8F16-3608-C449-B4A6-F9F32791C4F5}"/>
              </a:ext>
            </a:extLst>
          </p:cNvPr>
          <p:cNvCxnSpPr/>
          <p:nvPr userDrawn="1"/>
        </p:nvCxnSpPr>
        <p:spPr>
          <a:xfrm>
            <a:off x="0" y="628073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EFEE3CA-6CCC-6647-A935-E78444BC6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959" y="6529913"/>
            <a:ext cx="1828800" cy="10087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F629B20-AFD7-5342-B67F-88B6CCCB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815" y="6471675"/>
            <a:ext cx="444767" cy="365125"/>
          </a:xfrm>
          <a:prstGeom prst="rect">
            <a:avLst/>
          </a:prstGeom>
        </p:spPr>
        <p:txBody>
          <a:bodyPr/>
          <a:lstStyle/>
          <a:p>
            <a:fld id="{F55E13C6-A4BF-A842-9635-B1271B30A9E0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96652B-2CF9-3448-90CE-7DF291769957}"/>
              </a:ext>
            </a:extLst>
          </p:cNvPr>
          <p:cNvCxnSpPr/>
          <p:nvPr userDrawn="1"/>
        </p:nvCxnSpPr>
        <p:spPr>
          <a:xfrm>
            <a:off x="0" y="1196826"/>
            <a:ext cx="12192000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258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A857C-18E7-0244-883A-8C8054997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75F099-EBE9-6247-873B-FF6471AE8E52}"/>
              </a:ext>
            </a:extLst>
          </p:cNvPr>
          <p:cNvCxnSpPr/>
          <p:nvPr userDrawn="1"/>
        </p:nvCxnSpPr>
        <p:spPr>
          <a:xfrm>
            <a:off x="0" y="628073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E01E6C-4000-5C47-8E61-7745F4955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815" y="6471675"/>
            <a:ext cx="444767" cy="365125"/>
          </a:xfrm>
          <a:prstGeom prst="rect">
            <a:avLst/>
          </a:prstGeom>
        </p:spPr>
        <p:txBody>
          <a:bodyPr/>
          <a:lstStyle/>
          <a:p>
            <a:fld id="{F55E13C6-A4BF-A842-9635-B1271B30A9E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428F2A-E988-5A49-B9C7-608FF64000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959" y="6529913"/>
            <a:ext cx="1828800" cy="10087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161749-2843-E24D-A037-5E34E43E95DC}"/>
              </a:ext>
            </a:extLst>
          </p:cNvPr>
          <p:cNvCxnSpPr/>
          <p:nvPr userDrawn="1"/>
        </p:nvCxnSpPr>
        <p:spPr>
          <a:xfrm>
            <a:off x="0" y="1196826"/>
            <a:ext cx="12192000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519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4D3E-A274-0E4A-8C02-1E21BCEFF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D55AD-5FAD-C341-8028-9689BFD0B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85ED4B-B01D-F743-9865-253B2D10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42154D-4EED-DD48-97AC-0C5A816DB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E4AB6C-F901-3F4E-8E12-BC87088349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3BEC59-FA58-4440-9ADA-C97A89086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815" y="6471675"/>
            <a:ext cx="444767" cy="365125"/>
          </a:xfrm>
          <a:prstGeom prst="rect">
            <a:avLst/>
          </a:prstGeom>
        </p:spPr>
        <p:txBody>
          <a:bodyPr/>
          <a:lstStyle/>
          <a:p>
            <a:fld id="{F55E13C6-A4BF-A842-9635-B1271B30A9E0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9B147A-2B4D-714A-8507-DF9510A6CE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959" y="6529913"/>
            <a:ext cx="1828800" cy="1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68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C64DCB-1E8D-5242-9756-E2B31FD6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815" y="6471675"/>
            <a:ext cx="444767" cy="365125"/>
          </a:xfrm>
          <a:prstGeom prst="rect">
            <a:avLst/>
          </a:prstGeom>
        </p:spPr>
        <p:txBody>
          <a:bodyPr/>
          <a:lstStyle/>
          <a:p>
            <a:fld id="{F55E13C6-A4BF-A842-9635-B1271B30A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41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C1C57-F399-7548-BF40-BA9C78574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FBF8DB-A7AA-A142-AF13-A5B25B3F3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B10E3-3AB3-E349-9344-2895DFDF0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815" y="6309460"/>
            <a:ext cx="543288" cy="365125"/>
          </a:xfrm>
          <a:prstGeom prst="rect">
            <a:avLst/>
          </a:prstGeom>
        </p:spPr>
        <p:txBody>
          <a:bodyPr/>
          <a:lstStyle/>
          <a:p>
            <a:fld id="{F55E13C6-A4BF-A842-9635-B1271B30A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41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C64DCB-1E8D-5242-9756-E2B31FD62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815" y="6471675"/>
            <a:ext cx="444767" cy="365125"/>
          </a:xfrm>
          <a:prstGeom prst="rect">
            <a:avLst/>
          </a:prstGeom>
        </p:spPr>
        <p:txBody>
          <a:bodyPr/>
          <a:lstStyle/>
          <a:p>
            <a:fld id="{F55E13C6-A4BF-A842-9635-B1271B30A9E0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71EC2D-C041-C442-9657-3D51E3D06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959" y="6529913"/>
            <a:ext cx="1828800" cy="1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6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D8D44-F891-47C9-88BE-6F39B584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26F70-A815-4C59-9063-6E72AA282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1A6E5-78D3-4E9E-9C89-B7F4D17F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3FEA-8AA1-4779-8F06-AB6B0ADB49B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C1A94-8F59-4786-A110-A9922DCD8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CD090-2256-43AB-9E0C-72B3B843D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39CA-8498-4F47-86A8-8D62BBD7A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0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with Full Size Graphic 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40D55-031C-4AD9-A16C-4EFA2F92291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838200" y="1304925"/>
            <a:ext cx="10515600" cy="4592638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dirty="0"/>
              <a:t>Click icon to insert picture, graphic or table.</a:t>
            </a:r>
          </a:p>
        </p:txBody>
      </p:sp>
    </p:spTree>
    <p:extLst>
      <p:ext uri="{BB962C8B-B14F-4D97-AF65-F5344CB8AC3E}">
        <p14:creationId xmlns:p14="http://schemas.microsoft.com/office/powerpoint/2010/main" val="3343765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13581-7161-9C4C-8792-15A57C97C9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4F83E-2710-B144-BB95-B8C353E9D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41110-5633-2E4A-9FAF-4987E8FDC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13C6-A4BF-A842-9635-B1271B30A9E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61BC41-6209-C445-BAF6-8520D44E6342}"/>
              </a:ext>
            </a:extLst>
          </p:cNvPr>
          <p:cNvCxnSpPr/>
          <p:nvPr userDrawn="1"/>
        </p:nvCxnSpPr>
        <p:spPr>
          <a:xfrm>
            <a:off x="0" y="1298422"/>
            <a:ext cx="12192000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5221F8-F0C6-B542-9924-44A8216478A7}"/>
              </a:ext>
            </a:extLst>
          </p:cNvPr>
          <p:cNvCxnSpPr/>
          <p:nvPr userDrawn="1"/>
        </p:nvCxnSpPr>
        <p:spPr>
          <a:xfrm>
            <a:off x="0" y="628073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C8EC16E-0812-9643-A96A-048B5A48D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88" y="6400580"/>
            <a:ext cx="2486826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41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8C06E-022D-4944-AEC1-C4C18C1F52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AA46F-3B3F-1240-9262-8ADA629D97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676" y="1473933"/>
            <a:ext cx="11201400" cy="647944"/>
          </a:xfrm>
          <a:solidFill>
            <a:schemeClr val="bg2"/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1B092-B1B3-B646-BABF-BF3C86759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399" y="2212487"/>
            <a:ext cx="11201400" cy="40241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CD4FF-24BD-1348-ADB1-CDB9BF732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13C6-A4BF-A842-9635-B1271B30A9E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E4C4D1-6458-CA4A-A221-1D59EC6A51B1}"/>
              </a:ext>
            </a:extLst>
          </p:cNvPr>
          <p:cNvCxnSpPr/>
          <p:nvPr userDrawn="1"/>
        </p:nvCxnSpPr>
        <p:spPr>
          <a:xfrm>
            <a:off x="0" y="1298422"/>
            <a:ext cx="12192000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40A9FA-71EF-E24F-A205-14BCD988CEB2}"/>
              </a:ext>
            </a:extLst>
          </p:cNvPr>
          <p:cNvCxnSpPr/>
          <p:nvPr userDrawn="1"/>
        </p:nvCxnSpPr>
        <p:spPr>
          <a:xfrm>
            <a:off x="0" y="628073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2F6CDBC-65F9-FF4B-911A-A7A6096B2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88" y="6400580"/>
            <a:ext cx="2486826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8C06E-022D-4944-AEC1-C4C18C1F52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AA46F-3B3F-1240-9262-8ADA629D97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676" y="1743564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1B092-B1B3-B646-BABF-BF3C86759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5759" y="1743564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CD4FF-24BD-1348-ADB1-CDB9BF732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13C6-A4BF-A842-9635-B1271B30A9E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E4C4D1-6458-CA4A-A221-1D59EC6A51B1}"/>
              </a:ext>
            </a:extLst>
          </p:cNvPr>
          <p:cNvCxnSpPr/>
          <p:nvPr userDrawn="1"/>
        </p:nvCxnSpPr>
        <p:spPr>
          <a:xfrm>
            <a:off x="0" y="1298422"/>
            <a:ext cx="12192000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B2E8F16-3608-C449-B4A6-F9F32791C4F5}"/>
              </a:ext>
            </a:extLst>
          </p:cNvPr>
          <p:cNvCxnSpPr/>
          <p:nvPr userDrawn="1"/>
        </p:nvCxnSpPr>
        <p:spPr>
          <a:xfrm>
            <a:off x="0" y="628073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3EFD893-EE67-BD47-B803-7456FFB125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88" y="6400580"/>
            <a:ext cx="2486826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44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C1C57-F399-7548-BF40-BA9C78574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FBF8DB-A7AA-A142-AF13-A5B25B3F3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B10E3-3AB3-E349-9344-2895DFDF0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13C6-A4BF-A842-9635-B1271B30A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47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E4D3E-A274-0E4A-8C02-1E21BCEFFD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D55AD-5FAD-C341-8028-9689BFD0B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85ED4B-B01D-F743-9865-253B2D10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42154D-4EED-DD48-97AC-0C5A816DB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E4AB6C-F901-3F4E-8E12-BC87088349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A24134-619E-F749-9547-C92E9132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13C6-A4BF-A842-9635-B1271B30A9E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F25A16-68E1-F743-86DC-A762B808C6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88" y="6400580"/>
            <a:ext cx="2486826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66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A857C-18E7-0244-883A-8C8054997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56DDC0-F13E-0F47-AB0A-994E9FA92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13C6-A4BF-A842-9635-B1271B30A9E0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75F099-EBE9-6247-873B-FF6471AE8E52}"/>
              </a:ext>
            </a:extLst>
          </p:cNvPr>
          <p:cNvCxnSpPr/>
          <p:nvPr userDrawn="1"/>
        </p:nvCxnSpPr>
        <p:spPr>
          <a:xfrm>
            <a:off x="0" y="6280730"/>
            <a:ext cx="1219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626AE1-C8CE-DB4F-9921-D736786F4E0F}"/>
              </a:ext>
            </a:extLst>
          </p:cNvPr>
          <p:cNvCxnSpPr/>
          <p:nvPr userDrawn="1"/>
        </p:nvCxnSpPr>
        <p:spPr>
          <a:xfrm>
            <a:off x="0" y="1298422"/>
            <a:ext cx="12192000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C3A098C-FC38-224D-B7F9-FAC261923E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88" y="6400580"/>
            <a:ext cx="2486826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11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DD07E-1012-9F47-98C5-75C6A489E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13C6-A4BF-A842-9635-B1271B30A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49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3FEA-8AA1-4779-8F06-AB6B0ADB49B2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39CA-8498-4F47-86A8-8D62BBD7A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732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3FEA-8AA1-4779-8F06-AB6B0ADB49B2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39CA-8498-4F47-86A8-8D62BBD7A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84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7F0C6-82BB-4DA3-A747-60E77D13B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6439E-304A-4DEF-BB31-4176D79EC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C05DE-2FCD-46DE-A56C-E2CCA7CF6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3FEA-8AA1-4779-8F06-AB6B0ADB49B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A5E32-6ED5-4E81-967A-3DD59EAE5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6B770-C748-4765-98B9-492189065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39CA-8498-4F47-86A8-8D62BBD7A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24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3FEA-8AA1-4779-8F06-AB6B0ADB49B2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39CA-8498-4F47-86A8-8D62BBD7A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6176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3FEA-8AA1-4779-8F06-AB6B0ADB49B2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39CA-8498-4F47-86A8-8D62BBD7A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094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3FEA-8AA1-4779-8F06-AB6B0ADB49B2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39CA-8498-4F47-86A8-8D62BBD7A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360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3FEA-8AA1-4779-8F06-AB6B0ADB49B2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39CA-8498-4F47-86A8-8D62BBD7A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305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3FEA-8AA1-4779-8F06-AB6B0ADB49B2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39CA-8498-4F47-86A8-8D62BBD7A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446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3FEA-8AA1-4779-8F06-AB6B0ADB49B2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39CA-8498-4F47-86A8-8D62BBD7A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9437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3FEA-8AA1-4779-8F06-AB6B0ADB49B2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39CA-8498-4F47-86A8-8D62BBD7A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0310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3FEA-8AA1-4779-8F06-AB6B0ADB49B2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39CA-8498-4F47-86A8-8D62BBD7A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8057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3FEA-8AA1-4779-8F06-AB6B0ADB49B2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39CA-8498-4F47-86A8-8D62BBD7A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396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C03AC-E26C-405F-8769-E943E8D40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CF8A0D-25D6-4BE4-B5CC-C75C83BB1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A02D0-0A5E-483F-9DBE-3FED07BAD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265B-39B4-4741-9595-504ED5EF56F9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4E6D9-31F2-4EF4-8FA0-B9ED7ED7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0337B-63EB-4D42-A443-B19922313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B78B-B67F-4669-87D8-D4ACAAC6B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01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C34D0-4269-406C-9C33-FF67DB979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02414-F03F-4BE1-90C7-5BC1B4313A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0C6A00-4309-46C2-9882-EA292695E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FF004B-5898-4397-B213-E9804253E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3FEA-8AA1-4779-8F06-AB6B0ADB49B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CBC71-83CE-4D36-9335-3C83E3D4C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50D9A-3987-4361-99F1-0FAECC192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39CA-8498-4F47-86A8-8D62BBD7A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715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D6167-3969-4F12-B635-76D89A738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1E8F0-AF9F-49F2-A90C-C9C38B437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148C3-4C83-49A3-9779-09B0B95F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265B-39B4-4741-9595-504ED5EF56F9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AAD43-E7F5-44CF-A53A-B1F248EF4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2541B-3D01-46B3-845B-C8FF371AE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B78B-B67F-4669-87D8-D4ACAAC6B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608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D50E2-2CB7-41D3-859C-9CFA9909F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B89F6-F6CE-4B81-83B0-0A93229C1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3EE76-9906-4C23-B038-318DADE43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265B-39B4-4741-9595-504ED5EF56F9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A360F-F76F-4525-9123-090F6E0D5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E86AD-903C-4D3E-9063-EDF72ADAF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B78B-B67F-4669-87D8-D4ACAAC6B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01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5FBE2-4240-4D3F-83F1-4A3DE9CF9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978D5-E30B-4BA1-9658-A62AEA7D8C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CE13CF-54E1-4F9E-A248-FCC4FA982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1D00D-6B37-4360-B305-F5577BC78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265B-39B4-4741-9595-504ED5EF56F9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8944D-FC15-4249-9563-F641F795B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147B5-64BD-48D4-B7D0-79AEEF6A2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B78B-B67F-4669-87D8-D4ACAAC6B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067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99321-DEB5-45FF-92DC-6C011EBD0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3669D-C039-4A1F-838D-13E9A3624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12424C-DF38-4145-B2DC-F3EBA2E00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25239-7673-49B3-B2E3-1D8F7B4D5E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B62F76-DB41-44B5-8BA0-FB6498B97B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778374-3D80-4F9C-9759-D9FCBF3E5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265B-39B4-4741-9595-504ED5EF56F9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8FC688-F283-410B-8AFB-C9E775749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ACBE55-4C14-4930-B38C-CB834509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B78B-B67F-4669-87D8-D4ACAAC6B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921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13B00-3A3A-41D0-B748-2FC1E865A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2C82D8-5F64-4843-9ECB-A437AD2D5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265B-39B4-4741-9595-504ED5EF56F9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6C2275-E1FD-4F2C-8744-EB4369E0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A99707-0011-4566-ACEC-BD9213829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B78B-B67F-4669-87D8-D4ACAAC6B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180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8FAF84-48B5-4005-9880-6B44672A7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265B-39B4-4741-9595-504ED5EF56F9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140135-F19E-4DDF-968B-6372632D9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47BA7-7A00-48E3-86E4-E3EB2761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B78B-B67F-4669-87D8-D4ACAAC6B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285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3077B-0B9B-4884-9E39-9B7A98536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D5D07-EA86-4EDD-887F-6D48315ED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CDAEB-6F96-4F2E-9105-E7E1939A5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B0CA51-8DC5-4FFE-A43D-B1CB8C20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265B-39B4-4741-9595-504ED5EF56F9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11579-C91E-488F-84F8-D84EBF6F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9EBE0-6502-452B-A0E4-73441764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B78B-B67F-4669-87D8-D4ACAAC6B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183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C4D85-E41D-4256-82C0-88782C41D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0D1CE8-1255-4E68-B9F4-D142C990E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29026-8545-4DB7-99BD-D272C7469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C0FFF9-C073-470A-9F23-F4AECBD60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265B-39B4-4741-9595-504ED5EF56F9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A1366-7813-4F84-B281-EEAA4492B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F0130-BDFF-4E20-8ABF-AB3CA17EC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B78B-B67F-4669-87D8-D4ACAAC6B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016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178E-F8E2-416A-84A0-24D1DA01E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E6AB8-DD38-4968-A830-D02D524B2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DA30B-1AD2-4613-B9C3-71564EC07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265B-39B4-4741-9595-504ED5EF56F9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453B0-1ECD-4667-870A-8D2E7C3C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33D83-9061-4673-A968-F25DA4A55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B78B-B67F-4669-87D8-D4ACAAC6B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599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ACFF50-2D8E-4171-B46A-203327BD08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A3BDFF-8E6E-495E-9215-C315AA728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F0A08-320A-4FE6-A2D3-2D39F78EA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265B-39B4-4741-9595-504ED5EF56F9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B383-76E5-4F3A-A059-ED8584674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539DC-E524-4F2C-AEF0-AA7F03DD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1B78B-B67F-4669-87D8-D4ACAAC6B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68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09C87-54DE-4F5E-952F-EC4264A3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767B3-A449-478C-8298-5BC2D0AA9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AFBE06-D13F-4CAD-BBA9-C57CCEA48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F8C2A-E69A-40AB-A065-D1E1A8B350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E698A6-F007-4F6A-87B3-5E4F613FA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01D620-B9D5-4FF9-85C7-F781A704D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3FEA-8AA1-4779-8F06-AB6B0ADB49B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FD4B10-C35D-4CA7-96A9-3AB55B2F1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8F759C-8331-41E2-ABB0-7C23D9ECD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39CA-8498-4F47-86A8-8D62BBD7A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8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95DAF-BDE4-4C7B-8865-6E792F4D4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84EF3-0B81-46FB-9B9F-BD765FAF5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3FEA-8AA1-4779-8F06-AB6B0ADB49B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C175D-4B3C-4B18-908B-2C32FFC53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B8412A-51C9-4DF5-9176-21381E302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39CA-8498-4F47-86A8-8D62BBD7A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8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116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115DA-3B4E-49A7-A69C-69F78CFCA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283FD-8274-434D-B377-E66A0C851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6C44E3-CAC1-4F40-8099-585A44724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CA302-EABD-4BD7-9EFF-8EFAA210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3FEA-8AA1-4779-8F06-AB6B0ADB49B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C03F4-4214-4E40-8C2D-9AA4CE656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10BE8-6CAF-4BEC-A4DB-482A77D26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39CA-8498-4F47-86A8-8D62BBD7A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08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5D77F-CB05-4A37-B17F-BE69B4FF7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94D3BC-AAE5-43EA-B78B-D51D06ED88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8E72AC-92C4-4AE2-ACB8-050127418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26901-6F28-470F-9327-006C8E9C6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13FEA-8AA1-4779-8F06-AB6B0ADB49B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D813F-5F57-4C6C-9416-72C98B642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5CACB-2326-44F5-86BC-3686CA60C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439CA-8498-4F47-86A8-8D62BBD7A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4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8596DA-DC11-419E-9E32-D9D1A327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2DCD9-884F-4D86-9A51-1A7BC1FFE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AB66A-B902-427C-AD0D-9BF82209E2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13FEA-8AA1-4779-8F06-AB6B0ADB49B2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2B4D4-8B17-421D-8C49-4043EE1ED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BA016-8696-411D-97DD-337D6B2F9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439CA-8498-4F47-86A8-8D62BBD7A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1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52373C-2DF0-3C46-836E-BD4EC05A1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679" y="254295"/>
            <a:ext cx="11216640" cy="900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639BE-57D3-454B-B948-57502CD28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679" y="1600200"/>
            <a:ext cx="112166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391659C-3399-BA42-85E8-79844D7DC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7293" y="6493164"/>
            <a:ext cx="481712" cy="214326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F55E13C6-A4BF-A842-9635-B1271B30A9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SzPct val="60000"/>
        <a:buFont typeface="LucidaGrande"/>
        <a:buChar char="○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ambriaMath"/>
        <a:buChar char="⎯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52373C-2DF0-3C46-836E-BD4EC05A1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679" y="365125"/>
            <a:ext cx="11201400" cy="9009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639BE-57D3-454B-B948-57502CD28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679" y="1825625"/>
            <a:ext cx="11201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65204-ECC6-AF43-8BA0-AC535DC21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815" y="6309458"/>
            <a:ext cx="3927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13C6-A4BF-A842-9635-B1271B30A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0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LucidaGrande"/>
        <a:buChar char="○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mbriaMath"/>
        <a:buChar char="⎯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13FEA-8AA1-4779-8F06-AB6B0ADB49B2}" type="datetimeFigureOut">
              <a:rPr lang="en-US" smtClean="0"/>
              <a:t>1/9/2024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439CA-8498-4F47-86A8-8D62BBD7A2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91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27AEE4-E4E7-4E76-BF43-7CBC8580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B39A8-B570-4799-BA19-065DC9940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528A1-FC08-48F4-82C0-2E2AAA3F47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C265B-39B4-4741-9595-504ED5EF56F9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216AB-FBAB-49B9-97C8-30716A1FEB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0F1BB-C88F-4AD2-B2BC-0FBFB1A99B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1B78B-B67F-4669-87D8-D4ACAAC6B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1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imple.wikipedia.org/wiki/Chest_x-ray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5.emf"/><Relationship Id="rId5" Type="http://schemas.openxmlformats.org/officeDocument/2006/relationships/hyperlink" Target="http://www.foodista.com/blog/2011/09/22/man-consuming-only-breast-milk" TargetMode="Externa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6.xml"/><Relationship Id="rId5" Type="http://schemas.openxmlformats.org/officeDocument/2006/relationships/hyperlink" Target="http://www.foodista.com/blog/2011/09/22/man-consuming-only-breast-milk" TargetMode="Externa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ilyclipart.net/clipart/category/food-clip-art/page/5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973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3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19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21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23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Is Human Milk Intake Associated with Preterm Infant Neurodevelopment?</a:t>
            </a:r>
          </a:p>
        </p:txBody>
      </p:sp>
    </p:spTree>
    <p:extLst>
      <p:ext uri="{BB962C8B-B14F-4D97-AF65-F5344CB8AC3E}">
        <p14:creationId xmlns:p14="http://schemas.microsoft.com/office/powerpoint/2010/main" val="50534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81D5388-716B-4E79-B723-5249AA00D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850124"/>
              </p:ext>
            </p:extLst>
          </p:nvPr>
        </p:nvGraphicFramePr>
        <p:xfrm>
          <a:off x="193431" y="463614"/>
          <a:ext cx="11649808" cy="56250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2954">
                  <a:extLst>
                    <a:ext uri="{9D8B030D-6E8A-4147-A177-3AD203B41FA5}">
                      <a16:colId xmlns:a16="http://schemas.microsoft.com/office/drawing/2014/main" val="4001595031"/>
                    </a:ext>
                  </a:extLst>
                </a:gridCol>
                <a:gridCol w="1307626">
                  <a:extLst>
                    <a:ext uri="{9D8B030D-6E8A-4147-A177-3AD203B41FA5}">
                      <a16:colId xmlns:a16="http://schemas.microsoft.com/office/drawing/2014/main" val="2273916048"/>
                    </a:ext>
                  </a:extLst>
                </a:gridCol>
                <a:gridCol w="1532289">
                  <a:extLst>
                    <a:ext uri="{9D8B030D-6E8A-4147-A177-3AD203B41FA5}">
                      <a16:colId xmlns:a16="http://schemas.microsoft.com/office/drawing/2014/main" val="3208942176"/>
                    </a:ext>
                  </a:extLst>
                </a:gridCol>
                <a:gridCol w="1116624">
                  <a:extLst>
                    <a:ext uri="{9D8B030D-6E8A-4147-A177-3AD203B41FA5}">
                      <a16:colId xmlns:a16="http://schemas.microsoft.com/office/drawing/2014/main" val="3761152684"/>
                    </a:ext>
                  </a:extLst>
                </a:gridCol>
                <a:gridCol w="6040315">
                  <a:extLst>
                    <a:ext uri="{9D8B030D-6E8A-4147-A177-3AD203B41FA5}">
                      <a16:colId xmlns:a16="http://schemas.microsoft.com/office/drawing/2014/main" val="1984159856"/>
                    </a:ext>
                  </a:extLst>
                </a:gridCol>
              </a:tblGrid>
              <a:tr h="75723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Study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Population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Human Milk Dose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Age at evaluation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Outcome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085673"/>
                  </a:ext>
                </a:extLst>
              </a:tr>
              <a:tr h="4584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</a:rPr>
                        <a:t>Vohr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 et al 2007 (n=773)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ELBW 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Breast milk for hospitalization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30 months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For every 10 ml/kg/day increase in breast milk, MDI increased by 0.59, PDI by 0.56, and total behavior percentile score by 0.99 by BSID-II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1881326"/>
                  </a:ext>
                </a:extLst>
              </a:tr>
              <a:tr h="7033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Tanaka et al 2009 (n=18)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VLBW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More than 80% breast milk feeds in first month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5 years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Breastfed group had significantly higher sequential processing on KABC, Day-Night Test, KRISP, Motor Planning Test scores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8692514"/>
                  </a:ext>
                </a:extLst>
              </a:tr>
              <a:tr h="7198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effectLst/>
                        </a:rPr>
                        <a:t>Rozé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 et al 2012 (n=1462)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Born 22-32 weeks PMA EPIPAGE Cohort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Breastfeeding at time of discharge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5 years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Breastfeeding at discharge associated with a 35% lower risk for suboptimal neurodevelopment by KABC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981959"/>
                  </a:ext>
                </a:extLst>
              </a:tr>
              <a:tr h="6969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Belfort et al 2016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(n= 180)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Born &lt; 30 weeks/ &lt;1250 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First 28 days with &gt;50% breast milk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years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Predominant breast milk feeding in first 28 days significantly associated with better IQ by WASI, mathematics by WRAT, working memory, and motor function tests by MABC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2003340"/>
                  </a:ext>
                </a:extLst>
              </a:tr>
              <a:tr h="7442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Horwood et al 2001 (n= 280)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VLBW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Duration of breast milk feeding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7-8 years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Increasing duration of breast milk feeding significantly associated with increased verbal &amp; performance IQ by WISC-R. </a:t>
                      </a:r>
                      <a:r>
                        <a:rPr lang="en-US" sz="1400" b="1" u="sng" dirty="0">
                          <a:solidFill>
                            <a:schemeClr val="tx1"/>
                          </a:solidFill>
                          <a:effectLst/>
                        </a:rPr>
                        <a:t>Breastfed for ≥ 8 </a:t>
                      </a:r>
                      <a:r>
                        <a:rPr lang="en-US" sz="1400" b="1" u="sng" dirty="0" err="1">
                          <a:solidFill>
                            <a:schemeClr val="tx1"/>
                          </a:solidFill>
                          <a:effectLst/>
                        </a:rPr>
                        <a:t>mos</a:t>
                      </a:r>
                      <a:r>
                        <a:rPr lang="en-US" sz="1400" b="1" u="sng" dirty="0">
                          <a:solidFill>
                            <a:schemeClr val="tx1"/>
                          </a:solidFill>
                          <a:effectLst/>
                        </a:rPr>
                        <a:t> adjusted mean verbal IQ 6 points higher than those with no breast milk. </a:t>
                      </a:r>
                      <a:endParaRPr lang="en-US" sz="1400" b="1" u="sng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580361"/>
                  </a:ext>
                </a:extLst>
              </a:tr>
              <a:tr h="5428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Elgin et al 2003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(n= 130)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LBW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&gt;30% breast milk in neonatal ward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11 years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Lack of breast milk associated with a significant mean reduction in IQ by WISC-R but this was no longer significant when adjusted for parental education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2060373"/>
                  </a:ext>
                </a:extLst>
              </a:tr>
              <a:tr h="5010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Johnson et al 2011 (n=307)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Born &lt;26 weeks PMA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Received breast milk in NICU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11 years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Breast milk in NICU significantly associated with higher reading scores 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712243"/>
                  </a:ext>
                </a:extLst>
              </a:tr>
              <a:tr h="5010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Isaacs et al 2010 (n=50)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Born ≤ 30 weeks PMA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% maternal milk for hospitalization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Adolescence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Milk dose significantly associated with Verbal IQ (specifically in boys), performance IQ  and full-scale IQ in boys only by WISC-III and WAIS-III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981898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D90460E-536E-4F4E-8C58-687FB605883B}"/>
              </a:ext>
            </a:extLst>
          </p:cNvPr>
          <p:cNvSpPr txBox="1"/>
          <p:nvPr/>
        </p:nvSpPr>
        <p:spPr>
          <a:xfrm>
            <a:off x="202223" y="82279"/>
            <a:ext cx="5214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Mother’s Milk and Preterm Infant Neurodevelopment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C62F82-2CA0-4C8C-9913-9D96E52977A0}"/>
              </a:ext>
            </a:extLst>
          </p:cNvPr>
          <p:cNvSpPr/>
          <p:nvPr/>
        </p:nvSpPr>
        <p:spPr>
          <a:xfrm>
            <a:off x="130420" y="6100692"/>
            <a:ext cx="11931160" cy="676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MDI: Mental Development Index; PDI: Psychomotor Development Index; BSID-II: Bayley Scales of Infant Development Second Edition; WISC-R: Revised Wechsler Intelligence Scale for Children; KRISP: Kansas Reflection Impulsivity Scale for Preschoolers; KABC: Kaufman Assessment Battery for Children; WISC-III: Wechsler Intelligence Scale for Children Third Edition; WAIS-III: Wechsler Adult Intelligence Scale Third Edition; WASI: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Weachsler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Abbreviated Scale of Intelligence; WRAT: Wide Range Achievement Test; MABC: Movement Assessment Battery for Children</a:t>
            </a:r>
          </a:p>
        </p:txBody>
      </p:sp>
    </p:spTree>
    <p:extLst>
      <p:ext uri="{BB962C8B-B14F-4D97-AF65-F5344CB8AC3E}">
        <p14:creationId xmlns:p14="http://schemas.microsoft.com/office/powerpoint/2010/main" val="798537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8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18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D9D34B-233B-F7D8-32C7-DA3D08E5C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Is a specific growth trajectory post-hospital discharge related to neurodevelopment?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5AC39C-8C43-F1FF-01FC-41356D80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46837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55E13C6-A4BF-A842-9635-B1271B30A9E0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1A5E54-D40E-D7F3-E7FC-305AC548178E}"/>
              </a:ext>
            </a:extLst>
          </p:cNvPr>
          <p:cNvSpPr txBox="1"/>
          <p:nvPr/>
        </p:nvSpPr>
        <p:spPr>
          <a:xfrm>
            <a:off x="3897086" y="5203371"/>
            <a:ext cx="3461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We do not know. </a:t>
            </a:r>
          </a:p>
        </p:txBody>
      </p:sp>
    </p:spTree>
    <p:extLst>
      <p:ext uri="{BB962C8B-B14F-4D97-AF65-F5344CB8AC3E}">
        <p14:creationId xmlns:p14="http://schemas.microsoft.com/office/powerpoint/2010/main" val="749620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8911292-AC19-4D5E-8897-8DB53C652B8B}"/>
              </a:ext>
            </a:extLst>
          </p:cNvPr>
          <p:cNvSpPr txBox="1"/>
          <p:nvPr/>
        </p:nvSpPr>
        <p:spPr>
          <a:xfrm>
            <a:off x="1598666" y="5062951"/>
            <a:ext cx="4770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preterm infant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birth to 1-year corrected age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EDD3AAA-F7DA-4E3E-ACA9-A8089685AA4C}"/>
              </a:ext>
            </a:extLst>
          </p:cNvPr>
          <p:cNvGraphicFramePr/>
          <p:nvPr/>
        </p:nvGraphicFramePr>
        <p:xfrm>
          <a:off x="-228244" y="227844"/>
          <a:ext cx="7217178" cy="4967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01D7D63-310A-4465-8A55-E8DEBC65130E}"/>
              </a:ext>
            </a:extLst>
          </p:cNvPr>
          <p:cNvSpPr txBox="1"/>
          <p:nvPr/>
        </p:nvSpPr>
        <p:spPr>
          <a:xfrm>
            <a:off x="6096000" y="3579672"/>
            <a:ext cx="5671874" cy="830997"/>
          </a:xfrm>
          <a:prstGeom prst="rect">
            <a:avLst/>
          </a:prstGeom>
          <a:solidFill>
            <a:schemeClr val="tx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Body composition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Neurodevelopment at 2-years corrected age</a:t>
            </a:r>
          </a:p>
        </p:txBody>
      </p:sp>
      <p:sp>
        <p:nvSpPr>
          <p:cNvPr id="2" name="Arrow: Curved Up 1">
            <a:extLst>
              <a:ext uri="{FF2B5EF4-FFF2-40B4-BE49-F238E27FC236}">
                <a16:creationId xmlns:a16="http://schemas.microsoft.com/office/drawing/2014/main" id="{DEB866F2-21BE-4C29-85CE-84457727D322}"/>
              </a:ext>
            </a:extLst>
          </p:cNvPr>
          <p:cNvSpPr/>
          <p:nvPr/>
        </p:nvSpPr>
        <p:spPr>
          <a:xfrm rot="20365304">
            <a:off x="7084169" y="5104416"/>
            <a:ext cx="2740846" cy="1039458"/>
          </a:xfrm>
          <a:prstGeom prst="curved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F4880B-E1C1-48F3-A00F-65E62377E97F}"/>
              </a:ext>
            </a:extLst>
          </p:cNvPr>
          <p:cNvSpPr txBox="1"/>
          <p:nvPr/>
        </p:nvSpPr>
        <p:spPr>
          <a:xfrm>
            <a:off x="6369331" y="588274"/>
            <a:ext cx="5157117" cy="181588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POGO Study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Patterns of Growth and Outcomes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PIs: Sarah Taylor and Cami Martin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NIH R01HD106359</a:t>
            </a:r>
          </a:p>
        </p:txBody>
      </p:sp>
    </p:spTree>
    <p:extLst>
      <p:ext uri="{BB962C8B-B14F-4D97-AF65-F5344CB8AC3E}">
        <p14:creationId xmlns:p14="http://schemas.microsoft.com/office/powerpoint/2010/main" val="3592797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6436D1-2712-484C-85C2-F9BD7CBD7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80" y="758356"/>
            <a:ext cx="10537617" cy="6099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6BEDF3-D5DF-4C57-A67D-B641EF601639}"/>
              </a:ext>
            </a:extLst>
          </p:cNvPr>
          <p:cNvSpPr txBox="1"/>
          <p:nvPr/>
        </p:nvSpPr>
        <p:spPr>
          <a:xfrm>
            <a:off x="10751772" y="6460010"/>
            <a:ext cx="1345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Teller et al 2016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83DC5-FF66-4545-977A-E0A19CB22E8F}"/>
              </a:ext>
            </a:extLst>
          </p:cNvPr>
          <p:cNvSpPr txBox="1"/>
          <p:nvPr/>
        </p:nvSpPr>
        <p:spPr>
          <a:xfrm>
            <a:off x="515073" y="206478"/>
            <a:ext cx="9177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Growth parameters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not consistently impacted by enriched formula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333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22E215-0C09-4F87-AC6F-4D954F114364}"/>
              </a:ext>
            </a:extLst>
          </p:cNvPr>
          <p:cNvSpPr txBox="1"/>
          <p:nvPr/>
        </p:nvSpPr>
        <p:spPr>
          <a:xfrm>
            <a:off x="10597053" y="5970508"/>
            <a:ext cx="1391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Young et al 2016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A0AD6F-1D31-8FA3-C248-A1001E86F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34" y="365125"/>
            <a:ext cx="12004766" cy="900967"/>
          </a:xfrm>
        </p:spPr>
        <p:txBody>
          <a:bodyPr>
            <a:normAutofit/>
          </a:bodyPr>
          <a:lstStyle/>
          <a:p>
            <a:r>
              <a:rPr lang="en-US" sz="2400" dirty="0"/>
              <a:t>Growth outcomes with post-discharge formula compared to term formula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80F305-7FAE-2A92-7533-5B4FF6B6E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217" y="1406387"/>
            <a:ext cx="7406413" cy="478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43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22E215-0C09-4F87-AC6F-4D954F114364}"/>
              </a:ext>
            </a:extLst>
          </p:cNvPr>
          <p:cNvSpPr txBox="1"/>
          <p:nvPr/>
        </p:nvSpPr>
        <p:spPr>
          <a:xfrm>
            <a:off x="10597053" y="5970508"/>
            <a:ext cx="1391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Young et al 2016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A0AD6F-1D31-8FA3-C248-A1001E86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Growth outcomes with preterm formula compared to term formula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E6CC7C-D39E-9556-DD41-A481FCDD0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100" y="1451113"/>
            <a:ext cx="8659120" cy="451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32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81883F-E712-4C43-90EA-05792A1906AA}"/>
              </a:ext>
            </a:extLst>
          </p:cNvPr>
          <p:cNvSpPr txBox="1"/>
          <p:nvPr/>
        </p:nvSpPr>
        <p:spPr>
          <a:xfrm>
            <a:off x="322537" y="450614"/>
            <a:ext cx="10281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Nutrient-Enrichment vs. No Enrichment of Mother’s Milk Post-Hospital Discharge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87EDED1-821E-4925-B67B-16FA193E4B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644601"/>
              </p:ext>
            </p:extLst>
          </p:nvPr>
        </p:nvGraphicFramePr>
        <p:xfrm>
          <a:off x="407715" y="1088091"/>
          <a:ext cx="11376569" cy="39370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85316">
                  <a:extLst>
                    <a:ext uri="{9D8B030D-6E8A-4147-A177-3AD203B41FA5}">
                      <a16:colId xmlns:a16="http://schemas.microsoft.com/office/drawing/2014/main" val="2260412472"/>
                    </a:ext>
                  </a:extLst>
                </a:gridCol>
                <a:gridCol w="2168786">
                  <a:extLst>
                    <a:ext uri="{9D8B030D-6E8A-4147-A177-3AD203B41FA5}">
                      <a16:colId xmlns:a16="http://schemas.microsoft.com/office/drawing/2014/main" val="3604202701"/>
                    </a:ext>
                  </a:extLst>
                </a:gridCol>
                <a:gridCol w="2393848">
                  <a:extLst>
                    <a:ext uri="{9D8B030D-6E8A-4147-A177-3AD203B41FA5}">
                      <a16:colId xmlns:a16="http://schemas.microsoft.com/office/drawing/2014/main" val="3281873484"/>
                    </a:ext>
                  </a:extLst>
                </a:gridCol>
                <a:gridCol w="4828619">
                  <a:extLst>
                    <a:ext uri="{9D8B030D-6E8A-4147-A177-3AD203B41FA5}">
                      <a16:colId xmlns:a16="http://schemas.microsoft.com/office/drawing/2014/main" val="7045955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Intervention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Outcomes reaching statistically significance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540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O’Connor et al </a:t>
                      </a:r>
                    </a:p>
                    <a:p>
                      <a:r>
                        <a:rPr lang="en-US" dirty="0"/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 ≥80% mother’s milk and 750-1800 g at birth infants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Protein 0.8g/kg</a:t>
                      </a:r>
                    </a:p>
                    <a:p>
                      <a:r>
                        <a:rPr lang="en-US" dirty="0"/>
                        <a:t>Calories 10-15/kg</a:t>
                      </a:r>
                    </a:p>
                    <a:p>
                      <a:r>
                        <a:rPr lang="en-US" dirty="0"/>
                        <a:t>Fortified with HMF 50% of feeds for 12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/>
                          </a:solidFill>
                        </a:rPr>
                        <a:t>Intervention infants at 12 months: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accent1"/>
                          </a:solidFill>
                        </a:rPr>
                        <a:t>Heavier by 1.2 kg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accent1"/>
                          </a:solidFill>
                        </a:rPr>
                        <a:t>Longer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b="0" dirty="0">
                          <a:solidFill>
                            <a:schemeClr val="accent1"/>
                          </a:solidFill>
                        </a:rPr>
                        <a:t>Infants born &lt;1250 g at 12 months: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accent1"/>
                          </a:solidFill>
                        </a:rPr>
                        <a:t>Greater head circumference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705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Zachariassen</a:t>
                      </a:r>
                      <a:r>
                        <a:rPr lang="en-US" dirty="0"/>
                        <a:t> et al 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320 infants born 24-32 weeks PMA receiving breastmilk at discharge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Protein 1.37 g/day</a:t>
                      </a:r>
                    </a:p>
                    <a:p>
                      <a:r>
                        <a:rPr lang="en-US" dirty="0"/>
                        <a:t>Calories 17/day</a:t>
                      </a:r>
                    </a:p>
                    <a:p>
                      <a:r>
                        <a:rPr lang="en-US" dirty="0"/>
                        <a:t>For 4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At 12 months: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No difference in growth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433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 Cunha et al </a:t>
                      </a:r>
                    </a:p>
                    <a:p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 exclusively breastfed</a:t>
                      </a:r>
                    </a:p>
                    <a:p>
                      <a:r>
                        <a:rPr lang="en-US" dirty="0"/>
                        <a:t>VLBW infants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Protein 0.5g/day</a:t>
                      </a:r>
                    </a:p>
                    <a:p>
                      <a:r>
                        <a:rPr lang="en-US" dirty="0"/>
                        <a:t>Calories 20/day</a:t>
                      </a:r>
                    </a:p>
                    <a:p>
                      <a:r>
                        <a:rPr lang="en-US" dirty="0"/>
                        <a:t>For 4-6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At 12 months: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Not measured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33641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8CFB72F-C974-4ABD-990B-6A7F2B034B50}"/>
              </a:ext>
            </a:extLst>
          </p:cNvPr>
          <p:cNvSpPr txBox="1"/>
          <p:nvPr/>
        </p:nvSpPr>
        <p:spPr>
          <a:xfrm>
            <a:off x="8032955" y="6407386"/>
            <a:ext cx="3899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Nutrient concentrations from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Arslanoglu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 2019</a:t>
            </a:r>
          </a:p>
        </p:txBody>
      </p:sp>
    </p:spTree>
    <p:extLst>
      <p:ext uri="{BB962C8B-B14F-4D97-AF65-F5344CB8AC3E}">
        <p14:creationId xmlns:p14="http://schemas.microsoft.com/office/powerpoint/2010/main" val="2127836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6BFA2FF-C4C7-4DF1-BEFC-69EA65A65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4196"/>
          <a:stretch/>
        </p:blipFill>
        <p:spPr>
          <a:xfrm>
            <a:off x="6355442" y="10"/>
            <a:ext cx="5836558" cy="5130404"/>
          </a:xfrm>
          <a:custGeom>
            <a:avLst/>
            <a:gdLst/>
            <a:ahLst/>
            <a:cxnLst/>
            <a:rect l="l" t="t" r="r" b="b"/>
            <a:pathLst>
              <a:path w="5836558" h="5130414">
                <a:moveTo>
                  <a:pt x="2376055" y="0"/>
                </a:moveTo>
                <a:lnTo>
                  <a:pt x="5836558" y="0"/>
                </a:lnTo>
                <a:lnTo>
                  <a:pt x="5836558" y="5130414"/>
                </a:lnTo>
                <a:lnTo>
                  <a:pt x="0" y="5130414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882825-DE42-43E3-BF09-3631AB786ECD}"/>
              </a:ext>
            </a:extLst>
          </p:cNvPr>
          <p:cNvSpPr txBox="1"/>
          <p:nvPr/>
        </p:nvSpPr>
        <p:spPr>
          <a:xfrm>
            <a:off x="841248" y="797442"/>
            <a:ext cx="6270964" cy="23904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Health outcomes such as bone mineralization 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EB73228-F09B-409F-9EC1-7E853C4F5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1840" y="5292509"/>
            <a:ext cx="6610160" cy="1565491"/>
          </a:xfrm>
          <a:custGeom>
            <a:avLst/>
            <a:gdLst>
              <a:gd name="connsiteX0" fmla="*/ 1186806 w 6610160"/>
              <a:gd name="connsiteY0" fmla="*/ 0 h 1565491"/>
              <a:gd name="connsiteX1" fmla="*/ 1692132 w 6610160"/>
              <a:gd name="connsiteY1" fmla="*/ 0 h 1565491"/>
              <a:gd name="connsiteX2" fmla="*/ 6104834 w 6610160"/>
              <a:gd name="connsiteY2" fmla="*/ 0 h 1565491"/>
              <a:gd name="connsiteX3" fmla="*/ 6610160 w 6610160"/>
              <a:gd name="connsiteY3" fmla="*/ 0 h 1565491"/>
              <a:gd name="connsiteX4" fmla="*/ 6610160 w 6610160"/>
              <a:gd name="connsiteY4" fmla="*/ 1565491 h 1565491"/>
              <a:gd name="connsiteX5" fmla="*/ 0 w 6610160"/>
              <a:gd name="connsiteY5" fmla="*/ 1565491 h 1565491"/>
              <a:gd name="connsiteX6" fmla="*/ 724290 w 6610160"/>
              <a:gd name="connsiteY6" fmla="*/ 1591 h 1565491"/>
              <a:gd name="connsiteX7" fmla="*/ 1186070 w 6610160"/>
              <a:gd name="connsiteY7" fmla="*/ 1591 h 15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0160" h="1565491">
                <a:moveTo>
                  <a:pt x="1186806" y="0"/>
                </a:moveTo>
                <a:lnTo>
                  <a:pt x="1692132" y="0"/>
                </a:lnTo>
                <a:lnTo>
                  <a:pt x="6104834" y="0"/>
                </a:lnTo>
                <a:lnTo>
                  <a:pt x="6610160" y="0"/>
                </a:lnTo>
                <a:lnTo>
                  <a:pt x="6610160" y="1565491"/>
                </a:lnTo>
                <a:lnTo>
                  <a:pt x="0" y="1565491"/>
                </a:lnTo>
                <a:lnTo>
                  <a:pt x="724290" y="1591"/>
                </a:lnTo>
                <a:lnTo>
                  <a:pt x="1186070" y="159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150A4AE-7BE7-480D-BD8C-3951E6479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292510"/>
            <a:ext cx="6144370" cy="1565491"/>
          </a:xfrm>
          <a:custGeom>
            <a:avLst/>
            <a:gdLst>
              <a:gd name="connsiteX0" fmla="*/ 0 w 6144370"/>
              <a:gd name="connsiteY0" fmla="*/ 0 h 1565491"/>
              <a:gd name="connsiteX1" fmla="*/ 6144370 w 6144370"/>
              <a:gd name="connsiteY1" fmla="*/ 0 h 1565491"/>
              <a:gd name="connsiteX2" fmla="*/ 5419344 w 6144370"/>
              <a:gd name="connsiteY2" fmla="*/ 1565491 h 1565491"/>
              <a:gd name="connsiteX3" fmla="*/ 0 w 6144370"/>
              <a:gd name="connsiteY3" fmla="*/ 1565491 h 156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4370" h="1565491">
                <a:moveTo>
                  <a:pt x="0" y="0"/>
                </a:moveTo>
                <a:lnTo>
                  <a:pt x="6144370" y="0"/>
                </a:lnTo>
                <a:lnTo>
                  <a:pt x="5419344" y="1565491"/>
                </a:lnTo>
                <a:lnTo>
                  <a:pt x="0" y="1565491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378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Fetal</a:t>
            </a:r>
            <a:r>
              <a:rPr lang="en-US" dirty="0"/>
              <a:t> Calcium and Phosphorus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80% is accrued in the 3</a:t>
            </a:r>
            <a:r>
              <a:rPr lang="en-US" baseline="30000" dirty="0"/>
              <a:t>rd</a:t>
            </a:r>
            <a:r>
              <a:rPr lang="en-US" dirty="0"/>
              <a:t> trimester</a:t>
            </a:r>
          </a:p>
          <a:p>
            <a:pPr lvl="1"/>
            <a:r>
              <a:rPr lang="en-US" dirty="0"/>
              <a:t>Peak accretion is 36-38 weeks</a:t>
            </a:r>
          </a:p>
          <a:p>
            <a:endParaRPr lang="en-US" dirty="0"/>
          </a:p>
          <a:p>
            <a:r>
              <a:rPr lang="en-US" dirty="0"/>
              <a:t>Starting at 26 weeks</a:t>
            </a:r>
          </a:p>
          <a:p>
            <a:pPr lvl="1"/>
            <a:r>
              <a:rPr lang="en-US" dirty="0"/>
              <a:t>Calcium: 90-120 mg/kg/day (2.2-3 mmol/kg/day)</a:t>
            </a:r>
          </a:p>
          <a:p>
            <a:pPr lvl="1"/>
            <a:r>
              <a:rPr lang="en-US" dirty="0"/>
              <a:t>Phosphorus: 60-75 mg/kg/day (1.9-2.4 mmol/kg/day)</a:t>
            </a:r>
          </a:p>
          <a:p>
            <a:pPr lvl="1"/>
            <a:r>
              <a:rPr lang="en-US" dirty="0"/>
              <a:t>Magnesium: 3-5 mg/kg/day (0.12-0.2 mmol/kg/day)</a:t>
            </a:r>
          </a:p>
          <a:p>
            <a:pPr lvl="1"/>
            <a:endParaRPr lang="en-US" dirty="0"/>
          </a:p>
          <a:p>
            <a:r>
              <a:rPr lang="en-US" dirty="0"/>
              <a:t>Most bone deposition </a:t>
            </a:r>
          </a:p>
          <a:p>
            <a:pPr lvl="1"/>
            <a:r>
              <a:rPr lang="en-US" dirty="0"/>
              <a:t>From 24 weeks to term </a:t>
            </a:r>
          </a:p>
        </p:txBody>
      </p:sp>
      <p:pic>
        <p:nvPicPr>
          <p:cNvPr id="5" name="Picture 4" descr="C:\Users\taylorse\AppData\Local\Microsoft\Windows\Temporary Internet Files\Content.IE5\65W2WN01\MC900047938[1].wmf">
            <a:extLst>
              <a:ext uri="{FF2B5EF4-FFF2-40B4-BE49-F238E27FC236}">
                <a16:creationId xmlns:a16="http://schemas.microsoft.com/office/drawing/2014/main" id="{11F75119-2D0C-4C9B-9686-BAE9298EC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947" y="4362150"/>
            <a:ext cx="2840966" cy="21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95CE39A-77F0-4AB3-8389-A3488F47A5CB}"/>
              </a:ext>
            </a:extLst>
          </p:cNvPr>
          <p:cNvSpPr/>
          <p:nvPr/>
        </p:nvSpPr>
        <p:spPr>
          <a:xfrm>
            <a:off x="1224950" y="2176538"/>
            <a:ext cx="5365631" cy="5693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3F23BE-E62B-449C-8A62-0DF38E189DAC}"/>
              </a:ext>
            </a:extLst>
          </p:cNvPr>
          <p:cNvSpPr/>
          <p:nvPr/>
        </p:nvSpPr>
        <p:spPr>
          <a:xfrm>
            <a:off x="100641" y="2950040"/>
            <a:ext cx="5365631" cy="5693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9E5E09F-AA2A-43F9-A1D9-4238FE20BF5B}"/>
              </a:ext>
            </a:extLst>
          </p:cNvPr>
          <p:cNvSpPr/>
          <p:nvPr/>
        </p:nvSpPr>
        <p:spPr>
          <a:xfrm>
            <a:off x="404721" y="5407371"/>
            <a:ext cx="5365631" cy="56934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130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902733-4EF3-463E-8A12-F57766EBF113}"/>
              </a:ext>
            </a:extLst>
          </p:cNvPr>
          <p:cNvSpPr txBox="1"/>
          <p:nvPr/>
        </p:nvSpPr>
        <p:spPr>
          <a:xfrm>
            <a:off x="390221" y="189833"/>
            <a:ext cx="1737142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Disclosures: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100F5F-5CD3-4409-BFAF-E960D60CE342}"/>
              </a:ext>
            </a:extLst>
          </p:cNvPr>
          <p:cNvGraphicFramePr>
            <a:graphicFrameLocks noGrp="1"/>
          </p:cNvGraphicFramePr>
          <p:nvPr/>
        </p:nvGraphicFramePr>
        <p:xfrm>
          <a:off x="390221" y="731520"/>
          <a:ext cx="11592771" cy="22631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20818">
                  <a:extLst>
                    <a:ext uri="{9D8B030D-6E8A-4147-A177-3AD203B41FA5}">
                      <a16:colId xmlns:a16="http://schemas.microsoft.com/office/drawing/2014/main" val="662903499"/>
                    </a:ext>
                  </a:extLst>
                </a:gridCol>
                <a:gridCol w="7471953">
                  <a:extLst>
                    <a:ext uri="{9D8B030D-6E8A-4147-A177-3AD203B41FA5}">
                      <a16:colId xmlns:a16="http://schemas.microsoft.com/office/drawing/2014/main" val="3794906266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r>
                        <a:rPr lang="en-US" sz="1500" dirty="0"/>
                        <a:t>Role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Sponsors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88800185"/>
                  </a:ext>
                </a:extLst>
              </a:tr>
              <a:tr h="1668780">
                <a:tc>
                  <a:txBody>
                    <a:bodyPr/>
                    <a:lstStyle/>
                    <a:p>
                      <a:r>
                        <a:rPr lang="en-US" sz="1500" dirty="0"/>
                        <a:t>Research funds to Yale (principal investigator)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Ferring Pharmaceuticals</a:t>
                      </a:r>
                    </a:p>
                    <a:p>
                      <a:r>
                        <a:rPr lang="en-US" sz="1500" dirty="0"/>
                        <a:t>Mallinckrodt Pharmaceuticals</a:t>
                      </a:r>
                    </a:p>
                    <a:p>
                      <a:r>
                        <a:rPr lang="en-US" sz="1500" dirty="0"/>
                        <a:t>Pfizer Pharmaceuticals</a:t>
                      </a:r>
                    </a:p>
                    <a:p>
                      <a:r>
                        <a:rPr lang="en-US" sz="1500" dirty="0"/>
                        <a:t>Prolacta Bioscience</a:t>
                      </a:r>
                    </a:p>
                    <a:p>
                      <a:r>
                        <a:rPr lang="en-US" sz="1500" dirty="0"/>
                        <a:t>Grant from Beth Israel Deaconess Medical Center with funds originating from Mead Johnson</a:t>
                      </a:r>
                    </a:p>
                    <a:p>
                      <a:r>
                        <a:rPr lang="en-US" sz="1500" dirty="0"/>
                        <a:t>Grant from Weill Cornell with in-kind product from Mead Johnson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364994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/>
                        <a:t>Consulting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Baxter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6898385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0A81603-907E-C786-CE70-77271E88C808}"/>
              </a:ext>
            </a:extLst>
          </p:cNvPr>
          <p:cNvGraphicFramePr>
            <a:graphicFrameLocks noGrp="1"/>
          </p:cNvGraphicFramePr>
          <p:nvPr/>
        </p:nvGraphicFramePr>
        <p:xfrm>
          <a:off x="390221" y="3227664"/>
          <a:ext cx="11640670" cy="29946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39834">
                  <a:extLst>
                    <a:ext uri="{9D8B030D-6E8A-4147-A177-3AD203B41FA5}">
                      <a16:colId xmlns:a16="http://schemas.microsoft.com/office/drawing/2014/main" val="662903499"/>
                    </a:ext>
                  </a:extLst>
                </a:gridCol>
                <a:gridCol w="7500836">
                  <a:extLst>
                    <a:ext uri="{9D8B030D-6E8A-4147-A177-3AD203B41FA5}">
                      <a16:colId xmlns:a16="http://schemas.microsoft.com/office/drawing/2014/main" val="3794906266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r>
                        <a:rPr lang="en-US" sz="1500" dirty="0"/>
                        <a:t>Role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Sponsors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88800185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r>
                        <a:rPr lang="en-US" sz="1500" dirty="0"/>
                        <a:t>Research funds to Yale (principal investigator)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Allen Foundation</a:t>
                      </a:r>
                    </a:p>
                    <a:p>
                      <a:r>
                        <a:rPr lang="en-US" sz="1500" dirty="0"/>
                        <a:t>Hauptmann Fund</a:t>
                      </a:r>
                    </a:p>
                    <a:p>
                      <a:r>
                        <a:rPr lang="en-US" sz="1500" dirty="0"/>
                        <a:t>National Institutes of Health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364994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/>
                        <a:t>Consulting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Vermont Oxford Network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70963477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1500" dirty="0"/>
                        <a:t>Volunteer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HMBANA Executive Board</a:t>
                      </a:r>
                    </a:p>
                    <a:p>
                      <a:r>
                        <a:rPr lang="en-US" sz="1500" dirty="0"/>
                        <a:t>Mother’s Milk Bank of the Northeast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68983853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1500" b="0" dirty="0"/>
                        <a:t>Authorship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b="1" dirty="0"/>
                        <a:t>Nutritional Care of the Preterm Infant </a:t>
                      </a:r>
                      <a:r>
                        <a:rPr lang="en-US" sz="1500" dirty="0"/>
                        <a:t>published by Karger with book distribution by Mead Johnson; </a:t>
                      </a:r>
                      <a:r>
                        <a:rPr lang="en-US" sz="1500" b="1" dirty="0"/>
                        <a:t>UpToDate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2569339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/>
                        <a:t>Attendee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Conferences with indirect, less often direct, formula company and other industry sponsors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8143969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1500" dirty="0"/>
                        <a:t>Controversial research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Pediatrician interaction with formula industry; detailing the cost of breastfeeding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56006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381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Enteral Mineral Availability for Bone Mineralization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Overall no difference with enriched formula</a:t>
            </a:r>
          </a:p>
          <a:p>
            <a:pPr>
              <a:spcBef>
                <a:spcPts val="0"/>
              </a:spcBef>
            </a:pPr>
            <a:r>
              <a:rPr lang="en-US" dirty="0"/>
              <a:t>One study with higher bone mineral content with term formula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4869" y="6093211"/>
            <a:ext cx="9094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Koo et al 2006;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Litmanovitz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et al 2004; Bishop et al 1993; De Curtis et al 2002; Atkinson et al 2004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86F0E5-6B56-4422-FC71-27B9C8A25D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17"/>
          <a:stretch/>
        </p:blipFill>
        <p:spPr>
          <a:xfrm>
            <a:off x="937281" y="2891246"/>
            <a:ext cx="5733484" cy="2973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446CED-ED80-68B9-827D-CCCA53713623}"/>
              </a:ext>
            </a:extLst>
          </p:cNvPr>
          <p:cNvSpPr txBox="1"/>
          <p:nvPr/>
        </p:nvSpPr>
        <p:spPr>
          <a:xfrm>
            <a:off x="7227819" y="3463820"/>
            <a:ext cx="3568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Solid line- standard term formula</a:t>
            </a:r>
          </a:p>
          <a:p>
            <a:r>
              <a:rPr lang="en-US" dirty="0"/>
              <a:t>Dashed line- post-discharge formula</a:t>
            </a:r>
          </a:p>
        </p:txBody>
      </p:sp>
    </p:spTree>
    <p:extLst>
      <p:ext uri="{BB962C8B-B14F-4D97-AF65-F5344CB8AC3E}">
        <p14:creationId xmlns:p14="http://schemas.microsoft.com/office/powerpoint/2010/main" val="1248137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81883F-E712-4C43-90EA-05792A1906AA}"/>
              </a:ext>
            </a:extLst>
          </p:cNvPr>
          <p:cNvSpPr txBox="1"/>
          <p:nvPr/>
        </p:nvSpPr>
        <p:spPr>
          <a:xfrm>
            <a:off x="322537" y="450614"/>
            <a:ext cx="10281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Nutrient-Enrichment vs. No Enrichment of Mother’s Milk Post-Hospital Discharge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87EDED1-821E-4925-B67B-16FA193E4B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355975"/>
              </p:ext>
            </p:extLst>
          </p:nvPr>
        </p:nvGraphicFramePr>
        <p:xfrm>
          <a:off x="407715" y="1088091"/>
          <a:ext cx="11376569" cy="36626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85316">
                  <a:extLst>
                    <a:ext uri="{9D8B030D-6E8A-4147-A177-3AD203B41FA5}">
                      <a16:colId xmlns:a16="http://schemas.microsoft.com/office/drawing/2014/main" val="2260412472"/>
                    </a:ext>
                  </a:extLst>
                </a:gridCol>
                <a:gridCol w="2168786">
                  <a:extLst>
                    <a:ext uri="{9D8B030D-6E8A-4147-A177-3AD203B41FA5}">
                      <a16:colId xmlns:a16="http://schemas.microsoft.com/office/drawing/2014/main" val="3604202701"/>
                    </a:ext>
                  </a:extLst>
                </a:gridCol>
                <a:gridCol w="2393848">
                  <a:extLst>
                    <a:ext uri="{9D8B030D-6E8A-4147-A177-3AD203B41FA5}">
                      <a16:colId xmlns:a16="http://schemas.microsoft.com/office/drawing/2014/main" val="3281873484"/>
                    </a:ext>
                  </a:extLst>
                </a:gridCol>
                <a:gridCol w="4828619">
                  <a:extLst>
                    <a:ext uri="{9D8B030D-6E8A-4147-A177-3AD203B41FA5}">
                      <a16:colId xmlns:a16="http://schemas.microsoft.com/office/drawing/2014/main" val="7045955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Intervention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Outcomes reaching statistically significance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540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O’Connor et al </a:t>
                      </a:r>
                    </a:p>
                    <a:p>
                      <a:r>
                        <a:rPr lang="en-US" dirty="0"/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 ≥80% mother’s milk and 750-1800 g at birth infants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Protein 0.8g/kg</a:t>
                      </a:r>
                    </a:p>
                    <a:p>
                      <a:r>
                        <a:rPr lang="en-US" dirty="0"/>
                        <a:t>Calories 10-15/kg</a:t>
                      </a:r>
                    </a:p>
                    <a:p>
                      <a:r>
                        <a:rPr lang="en-US" dirty="0"/>
                        <a:t>Fortified with HMF 50% of feeds for 12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/>
                          </a:solidFill>
                        </a:rPr>
                        <a:t>Intervention infants at 12 months: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accent1"/>
                          </a:solidFill>
                        </a:rPr>
                        <a:t>Greater bone mineral content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705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Zachariassen</a:t>
                      </a:r>
                      <a:r>
                        <a:rPr lang="en-US" dirty="0"/>
                        <a:t> et al 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320 infants born 24-32 weeks PMA receiving breastmilk at discharge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Protein 1.37 g/day</a:t>
                      </a:r>
                    </a:p>
                    <a:p>
                      <a:r>
                        <a:rPr lang="en-US" dirty="0"/>
                        <a:t>Calories 17/day</a:t>
                      </a:r>
                    </a:p>
                    <a:p>
                      <a:r>
                        <a:rPr lang="en-US" dirty="0"/>
                        <a:t>For 4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At 12 months: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 measures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433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 Cunha et al </a:t>
                      </a:r>
                    </a:p>
                    <a:p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 exclusively breastfed</a:t>
                      </a:r>
                    </a:p>
                    <a:p>
                      <a:r>
                        <a:rPr lang="en-US" dirty="0"/>
                        <a:t>VLBW infants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Protein 0.5g/day</a:t>
                      </a:r>
                    </a:p>
                    <a:p>
                      <a:r>
                        <a:rPr lang="en-US" dirty="0"/>
                        <a:t>Calories 20/day</a:t>
                      </a:r>
                    </a:p>
                    <a:p>
                      <a:r>
                        <a:rPr lang="en-US" dirty="0"/>
                        <a:t>For 4-6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At 12 months: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No measures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33641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8CFB72F-C974-4ABD-990B-6A7F2B034B50}"/>
              </a:ext>
            </a:extLst>
          </p:cNvPr>
          <p:cNvSpPr txBox="1"/>
          <p:nvPr/>
        </p:nvSpPr>
        <p:spPr>
          <a:xfrm>
            <a:off x="8032955" y="6407386"/>
            <a:ext cx="3899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Nutrient concentrations from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Arslanoglu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 2019</a:t>
            </a:r>
          </a:p>
        </p:txBody>
      </p:sp>
    </p:spTree>
    <p:extLst>
      <p:ext uri="{BB962C8B-B14F-4D97-AF65-F5344CB8AC3E}">
        <p14:creationId xmlns:p14="http://schemas.microsoft.com/office/powerpoint/2010/main" val="3091502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848"/>
            <a:ext cx="11334136" cy="1325563"/>
          </a:xfrm>
        </p:spPr>
        <p:txBody>
          <a:bodyPr>
            <a:normAutofit/>
          </a:bodyPr>
          <a:lstStyle/>
          <a:p>
            <a:r>
              <a:rPr lang="en-US" sz="3600" dirty="0"/>
              <a:t>Health outcome risks for breastfeeding term infants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7521" y="1218175"/>
            <a:ext cx="4622484" cy="58400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 Breastfeeding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11% ↓ Leukemia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12% ↓Asthma 5-18 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33% ↓ Otitis media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29% ↓ Crohn’s disease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22% ↓ Ulcerative colitis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22% ↓ Childhood &amp; adult obesity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33% ↓ Type 2 diabetes mellitus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64% ↓ Gastrointestinal infections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72% ↓ Lower respiratory infections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19% ↓ Infant mortality (U.S.)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51% ↓ Neonatal mortality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21% 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Postneonatal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mortality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(to 38% ↓if &gt;3 months)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72961" y="1234567"/>
            <a:ext cx="50858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&gt;6 months exclusive breastfeeding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compared to &lt;4 months exclusive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19% ↓Lower respiratory tract infection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30% ↓Severe or persistent diarrhea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13833" y="6463238"/>
            <a:ext cx="1690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AHRQ 2007 &amp; AAP 2022</a:t>
            </a:r>
          </a:p>
        </p:txBody>
      </p:sp>
      <p:pic>
        <p:nvPicPr>
          <p:cNvPr id="5" name="Picture 4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282A4BC7-FCB9-B097-F217-00F4E1F5D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13" y="3046749"/>
            <a:ext cx="1635824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42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9573E2-0608-44DB-8BA1-8CBC889C2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" y="2155725"/>
            <a:ext cx="11143440" cy="2324202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6BE381-D092-414C-ACA8-CAB4050F3681}"/>
              </a:ext>
            </a:extLst>
          </p:cNvPr>
          <p:cNvSpPr txBox="1"/>
          <p:nvPr/>
        </p:nvSpPr>
        <p:spPr>
          <a:xfrm>
            <a:off x="10027555" y="5884280"/>
            <a:ext cx="1986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Blaymore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Bier et al 2002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5B5B12-D357-5B71-BF05-D0D2048F8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11" y="254295"/>
            <a:ext cx="11320308" cy="900967"/>
          </a:xfrm>
        </p:spPr>
        <p:txBody>
          <a:bodyPr/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Upper respiratory infection symptom days in 39 infants born &lt;2 kg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568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CD299-778C-542D-01F4-51933419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Post-Discharge Nutrition and Neurodevelopment, Growth, Outcomes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DFE47-AA2E-9FD9-A2D3-33D897249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Neurodevelopment</a:t>
            </a:r>
          </a:p>
          <a:p>
            <a:pPr lvl="1"/>
            <a:r>
              <a:rPr lang="en-US" dirty="0"/>
              <a:t>Potentially maternal milk</a:t>
            </a:r>
          </a:p>
          <a:p>
            <a:pPr lvl="1"/>
            <a:r>
              <a:rPr lang="en-US" dirty="0"/>
              <a:t>Potentially growth velocity but less evidence than growth velocity before term age</a:t>
            </a:r>
          </a:p>
          <a:p>
            <a:r>
              <a:rPr lang="en-US" dirty="0"/>
              <a:t>Growth</a:t>
            </a:r>
          </a:p>
          <a:p>
            <a:pPr lvl="1"/>
            <a:r>
              <a:rPr lang="en-US" dirty="0"/>
              <a:t>Greater head circumference growth </a:t>
            </a:r>
          </a:p>
          <a:p>
            <a:pPr lvl="2"/>
            <a:r>
              <a:rPr lang="en-US" dirty="0"/>
              <a:t>With preterm formula </a:t>
            </a:r>
          </a:p>
          <a:p>
            <a:pPr lvl="2"/>
            <a:r>
              <a:rPr lang="en-US" dirty="0"/>
              <a:t>With 50% HMF for 3 months in infants born &lt;1250g (small study)</a:t>
            </a:r>
          </a:p>
          <a:p>
            <a:pPr lvl="1"/>
            <a:r>
              <a:rPr lang="en-US" dirty="0"/>
              <a:t>Greater weight and length gain with 50% human milk fortification for 3 months (small study)</a:t>
            </a:r>
          </a:p>
          <a:p>
            <a:r>
              <a:rPr lang="en-US" dirty="0"/>
              <a:t>Outcomes</a:t>
            </a:r>
          </a:p>
          <a:p>
            <a:pPr lvl="1"/>
            <a:r>
              <a:rPr lang="en-US" dirty="0"/>
              <a:t>Decreased risk of infections, autoimmune disease, cancer, and mortality with breastfeeding (in term infants)</a:t>
            </a:r>
          </a:p>
          <a:p>
            <a:pPr lvl="1"/>
            <a:r>
              <a:rPr lang="en-US" dirty="0"/>
              <a:t>Greater bone mineral content with 50% HMF for 3 months (small study)</a:t>
            </a:r>
          </a:p>
          <a:p>
            <a:pPr lvl="1"/>
            <a:r>
              <a:rPr lang="en-US" dirty="0"/>
              <a:t>Less days of respiratory illness with intake of maternal milk (small study)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E7BC5-8C4D-5119-C891-5E649FF37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E13C6-A4BF-A842-9635-B1271B30A9E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94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201DF8-94D1-4A4C-B84F-7C5C5FEE5D04}"/>
              </a:ext>
            </a:extLst>
          </p:cNvPr>
          <p:cNvSpPr txBox="1"/>
          <p:nvPr/>
        </p:nvSpPr>
        <p:spPr>
          <a:xfrm>
            <a:off x="302485" y="239481"/>
            <a:ext cx="91062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should we do when we do not have much guidance from studies?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833410-A4E8-4E6D-AE6A-82C317721F19}"/>
              </a:ext>
            </a:extLst>
          </p:cNvPr>
          <p:cNvSpPr txBox="1"/>
          <p:nvPr/>
        </p:nvSpPr>
        <p:spPr>
          <a:xfrm>
            <a:off x="2703948" y="5559090"/>
            <a:ext cx="9254713" cy="46166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Likely plays a role in the mixed results from post-discharge nutrition RCTs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0D7D829-5F2B-44ED-A98F-85D70647F0FE}"/>
              </a:ext>
            </a:extLst>
          </p:cNvPr>
          <p:cNvCxnSpPr>
            <a:cxnSpLocks/>
          </p:cNvCxnSpPr>
          <p:nvPr/>
        </p:nvCxnSpPr>
        <p:spPr>
          <a:xfrm flipH="1" flipV="1">
            <a:off x="9030789" y="5083526"/>
            <a:ext cx="1741715" cy="47556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9397AF0-3D56-330D-9EAD-4FD5E8126189}"/>
              </a:ext>
            </a:extLst>
          </p:cNvPr>
          <p:cNvSpPr txBox="1"/>
          <p:nvPr/>
        </p:nvSpPr>
        <p:spPr>
          <a:xfrm>
            <a:off x="430340" y="931722"/>
            <a:ext cx="8065606" cy="2585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ESPGHAN 2006 “Feeding Preterm Infants After Hospital Discharge”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 closely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 weight, length, head circumference to identify infants with poor growth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AGA infants should be breast-fed when possible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formula-fed, feed regular infant formula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SGA at discharge, supplement with human milk fortifier or enriched formula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Until at least 40 weeks’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Potentially until 52 weeks’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1B2930-D0B1-5669-74C7-0A9A28788FB5}"/>
              </a:ext>
            </a:extLst>
          </p:cNvPr>
          <p:cNvSpPr txBox="1"/>
          <p:nvPr/>
        </p:nvSpPr>
        <p:spPr>
          <a:xfrm>
            <a:off x="452846" y="3663615"/>
            <a:ext cx="112863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40-52 weeks postmenstrual 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Preterm infants without significant brain, lung, cardiac disease develop the ability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“feed” to grow (at least calories).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Titrates volume to obtain calories required to gain weight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3D8FF0-0363-D286-0E99-707F09B8F5F8}"/>
              </a:ext>
            </a:extLst>
          </p:cNvPr>
          <p:cNvSpPr txBox="1"/>
          <p:nvPr/>
        </p:nvSpPr>
        <p:spPr>
          <a:xfrm>
            <a:off x="8557846" y="6365631"/>
            <a:ext cx="3331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ESPGHAN Committee on Nutrition et al. 2006</a:t>
            </a:r>
          </a:p>
        </p:txBody>
      </p:sp>
    </p:spTree>
    <p:extLst>
      <p:ext uri="{BB962C8B-B14F-4D97-AF65-F5344CB8AC3E}">
        <p14:creationId xmlns:p14="http://schemas.microsoft.com/office/powerpoint/2010/main" val="308930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B8FC-92CE-5876-4368-8BBFB3C44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87" y="272116"/>
            <a:ext cx="10383320" cy="637586"/>
          </a:xfrm>
        </p:spPr>
        <p:txBody>
          <a:bodyPr>
            <a:normAutofit/>
          </a:bodyPr>
          <a:lstStyle/>
          <a:p>
            <a:r>
              <a:rPr lang="en-US" sz="3600" dirty="0"/>
              <a:t>Nutritional Needs Beyond Maternal Milk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6F47563-903F-DD10-7FC8-91F5BEA21E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260400"/>
              </p:ext>
            </p:extLst>
          </p:nvPr>
        </p:nvGraphicFramePr>
        <p:xfrm>
          <a:off x="279087" y="1025897"/>
          <a:ext cx="11633826" cy="5334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430630">
                  <a:extLst>
                    <a:ext uri="{9D8B030D-6E8A-4147-A177-3AD203B41FA5}">
                      <a16:colId xmlns:a16="http://schemas.microsoft.com/office/drawing/2014/main" val="1642010686"/>
                    </a:ext>
                  </a:extLst>
                </a:gridCol>
                <a:gridCol w="7203196">
                  <a:extLst>
                    <a:ext uri="{9D8B030D-6E8A-4147-A177-3AD203B41FA5}">
                      <a16:colId xmlns:a16="http://schemas.microsoft.com/office/drawing/2014/main" val="3905872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Outcomes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Nutrition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324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Bone mineralization at 12 months 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50% of feeds with HMF for 12 weeks post-discharge </a:t>
                      </a:r>
                    </a:p>
                    <a:p>
                      <a:r>
                        <a:rPr lang="en-US" sz="1400" dirty="0"/>
                        <a:t>         (O’Connor D et al 2008; Aimone A et al 2009)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Otherwise, no evidence of required calcium/phosphorus post-hospital discharge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Maintain normal serum value of phosphorus (&gt; 5.6 mg/dL) and 25(OH)D (&gt;30 ng/mL)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336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Growth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Difficult because post-NICU studies have compared feed type rather than specific nutrients.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Feed to grow 25-35 g/day and then to maintain percentile line (do not lose trajectory) and maintain or improve proportion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In-hospital growth relates to neurodevelopment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05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Neurodevelopment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Balance of milk nutrients/</a:t>
                      </a:r>
                      <a:r>
                        <a:rPr lang="en-US" sz="2000" dirty="0" err="1"/>
                        <a:t>bioactives</a:t>
                      </a:r>
                      <a:r>
                        <a:rPr lang="en-US" sz="2000" dirty="0"/>
                        <a:t> and growth trajectory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060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Iron stores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3-5 mg/kg/day ferrous sulphate until iron-containing foods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92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Vitamin D stores</a:t>
                      </a:r>
                    </a:p>
                    <a:p>
                      <a:r>
                        <a:rPr lang="en-US" sz="2000" dirty="0"/>
                        <a:t>(and potentially other vitamins)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At least 400 IU/day (and up to 1000 IU/day) </a:t>
                      </a:r>
                    </a:p>
                    <a:p>
                      <a:r>
                        <a:rPr lang="en-US" sz="2000" dirty="0"/>
                        <a:t>Other vitamins need greater study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124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5669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304F4D-D5F6-792E-117A-737CAAAED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What is the parent’s feeding goal?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D34B26-3509-D6B6-46AF-5E13BB0F2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0" r="-1" b="978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0977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25FEF2-2244-7B23-751C-CBF59E3474A5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84% of US families initiate breastfeeding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57DD3B-1C20-41E0-B27B-79E122E18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30" y="1736712"/>
            <a:ext cx="1825715" cy="2787351"/>
          </a:xfrm>
          <a:prstGeom prst="rect">
            <a:avLst/>
          </a:prstGeom>
        </p:spPr>
      </p:pic>
      <p:pic>
        <p:nvPicPr>
          <p:cNvPr id="7" name="Picture 6" descr="A picture containing book, text&#10;&#10;Description generated with very high confidence">
            <a:extLst>
              <a:ext uri="{FF2B5EF4-FFF2-40B4-BE49-F238E27FC236}">
                <a16:creationId xmlns:a16="http://schemas.microsoft.com/office/drawing/2014/main" id="{40C2690D-87AD-4E4F-AA6E-1D3A22840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823" y="1914701"/>
            <a:ext cx="1860000" cy="2431373"/>
          </a:xfrm>
          <a:prstGeom prst="rect">
            <a:avLst/>
          </a:prstGeom>
        </p:spPr>
      </p:pic>
      <p:pic>
        <p:nvPicPr>
          <p:cNvPr id="3" name="Picture 2" descr="A picture containing text, book, indoor, brown&#10;&#10;Description generated with very high confidence">
            <a:extLst>
              <a:ext uri="{FF2B5EF4-FFF2-40B4-BE49-F238E27FC236}">
                <a16:creationId xmlns:a16="http://schemas.microsoft.com/office/drawing/2014/main" id="{BDD76696-9587-4AFC-B3F6-06048704D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372" y="2200387"/>
            <a:ext cx="1860000" cy="186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3FAEB6-0422-42B1-9738-A7AA583D0D9D}"/>
              </a:ext>
            </a:extLst>
          </p:cNvPr>
          <p:cNvSpPr txBox="1"/>
          <p:nvPr/>
        </p:nvSpPr>
        <p:spPr>
          <a:xfrm>
            <a:off x="5065551" y="4907769"/>
            <a:ext cx="4586192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212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Family’s Feeding Goal Before </a:t>
            </a:r>
          </a:p>
          <a:p>
            <a:pPr marL="0" marR="0" lvl="0" indent="0" algn="l" defTabSz="5212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Interrupted by Preterm Birth: </a:t>
            </a:r>
          </a:p>
          <a:p>
            <a:pPr marL="0" marR="0" lvl="0" indent="0" algn="l" defTabSz="5212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We Help Achieve? </a:t>
            </a:r>
          </a:p>
        </p:txBody>
      </p:sp>
    </p:spTree>
    <p:extLst>
      <p:ext uri="{BB962C8B-B14F-4D97-AF65-F5344CB8AC3E}">
        <p14:creationId xmlns:p14="http://schemas.microsoft.com/office/powerpoint/2010/main" val="22764897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464C94-AD35-44B7-AF1B-27FAB3F69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71" y="358499"/>
            <a:ext cx="1690587" cy="22079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57742F-34C1-4432-8CA5-1A690038EA81}"/>
              </a:ext>
            </a:extLst>
          </p:cNvPr>
          <p:cNvSpPr txBox="1"/>
          <p:nvPr/>
        </p:nvSpPr>
        <p:spPr>
          <a:xfrm>
            <a:off x="6460180" y="598191"/>
            <a:ext cx="3306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FAMILY’S FEEDING GOAL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9987FA2-4F61-4FB0-BC35-ED9BB209BF94}"/>
              </a:ext>
            </a:extLst>
          </p:cNvPr>
          <p:cNvSpPr/>
          <p:nvPr/>
        </p:nvSpPr>
        <p:spPr>
          <a:xfrm rot="16200000">
            <a:off x="5141207" y="2732647"/>
            <a:ext cx="579378" cy="36347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D52DEC-A83E-4E66-8EE4-FA098C910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4656" y="2751593"/>
            <a:ext cx="1814407" cy="11956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D96281-542A-40CE-A4C3-F0F8AB7C2E76}"/>
              </a:ext>
            </a:extLst>
          </p:cNvPr>
          <p:cNvSpPr txBox="1"/>
          <p:nvPr/>
        </p:nvSpPr>
        <p:spPr>
          <a:xfrm>
            <a:off x="493751" y="4108396"/>
            <a:ext cx="2606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 and sustain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maternal milk supply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5241AE-927C-4F10-8911-F80BBB375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971" y="3262363"/>
            <a:ext cx="1933251" cy="2046362"/>
          </a:xfrm>
          <a:prstGeom prst="rect">
            <a:avLst/>
          </a:prstGeom>
        </p:spPr>
      </p:pic>
      <p:sp>
        <p:nvSpPr>
          <p:cNvPr id="14" name="Arrow: Bent 13">
            <a:extLst>
              <a:ext uri="{FF2B5EF4-FFF2-40B4-BE49-F238E27FC236}">
                <a16:creationId xmlns:a16="http://schemas.microsoft.com/office/drawing/2014/main" id="{578452A0-A7F3-426B-9D04-BD63867FA5AA}"/>
              </a:ext>
            </a:extLst>
          </p:cNvPr>
          <p:cNvSpPr/>
          <p:nvPr/>
        </p:nvSpPr>
        <p:spPr>
          <a:xfrm>
            <a:off x="1375954" y="1828829"/>
            <a:ext cx="3048000" cy="646331"/>
          </a:xfrm>
          <a:prstGeom prst="bentArrow">
            <a:avLst>
              <a:gd name="adj1" fmla="val 25000"/>
              <a:gd name="adj2" fmla="val 26263"/>
              <a:gd name="adj3" fmla="val 25000"/>
              <a:gd name="adj4" fmla="val 4375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DBC2EC-2147-4E38-A22E-83EFFD072600}"/>
              </a:ext>
            </a:extLst>
          </p:cNvPr>
          <p:cNvSpPr txBox="1"/>
          <p:nvPr/>
        </p:nvSpPr>
        <p:spPr>
          <a:xfrm>
            <a:off x="4077023" y="5465479"/>
            <a:ext cx="3210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Maturation of infant oral ability</a:t>
            </a:r>
          </a:p>
        </p:txBody>
      </p:sp>
      <p:pic>
        <p:nvPicPr>
          <p:cNvPr id="16" name="Content Placeholder 6" descr="Fenton chart with NICHD.bmp">
            <a:extLst>
              <a:ext uri="{FF2B5EF4-FFF2-40B4-BE49-F238E27FC236}">
                <a16:creationId xmlns:a16="http://schemas.microsoft.com/office/drawing/2014/main" id="{C5BB65B0-3085-4C6F-91B2-3FAD10A7F60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742202" y="2751593"/>
            <a:ext cx="1665263" cy="20463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FC6AF1-0FC5-4FB7-B1FD-3DF9AD026714}"/>
              </a:ext>
            </a:extLst>
          </p:cNvPr>
          <p:cNvSpPr txBox="1"/>
          <p:nvPr/>
        </p:nvSpPr>
        <p:spPr>
          <a:xfrm>
            <a:off x="8742202" y="4848834"/>
            <a:ext cx="27319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Infant’s specific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nutritional needs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especially for brain growth</a:t>
            </a:r>
          </a:p>
        </p:txBody>
      </p:sp>
      <p:sp>
        <p:nvSpPr>
          <p:cNvPr id="22" name="Arrow: Bent 21">
            <a:extLst>
              <a:ext uri="{FF2B5EF4-FFF2-40B4-BE49-F238E27FC236}">
                <a16:creationId xmlns:a16="http://schemas.microsoft.com/office/drawing/2014/main" id="{40F17038-062C-46F0-84F6-41D5FB51B0DE}"/>
              </a:ext>
            </a:extLst>
          </p:cNvPr>
          <p:cNvSpPr/>
          <p:nvPr/>
        </p:nvSpPr>
        <p:spPr>
          <a:xfrm flipH="1">
            <a:off x="6460180" y="1902976"/>
            <a:ext cx="3044952" cy="649224"/>
          </a:xfrm>
          <a:prstGeom prst="bentArrow">
            <a:avLst>
              <a:gd name="adj1" fmla="val 25000"/>
              <a:gd name="adj2" fmla="val 29143"/>
              <a:gd name="adj3" fmla="val 25000"/>
              <a:gd name="adj4" fmla="val 4375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915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08A00-4DAD-96C1-6064-871137F65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nutrition post-hospital discharge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B6093-E442-BC38-FF62-94B1678CDA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9" y="1599015"/>
            <a:ext cx="3025252" cy="2268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372508-366A-E0E3-924E-7AF4ED1ED60F}"/>
              </a:ext>
            </a:extLst>
          </p:cNvPr>
          <p:cNvSpPr txBox="1"/>
          <p:nvPr/>
        </p:nvSpPr>
        <p:spPr>
          <a:xfrm>
            <a:off x="399662" y="3867954"/>
            <a:ext cx="3025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Neurodevelopment</a:t>
            </a:r>
          </a:p>
        </p:txBody>
      </p:sp>
    </p:spTree>
    <p:extLst>
      <p:ext uri="{BB962C8B-B14F-4D97-AF65-F5344CB8AC3E}">
        <p14:creationId xmlns:p14="http://schemas.microsoft.com/office/powerpoint/2010/main" val="2411094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B9BA1-EF84-9216-3C89-9D7DE08E2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679" y="254295"/>
            <a:ext cx="11216640" cy="900967"/>
          </a:xfrm>
        </p:spPr>
        <p:txBody>
          <a:bodyPr anchor="b">
            <a:normAutofit/>
          </a:bodyPr>
          <a:lstStyle/>
          <a:p>
            <a:r>
              <a:rPr lang="en-US" dirty="0"/>
              <a:t>Clinical Application of Preterm Infant Discharge Nutrition 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CBA0A-6A85-59EC-26D8-28AC4878A9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676" y="1600200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Know family’s feeding goal</a:t>
            </a:r>
          </a:p>
          <a:p>
            <a:r>
              <a:rPr lang="en-US" dirty="0"/>
              <a:t>Protect maternal milk intake</a:t>
            </a:r>
          </a:p>
          <a:p>
            <a:r>
              <a:rPr lang="en-US" dirty="0"/>
              <a:t>Monitor growth</a:t>
            </a:r>
          </a:p>
          <a:p>
            <a:r>
              <a:rPr lang="en-US" dirty="0"/>
              <a:t>Target positive growth trajectory “Feed to Grow” but need more information about body composition</a:t>
            </a:r>
          </a:p>
          <a:p>
            <a:r>
              <a:rPr lang="en-US" dirty="0"/>
              <a:t>Consider the infant’s other needs based on disease, growth pattern, and previous nutrition</a:t>
            </a:r>
          </a:p>
          <a:p>
            <a:r>
              <a:rPr lang="en-US" dirty="0"/>
              <a:t>Simplify when able (for parents and pediatricians)</a:t>
            </a:r>
          </a:p>
          <a:p>
            <a:pPr lvl="1"/>
            <a:r>
              <a:rPr lang="en-US" dirty="0"/>
              <a:t>18% of parents mixing feeds incorrectly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2DC53F-5081-C317-7DD6-CE565D1AE0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18"/>
          <a:stretch/>
        </p:blipFill>
        <p:spPr>
          <a:xfrm>
            <a:off x="5890847" y="1600200"/>
            <a:ext cx="5181600" cy="4351338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D9664-006B-3477-90EA-BA404729F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815" y="6471675"/>
            <a:ext cx="44476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55E13C6-A4BF-A842-9635-B1271B30A9E0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D801B-8471-3DCD-BAED-8FA7D4A3F07B}"/>
              </a:ext>
            </a:extLst>
          </p:cNvPr>
          <p:cNvSpPr txBox="1"/>
          <p:nvPr/>
        </p:nvSpPr>
        <p:spPr>
          <a:xfrm>
            <a:off x="2302514" y="5439110"/>
            <a:ext cx="1501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(Zhang et al 2020)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53DF57-D5AF-792D-157E-5D28398077D9}"/>
              </a:ext>
            </a:extLst>
          </p:cNvPr>
          <p:cNvSpPr txBox="1"/>
          <p:nvPr/>
        </p:nvSpPr>
        <p:spPr>
          <a:xfrm>
            <a:off x="6096000" y="5845767"/>
            <a:ext cx="55245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by Felicia LLC DBA Felicia Saunders Photography</a:t>
            </a:r>
          </a:p>
          <a:p>
            <a:r>
              <a:rPr lang="en-US" sz="1100" dirty="0"/>
              <a:t>https://www.feliciasaundersphotography.com</a:t>
            </a:r>
          </a:p>
        </p:txBody>
      </p:sp>
    </p:spTree>
    <p:extLst>
      <p:ext uri="{BB962C8B-B14F-4D97-AF65-F5344CB8AC3E}">
        <p14:creationId xmlns:p14="http://schemas.microsoft.com/office/powerpoint/2010/main" val="4268732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08A00-4DAD-96C1-6064-871137F65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nutrition post-hospital discharge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B6093-E442-BC38-FF62-94B1678CDA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9" y="1599015"/>
            <a:ext cx="3025252" cy="2268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372508-366A-E0E3-924E-7AF4ED1ED60F}"/>
              </a:ext>
            </a:extLst>
          </p:cNvPr>
          <p:cNvSpPr txBox="1"/>
          <p:nvPr/>
        </p:nvSpPr>
        <p:spPr>
          <a:xfrm>
            <a:off x="399662" y="3867954"/>
            <a:ext cx="3025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Neurodevelopment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21012-F644-6E15-DC28-2BC3C09A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912" y="1599015"/>
            <a:ext cx="2010175" cy="26802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426A18-3EE7-62C7-448A-B3CC7749E1C5}"/>
              </a:ext>
            </a:extLst>
          </p:cNvPr>
          <p:cNvSpPr txBox="1"/>
          <p:nvPr/>
        </p:nvSpPr>
        <p:spPr>
          <a:xfrm>
            <a:off x="5480248" y="4279248"/>
            <a:ext cx="128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Growth</a:t>
            </a:r>
          </a:p>
        </p:txBody>
      </p:sp>
    </p:spTree>
    <p:extLst>
      <p:ext uri="{BB962C8B-B14F-4D97-AF65-F5344CB8AC3E}">
        <p14:creationId xmlns:p14="http://schemas.microsoft.com/office/powerpoint/2010/main" val="1050615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08A00-4DAD-96C1-6064-871137F65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nutrition post-hospital discharge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B6093-E442-BC38-FF62-94B1678CDA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9" y="1599015"/>
            <a:ext cx="3025252" cy="2268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372508-366A-E0E3-924E-7AF4ED1ED60F}"/>
              </a:ext>
            </a:extLst>
          </p:cNvPr>
          <p:cNvSpPr txBox="1"/>
          <p:nvPr/>
        </p:nvSpPr>
        <p:spPr>
          <a:xfrm>
            <a:off x="399662" y="3867954"/>
            <a:ext cx="3025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Neurodevelopment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21012-F644-6E15-DC28-2BC3C09A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912" y="1599015"/>
            <a:ext cx="2010175" cy="26802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426A18-3EE7-62C7-448A-B3CC7749E1C5}"/>
              </a:ext>
            </a:extLst>
          </p:cNvPr>
          <p:cNvSpPr txBox="1"/>
          <p:nvPr/>
        </p:nvSpPr>
        <p:spPr>
          <a:xfrm>
            <a:off x="5480248" y="4279248"/>
            <a:ext cx="1284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Growth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17E3B8-8D19-B3D4-3CE8-F3025612D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071" y="1599015"/>
            <a:ext cx="2152187" cy="30707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42DCC9-BA02-74F3-4DBE-49F9B40EABC0}"/>
              </a:ext>
            </a:extLst>
          </p:cNvPr>
          <p:cNvSpPr txBox="1"/>
          <p:nvPr/>
        </p:nvSpPr>
        <p:spPr>
          <a:xfrm>
            <a:off x="9146327" y="4624600"/>
            <a:ext cx="1149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Health</a:t>
            </a:r>
          </a:p>
        </p:txBody>
      </p:sp>
    </p:spTree>
    <p:extLst>
      <p:ext uri="{BB962C8B-B14F-4D97-AF65-F5344CB8AC3E}">
        <p14:creationId xmlns:p14="http://schemas.microsoft.com/office/powerpoint/2010/main" val="94930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08A00-4DAD-96C1-6064-871137F65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nutrition post-hospital discharge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C7CC0E-8F08-6C30-D716-AEF734872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62" y="1490241"/>
            <a:ext cx="2172974" cy="2837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B8E2D2-2E10-9280-41B5-CEBF56A6FDE9}"/>
              </a:ext>
            </a:extLst>
          </p:cNvPr>
          <p:cNvSpPr txBox="1"/>
          <p:nvPr/>
        </p:nvSpPr>
        <p:spPr>
          <a:xfrm>
            <a:off x="3867403" y="4328144"/>
            <a:ext cx="22549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Achieve family’s </a:t>
            </a:r>
          </a:p>
          <a:p>
            <a:r>
              <a:rPr lang="en-US" sz="2400" dirty="0"/>
              <a:t>feeding goal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F1566B-11E1-1528-4F73-FCF8C9F19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038" y="1576884"/>
            <a:ext cx="4672492" cy="32418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6578DC-14EA-FF06-C035-74B0B150BC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6746" r="25202" b="-1"/>
          <a:stretch/>
        </p:blipFill>
        <p:spPr>
          <a:xfrm>
            <a:off x="746470" y="1576884"/>
            <a:ext cx="1922086" cy="26400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2B185C-F520-2318-4D3F-E88C17E3AB5D}"/>
              </a:ext>
            </a:extLst>
          </p:cNvPr>
          <p:cNvSpPr txBox="1"/>
          <p:nvPr/>
        </p:nvSpPr>
        <p:spPr>
          <a:xfrm>
            <a:off x="576512" y="4328144"/>
            <a:ext cx="28725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Maximize proportion </a:t>
            </a:r>
          </a:p>
          <a:p>
            <a:r>
              <a:rPr lang="en-US" sz="2400" dirty="0"/>
              <a:t>and duration of </a:t>
            </a:r>
          </a:p>
          <a:p>
            <a:r>
              <a:rPr lang="en-US" sz="2400" dirty="0"/>
              <a:t>maternal milk feeds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11564B-4BDD-DE7D-6B20-8B121182E8C0}"/>
              </a:ext>
            </a:extLst>
          </p:cNvPr>
          <p:cNvSpPr txBox="1"/>
          <p:nvPr/>
        </p:nvSpPr>
        <p:spPr>
          <a:xfrm>
            <a:off x="6876662" y="4863750"/>
            <a:ext cx="1942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Keep it simple</a:t>
            </a:r>
          </a:p>
        </p:txBody>
      </p:sp>
    </p:spTree>
    <p:extLst>
      <p:ext uri="{BB962C8B-B14F-4D97-AF65-F5344CB8AC3E}">
        <p14:creationId xmlns:p14="http://schemas.microsoft.com/office/powerpoint/2010/main" val="2078435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6C8D66-F01F-48ED-A764-1AC2BCE85057}"/>
              </a:ext>
            </a:extLst>
          </p:cNvPr>
          <p:cNvSpPr txBox="1"/>
          <p:nvPr/>
        </p:nvSpPr>
        <p:spPr>
          <a:xfrm>
            <a:off x="4965430" y="629268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Enriched Formula Studies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27B0B9-CE4A-48F2-8BDF-30DEB4DD24FA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Post-discharge formula (enriched formula, transitional formula) versus standard term formula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Preterm formula versus standard term formula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9535CC-F1C3-44B3-BE5E-1B30539F12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893"/>
          <a:stretch/>
        </p:blipFill>
        <p:spPr>
          <a:xfrm>
            <a:off x="945735" y="876829"/>
            <a:ext cx="3450215" cy="5104342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294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55C32B6-170D-4DFD-B846-F8E9B33BA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515" y="4011764"/>
            <a:ext cx="4862387" cy="2674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1D0A06-02DA-497B-A8B0-00FD4634A75F}"/>
              </a:ext>
            </a:extLst>
          </p:cNvPr>
          <p:cNvSpPr txBox="1"/>
          <p:nvPr/>
        </p:nvSpPr>
        <p:spPr>
          <a:xfrm>
            <a:off x="10654989" y="6469792"/>
            <a:ext cx="1367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Aggett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 et al 2006</a:t>
            </a:r>
          </a:p>
        </p:txBody>
      </p:sp>
    </p:spTree>
    <p:extLst>
      <p:ext uri="{BB962C8B-B14F-4D97-AF65-F5344CB8AC3E}">
        <p14:creationId xmlns:p14="http://schemas.microsoft.com/office/powerpoint/2010/main" val="2890414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D44C15-FCBB-4CC0-8287-7010A8A8AED3}"/>
              </a:ext>
            </a:extLst>
          </p:cNvPr>
          <p:cNvSpPr txBox="1"/>
          <p:nvPr/>
        </p:nvSpPr>
        <p:spPr>
          <a:xfrm>
            <a:off x="181755" y="325900"/>
            <a:ext cx="11460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Neurodevelopment: Enriched post-discharge formula not associated with better outcomes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E6EB15-9A95-473E-8412-A8241932F9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170"/>
          <a:stretch/>
        </p:blipFill>
        <p:spPr>
          <a:xfrm>
            <a:off x="472705" y="1132971"/>
            <a:ext cx="9685182" cy="9763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95DF18-049B-4F75-A629-76518E9B42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17"/>
          <a:stretch/>
        </p:blipFill>
        <p:spPr>
          <a:xfrm>
            <a:off x="541659" y="2913248"/>
            <a:ext cx="11541819" cy="1360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D16EC1-7F27-49F1-B23D-10D9C98112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32"/>
          <a:stretch/>
        </p:blipFill>
        <p:spPr>
          <a:xfrm>
            <a:off x="541659" y="4982822"/>
            <a:ext cx="11541819" cy="14220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95EE52-BD54-4A19-BBC5-B47FA71315AF}"/>
              </a:ext>
            </a:extLst>
          </p:cNvPr>
          <p:cNvSpPr txBox="1"/>
          <p:nvPr/>
        </p:nvSpPr>
        <p:spPr>
          <a:xfrm>
            <a:off x="10691687" y="6500937"/>
            <a:ext cx="1391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Young et al 2016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49843A-4853-4C26-9532-C8370887924C}"/>
              </a:ext>
            </a:extLst>
          </p:cNvPr>
          <p:cNvSpPr txBox="1"/>
          <p:nvPr/>
        </p:nvSpPr>
        <p:spPr>
          <a:xfrm>
            <a:off x="541659" y="4619210"/>
            <a:ext cx="10347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Preterm formula compared with standard term formula after hospital discharge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03044-6E0D-4F60-80B3-1602222B95AC}"/>
              </a:ext>
            </a:extLst>
          </p:cNvPr>
          <p:cNvSpPr txBox="1"/>
          <p:nvPr/>
        </p:nvSpPr>
        <p:spPr>
          <a:xfrm>
            <a:off x="472705" y="2454707"/>
            <a:ext cx="11051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Postdischarge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formula compared with standard term formula after hospital discharge</a:t>
            </a:r>
          </a:p>
        </p:txBody>
      </p:sp>
    </p:spTree>
    <p:extLst>
      <p:ext uri="{BB962C8B-B14F-4D97-AF65-F5344CB8AC3E}">
        <p14:creationId xmlns:p14="http://schemas.microsoft.com/office/powerpoint/2010/main" val="2084445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81883F-E712-4C43-90EA-05792A1906AA}"/>
              </a:ext>
            </a:extLst>
          </p:cNvPr>
          <p:cNvSpPr txBox="1"/>
          <p:nvPr/>
        </p:nvSpPr>
        <p:spPr>
          <a:xfrm>
            <a:off x="322537" y="450614"/>
            <a:ext cx="7352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Neurodevelopment: no benefit of enriched maternal milk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87EDED1-821E-4925-B67B-16FA193E4B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939550"/>
              </p:ext>
            </p:extLst>
          </p:nvPr>
        </p:nvGraphicFramePr>
        <p:xfrm>
          <a:off x="407715" y="1473573"/>
          <a:ext cx="11376569" cy="36626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85316">
                  <a:extLst>
                    <a:ext uri="{9D8B030D-6E8A-4147-A177-3AD203B41FA5}">
                      <a16:colId xmlns:a16="http://schemas.microsoft.com/office/drawing/2014/main" val="2260412472"/>
                    </a:ext>
                  </a:extLst>
                </a:gridCol>
                <a:gridCol w="2168786">
                  <a:extLst>
                    <a:ext uri="{9D8B030D-6E8A-4147-A177-3AD203B41FA5}">
                      <a16:colId xmlns:a16="http://schemas.microsoft.com/office/drawing/2014/main" val="3604202701"/>
                    </a:ext>
                  </a:extLst>
                </a:gridCol>
                <a:gridCol w="2393848">
                  <a:extLst>
                    <a:ext uri="{9D8B030D-6E8A-4147-A177-3AD203B41FA5}">
                      <a16:colId xmlns:a16="http://schemas.microsoft.com/office/drawing/2014/main" val="3281873484"/>
                    </a:ext>
                  </a:extLst>
                </a:gridCol>
                <a:gridCol w="4828619">
                  <a:extLst>
                    <a:ext uri="{9D8B030D-6E8A-4147-A177-3AD203B41FA5}">
                      <a16:colId xmlns:a16="http://schemas.microsoft.com/office/drawing/2014/main" val="7045955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Intervention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Outcomes reaching statistically significance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540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O’Connor et al </a:t>
                      </a:r>
                    </a:p>
                    <a:p>
                      <a:r>
                        <a:rPr lang="en-US" dirty="0"/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 ≥80% mother’s milk and 750-1800 g at birth infants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Protein 0.8g/kg</a:t>
                      </a:r>
                    </a:p>
                    <a:p>
                      <a:r>
                        <a:rPr lang="en-US" dirty="0"/>
                        <a:t>Calories 10-15/kg</a:t>
                      </a:r>
                    </a:p>
                    <a:p>
                      <a:r>
                        <a:rPr lang="en-US" dirty="0"/>
                        <a:t>Fortified with HMF 50% of feeds for 12 weeks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accent1"/>
                          </a:solidFill>
                        </a:rPr>
                        <a:t>Intervention infants at 4-6 months: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accent1"/>
                          </a:solidFill>
                        </a:rPr>
                        <a:t>Greater visual development</a:t>
                      </a:r>
                    </a:p>
                    <a:p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Intervention infants at 18 months: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No difference in Bayley II scale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705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Zachariassen</a:t>
                      </a:r>
                      <a:r>
                        <a:rPr lang="en-US" dirty="0"/>
                        <a:t> et al 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320 infants born 24-32 weeks PMA receiving breastmilk at discharge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Protein 1.37 g/day</a:t>
                      </a:r>
                    </a:p>
                    <a:p>
                      <a:r>
                        <a:rPr lang="en-US" dirty="0"/>
                        <a:t>Calories 17/day</a:t>
                      </a:r>
                    </a:p>
                    <a:p>
                      <a:r>
                        <a:rPr lang="en-US" dirty="0"/>
                        <a:t>For 4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 12 months: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Not studied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433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 Cunha et al </a:t>
                      </a:r>
                    </a:p>
                    <a:p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53 exclusively breastfed</a:t>
                      </a:r>
                    </a:p>
                    <a:p>
                      <a:r>
                        <a:rPr lang="en-US" dirty="0"/>
                        <a:t>VLBW infants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Protein 0.5g/day</a:t>
                      </a:r>
                    </a:p>
                    <a:p>
                      <a:r>
                        <a:rPr lang="en-US" dirty="0"/>
                        <a:t>Calories 20/day</a:t>
                      </a:r>
                    </a:p>
                    <a:p>
                      <a:r>
                        <a:rPr lang="en-US" dirty="0"/>
                        <a:t>For 4-6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At 12 months: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No difference in Bayley III scale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No difference in developmental delay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33641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8CFB72F-C974-4ABD-990B-6A7F2B034B50}"/>
              </a:ext>
            </a:extLst>
          </p:cNvPr>
          <p:cNvSpPr txBox="1"/>
          <p:nvPr/>
        </p:nvSpPr>
        <p:spPr>
          <a:xfrm>
            <a:off x="8032955" y="6407386"/>
            <a:ext cx="3899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Nutrient concentrations from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Arslanoglu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 2019</a:t>
            </a:r>
          </a:p>
        </p:txBody>
      </p:sp>
    </p:spTree>
    <p:extLst>
      <p:ext uri="{BB962C8B-B14F-4D97-AF65-F5344CB8AC3E}">
        <p14:creationId xmlns:p14="http://schemas.microsoft.com/office/powerpoint/2010/main" val="413631060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LCM Yale Blue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C619E"/>
      </a:accent1>
      <a:accent2>
        <a:srgbClr val="FF9300"/>
      </a:accent2>
      <a:accent3>
        <a:srgbClr val="8E867B"/>
      </a:accent3>
      <a:accent4>
        <a:srgbClr val="FFC000"/>
      </a:accent4>
      <a:accent5>
        <a:srgbClr val="09345F"/>
      </a:accent5>
      <a:accent6>
        <a:srgbClr val="70AD47"/>
      </a:accent6>
      <a:hlink>
        <a:srgbClr val="013562"/>
      </a:hlink>
      <a:folHlink>
        <a:srgbClr val="94165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SM square template 4-24-18" id="{B36AC3BC-48C2-C741-8A44-FEFC42B05B55}" vid="{F5AD62E0-D548-5E47-A0DD-C3FAF2DCFF58}"/>
    </a:ext>
  </a:extLst>
</a:theme>
</file>

<file path=ppt/theme/theme3.xml><?xml version="1.0" encoding="utf-8"?>
<a:theme xmlns:a="http://schemas.openxmlformats.org/drawingml/2006/main" name="Office Theme">
  <a:themeElements>
    <a:clrScheme name="LCM Yale Blue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C619E"/>
      </a:accent1>
      <a:accent2>
        <a:srgbClr val="FF9300"/>
      </a:accent2>
      <a:accent3>
        <a:srgbClr val="8E867B"/>
      </a:accent3>
      <a:accent4>
        <a:srgbClr val="FFC000"/>
      </a:accent4>
      <a:accent5>
        <a:srgbClr val="09345F"/>
      </a:accent5>
      <a:accent6>
        <a:srgbClr val="70AD47"/>
      </a:accent6>
      <a:hlink>
        <a:srgbClr val="013562"/>
      </a:hlink>
      <a:folHlink>
        <a:srgbClr val="94165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BE045E17-8C05-7C47-981B-B294B62FD1D9}" vid="{FF5DE2BC-0338-854F-B2F8-9BCC3739A4E5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2401</TotalTime>
  <Words>2041</Words>
  <Application>Microsoft Office PowerPoint</Application>
  <PresentationFormat>Widescreen</PresentationFormat>
  <Paragraphs>338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Calibri</vt:lpstr>
      <vt:lpstr>Calibri Light</vt:lpstr>
      <vt:lpstr>CambriaMath</vt:lpstr>
      <vt:lpstr>LucidaGrande</vt:lpstr>
      <vt:lpstr>Verdana</vt:lpstr>
      <vt:lpstr>1_Office Theme</vt:lpstr>
      <vt:lpstr>2_Office Theme</vt:lpstr>
      <vt:lpstr>Office Theme</vt:lpstr>
      <vt:lpstr>4_Office Theme</vt:lpstr>
      <vt:lpstr>5_Office Theme</vt:lpstr>
      <vt:lpstr>PowerPoint Presentation</vt:lpstr>
      <vt:lpstr>PowerPoint Presentation</vt:lpstr>
      <vt:lpstr>Goals of nutrition post-hospital discharge </vt:lpstr>
      <vt:lpstr>Goals of nutrition post-hospital discharge </vt:lpstr>
      <vt:lpstr>Goals of nutrition post-hospital discharge </vt:lpstr>
      <vt:lpstr>Goals of nutrition post-hospital discharge </vt:lpstr>
      <vt:lpstr>PowerPoint Presentation</vt:lpstr>
      <vt:lpstr>PowerPoint Presentation</vt:lpstr>
      <vt:lpstr>PowerPoint Presentation</vt:lpstr>
      <vt:lpstr>Is Human Milk Intake Associated with Preterm Infant Neurodevelopment?</vt:lpstr>
      <vt:lpstr>PowerPoint Presentation</vt:lpstr>
      <vt:lpstr>Is a specific growth trajectory post-hospital discharge related to neurodevelopment? </vt:lpstr>
      <vt:lpstr>PowerPoint Presentation</vt:lpstr>
      <vt:lpstr>PowerPoint Presentation</vt:lpstr>
      <vt:lpstr>Growth outcomes with post-discharge formula compared to term formula</vt:lpstr>
      <vt:lpstr>Growth outcomes with preterm formula compared to term formula</vt:lpstr>
      <vt:lpstr>PowerPoint Presentation</vt:lpstr>
      <vt:lpstr>PowerPoint Presentation</vt:lpstr>
      <vt:lpstr>Fetal Calcium and Phosphorus</vt:lpstr>
      <vt:lpstr>Enteral Mineral Availability for Bone Mineralization</vt:lpstr>
      <vt:lpstr>PowerPoint Presentation</vt:lpstr>
      <vt:lpstr>Health outcome risks for breastfeeding term infants</vt:lpstr>
      <vt:lpstr>Upper respiratory infection symptom days in 39 infants born &lt;2 kg </vt:lpstr>
      <vt:lpstr>Post-Discharge Nutrition and Neurodevelopment, Growth, Outcomes Summary</vt:lpstr>
      <vt:lpstr>PowerPoint Presentation</vt:lpstr>
      <vt:lpstr>Nutritional Needs Beyond Maternal Milk</vt:lpstr>
      <vt:lpstr>What is the parent’s feeding goal? </vt:lpstr>
      <vt:lpstr>PowerPoint Presentation</vt:lpstr>
      <vt:lpstr>PowerPoint Presentation</vt:lpstr>
      <vt:lpstr>Clinical Application of Preterm Infant Discharge Nutrition Evidence</vt:lpstr>
    </vt:vector>
  </TitlesOfParts>
  <Company>Yale University School of Medicine</Company>
  <LinksUpToDate>false</LinksUpToDate>
  <SharedDoc>false</SharedDoc>
  <HyperlinkBase>https://pnce.org/courses/landingPage.php?courseID=6073-2EM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Nutrition Post-Hospital Discharge</dc:title>
  <dc:subject>Nutrition Post-Hospital Discharge</dc:subject>
  <dc:creator>sarah.n.taylor@yale.edu</dc:creator>
  <cp:keywords>Miami Neonatology</cp:keywords>
  <dc:description>Presented to Miami Neonatology 2023—47th International Conference</dc:description>
  <cp:lastModifiedBy>Mark Gorney</cp:lastModifiedBy>
  <cp:revision>64</cp:revision>
  <dcterms:created xsi:type="dcterms:W3CDTF">2020-09-23T14:58:26Z</dcterms:created>
  <dcterms:modified xsi:type="dcterms:W3CDTF">2024-01-10T00:50:38Z</dcterms:modified>
</cp:coreProperties>
</file>