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D646-9E8E-4BB7-87C9-7F847AAE75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DF32E-9160-439E-B930-96A287E3EC39}"/>
              </a:ext>
            </a:extLst>
          </p:cNvPr>
          <p:cNvSpPr>
            <a:spLocks noGrp="1"/>
          </p:cNvSpPr>
          <p:nvPr>
            <p:ph type="dt" sz="half" idx="10"/>
          </p:nvPr>
        </p:nvSpPr>
        <p:spPr/>
        <p:txBody>
          <a:bodyPr/>
          <a:lstStyle/>
          <a:p>
            <a:fld id="{EEF18758-99E9-4D15-BE52-FBBB98080451}" type="datetimeFigureOut">
              <a:rPr lang="en-US" smtClean="0"/>
              <a:t>10/14/2020</a:t>
            </a:fld>
            <a:endParaRPr lang="en-US"/>
          </a:p>
        </p:txBody>
      </p:sp>
      <p:sp>
        <p:nvSpPr>
          <p:cNvPr id="4" name="Footer Placeholder 3">
            <a:extLst>
              <a:ext uri="{FF2B5EF4-FFF2-40B4-BE49-F238E27FC236}">
                <a16:creationId xmlns:a16="http://schemas.microsoft.com/office/drawing/2014/main" id="{88A1616C-B6F2-4E13-8460-57C9576F1F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8327D5D-80AC-4A7C-B4B2-A6D372091932}"/>
              </a:ext>
            </a:extLst>
          </p:cNvPr>
          <p:cNvSpPr>
            <a:spLocks noGrp="1"/>
          </p:cNvSpPr>
          <p:nvPr>
            <p:ph type="sldNum" sz="quarter" idx="12"/>
          </p:nvPr>
        </p:nvSpPr>
        <p:spPr/>
        <p:txBody>
          <a:bodyPr/>
          <a:lstStyle/>
          <a:p>
            <a:fld id="{4A1A8CB9-EDA2-45B9-B2FA-B99D04697F62}" type="slidenum">
              <a:rPr lang="en-US" smtClean="0"/>
              <a:t>‹#›</a:t>
            </a:fld>
            <a:endParaRPr lang="en-US"/>
          </a:p>
        </p:txBody>
      </p:sp>
    </p:spTree>
    <p:extLst>
      <p:ext uri="{BB962C8B-B14F-4D97-AF65-F5344CB8AC3E}">
        <p14:creationId xmlns:p14="http://schemas.microsoft.com/office/powerpoint/2010/main" val="7287227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389C9C-AC0B-4A48-8EED-559F57487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203685-067F-4FD1-A6B3-4C83137B2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9E33FA-0B48-4810-81AB-36F85E4DD9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8758-99E9-4D15-BE52-FBBB98080451}" type="datetimeFigureOut">
              <a:rPr lang="en-US" smtClean="0"/>
              <a:t>10/14/2020</a:t>
            </a:fld>
            <a:endParaRPr lang="en-US"/>
          </a:p>
        </p:txBody>
      </p:sp>
      <p:sp>
        <p:nvSpPr>
          <p:cNvPr id="5" name="Footer Placeholder 4">
            <a:extLst>
              <a:ext uri="{FF2B5EF4-FFF2-40B4-BE49-F238E27FC236}">
                <a16:creationId xmlns:a16="http://schemas.microsoft.com/office/drawing/2014/main" id="{2EB239E1-CD8A-4659-A654-1376B36CC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1A0D19-25EE-46B9-B136-62929DB7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A8CB9-EDA2-45B9-B2FA-B99D04697F62}" type="slidenum">
              <a:rPr lang="en-US" smtClean="0"/>
              <a:t>‹#›</a:t>
            </a:fld>
            <a:endParaRPr lang="en-US"/>
          </a:p>
        </p:txBody>
      </p:sp>
    </p:spTree>
    <p:extLst>
      <p:ext uri="{BB962C8B-B14F-4D97-AF65-F5344CB8AC3E}">
        <p14:creationId xmlns:p14="http://schemas.microsoft.com/office/powerpoint/2010/main" val="1503402515"/>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13D231-5823-4CBB-B917-6D98D5CCDDC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ED02741-9B15-4CEE-8BED-E1FB8C59F3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33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D725E9D-F9D1-4BC2-B07B-CB609813E1EF}"/>
              </a:ext>
            </a:extLst>
          </p:cNvPr>
          <p:cNvSpPr>
            <a:spLocks noGrp="1"/>
          </p:cNvSpPr>
          <p:nvPr>
            <p:ph type="title"/>
          </p:nvPr>
        </p:nvSpPr>
        <p:spPr/>
        <p:txBody>
          <a:bodyPr/>
          <a:lstStyle/>
          <a:p>
            <a:r>
              <a:rPr lang="en-US"/>
              <a:t>INTERGROWTH-21st Project Preterm Growth Charts</a:t>
            </a:r>
            <a:endParaRPr lang="en-US" dirty="0"/>
          </a:p>
        </p:txBody>
      </p:sp>
      <p:pic>
        <p:nvPicPr>
          <p:cNvPr id="3" name="Picture 2">
            <a:extLst>
              <a:ext uri="{FF2B5EF4-FFF2-40B4-BE49-F238E27FC236}">
                <a16:creationId xmlns:a16="http://schemas.microsoft.com/office/drawing/2014/main" id="{CAE875F3-1D36-4F00-A8F8-031C1422627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49499670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0ACD2E5-E7A9-472E-9A9E-8FB0A7DCC6D0}"/>
              </a:ext>
            </a:extLst>
          </p:cNvPr>
          <p:cNvSpPr>
            <a:spLocks noGrp="1"/>
          </p:cNvSpPr>
          <p:nvPr>
            <p:ph type="title"/>
          </p:nvPr>
        </p:nvSpPr>
        <p:spPr/>
        <p:txBody>
          <a:bodyPr/>
          <a:lstStyle/>
          <a:p>
            <a:r>
              <a:rPr lang="en-US"/>
              <a:t>INTERGROWTH-21st Project Preterm Growth Charts</a:t>
            </a:r>
            <a:endParaRPr lang="en-US" dirty="0"/>
          </a:p>
        </p:txBody>
      </p:sp>
      <p:pic>
        <p:nvPicPr>
          <p:cNvPr id="3" name="Picture 2">
            <a:extLst>
              <a:ext uri="{FF2B5EF4-FFF2-40B4-BE49-F238E27FC236}">
                <a16:creationId xmlns:a16="http://schemas.microsoft.com/office/drawing/2014/main" id="{897EB4F0-2430-43DF-B918-C58FF5E5D0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2890113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DC78D71-61F4-4870-97B7-053AA6AAB1FA}"/>
              </a:ext>
            </a:extLst>
          </p:cNvPr>
          <p:cNvSpPr>
            <a:spLocks noGrp="1"/>
          </p:cNvSpPr>
          <p:nvPr>
            <p:ph type="title"/>
          </p:nvPr>
        </p:nvSpPr>
        <p:spPr/>
        <p:txBody>
          <a:bodyPr/>
          <a:lstStyle/>
          <a:p>
            <a:r>
              <a:rPr lang="en-US" sz="2800"/>
              <a:t>Growth Faltering by Fetal References, But NOT by</a:t>
            </a:r>
            <a:br>
              <a:rPr lang="en-US" sz="2800"/>
            </a:br>
            <a:r>
              <a:rPr lang="en-US" sz="2800"/>
              <a:t>INTERGROWTH-21st Is Associated With Worse</a:t>
            </a:r>
            <a:br>
              <a:rPr lang="en-US" sz="2800"/>
            </a:br>
            <a:r>
              <a:rPr lang="en-US" sz="2800"/>
              <a:t>Neurodevelopmental Outcomes in a North American Population</a:t>
            </a:r>
            <a:endParaRPr lang="en-US" sz="2800" dirty="0"/>
          </a:p>
        </p:txBody>
      </p:sp>
      <p:pic>
        <p:nvPicPr>
          <p:cNvPr id="3" name="Picture 2">
            <a:extLst>
              <a:ext uri="{FF2B5EF4-FFF2-40B4-BE49-F238E27FC236}">
                <a16:creationId xmlns:a16="http://schemas.microsoft.com/office/drawing/2014/main" id="{2788D9DB-EB19-4EF3-8981-4D527A71282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5138873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33E9E9-F1F2-4493-82A7-DC99F8652719}"/>
              </a:ext>
            </a:extLst>
          </p:cNvPr>
          <p:cNvSpPr>
            <a:spLocks noGrp="1"/>
          </p:cNvSpPr>
          <p:nvPr>
            <p:ph type="title"/>
          </p:nvPr>
        </p:nvSpPr>
        <p:spPr/>
        <p:txBody>
          <a:bodyPr>
            <a:normAutofit fontScale="90000"/>
          </a:bodyPr>
          <a:lstStyle/>
          <a:p>
            <a:r>
              <a:rPr lang="en-US" sz="4000"/>
              <a:t>Why is it important to achieve normal growth rates</a:t>
            </a:r>
            <a:br>
              <a:rPr lang="en-US" sz="4000"/>
            </a:br>
            <a:r>
              <a:rPr lang="en-US" sz="4000"/>
              <a:t>in preterm infants?</a:t>
            </a:r>
            <a:endParaRPr lang="en-US" sz="4000" dirty="0"/>
          </a:p>
        </p:txBody>
      </p:sp>
      <p:pic>
        <p:nvPicPr>
          <p:cNvPr id="3" name="Picture 2">
            <a:extLst>
              <a:ext uri="{FF2B5EF4-FFF2-40B4-BE49-F238E27FC236}">
                <a16:creationId xmlns:a16="http://schemas.microsoft.com/office/drawing/2014/main" id="{7538FD6B-EA04-4E1E-8BF7-AF48841D1F1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380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8F6094-1F3A-46E4-9CC4-4480B0C85254}"/>
              </a:ext>
            </a:extLst>
          </p:cNvPr>
          <p:cNvSpPr>
            <a:spLocks noGrp="1"/>
          </p:cNvSpPr>
          <p:nvPr>
            <p:ph type="title"/>
          </p:nvPr>
        </p:nvSpPr>
        <p:spPr/>
        <p:txBody>
          <a:bodyPr/>
          <a:lstStyle/>
          <a:p>
            <a:r>
              <a:rPr lang="en-US"/>
              <a:t>Growth Faltering Increases the Incidence of Pathological Outcomes</a:t>
            </a:r>
            <a:r>
              <a:rPr lang="en-US" b="0" baseline="30000">
                <a:solidFill>
                  <a:schemeClr val="tx2">
                    <a:lumMod val="60000"/>
                    <a:lumOff val="40000"/>
                  </a:schemeClr>
                </a:solidFill>
              </a:rPr>
              <a:t>[a]</a:t>
            </a:r>
            <a:endParaRPr lang="en-US" b="0" baseline="30000" dirty="0">
              <a:solidFill>
                <a:schemeClr val="tx2">
                  <a:lumMod val="60000"/>
                  <a:lumOff val="40000"/>
                </a:schemeClr>
              </a:solidFill>
            </a:endParaRPr>
          </a:p>
        </p:txBody>
      </p:sp>
      <p:pic>
        <p:nvPicPr>
          <p:cNvPr id="3" name="Picture 2">
            <a:extLst>
              <a:ext uri="{FF2B5EF4-FFF2-40B4-BE49-F238E27FC236}">
                <a16:creationId xmlns:a16="http://schemas.microsoft.com/office/drawing/2014/main" id="{57D730CA-E647-44D3-83D9-D6BECEAF89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8978832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5039C1-EAA5-4898-8844-8D34D1760D23}"/>
              </a:ext>
            </a:extLst>
          </p:cNvPr>
          <p:cNvSpPr>
            <a:spLocks noGrp="1"/>
          </p:cNvSpPr>
          <p:nvPr>
            <p:ph type="title"/>
          </p:nvPr>
        </p:nvSpPr>
        <p:spPr/>
        <p:txBody>
          <a:bodyPr>
            <a:normAutofit fontScale="90000"/>
          </a:bodyPr>
          <a:lstStyle/>
          <a:p>
            <a:r>
              <a:rPr lang="en-US"/>
              <a:t>Achieving Optimal Growth in Preterm Infants Uniquely Enhances Long-Term Outcomes—because they are in </a:t>
            </a:r>
            <a:r>
              <a:rPr lang="en-US" u="sng"/>
              <a:t>critical stages of development</a:t>
            </a:r>
            <a:endParaRPr lang="en-US" dirty="0"/>
          </a:p>
        </p:txBody>
      </p:sp>
      <p:pic>
        <p:nvPicPr>
          <p:cNvPr id="3" name="Picture 2">
            <a:extLst>
              <a:ext uri="{FF2B5EF4-FFF2-40B4-BE49-F238E27FC236}">
                <a16:creationId xmlns:a16="http://schemas.microsoft.com/office/drawing/2014/main" id="{7A85F1BD-82B5-4CF2-8A98-C99FB8BDC38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802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731674-C539-4588-9E2C-FF1BE672E67A}"/>
              </a:ext>
            </a:extLst>
          </p:cNvPr>
          <p:cNvSpPr>
            <a:spLocks noGrp="1"/>
          </p:cNvSpPr>
          <p:nvPr>
            <p:ph type="title"/>
          </p:nvPr>
        </p:nvSpPr>
        <p:spPr/>
        <p:txBody>
          <a:bodyPr/>
          <a:lstStyle/>
          <a:p>
            <a:r>
              <a:rPr lang="en-US"/>
              <a:t>Risk Factors for Preterm Infant Growth Faltering</a:t>
            </a:r>
            <a:endParaRPr lang="en-US" dirty="0"/>
          </a:p>
        </p:txBody>
      </p:sp>
      <p:pic>
        <p:nvPicPr>
          <p:cNvPr id="3" name="Picture 2">
            <a:extLst>
              <a:ext uri="{FF2B5EF4-FFF2-40B4-BE49-F238E27FC236}">
                <a16:creationId xmlns:a16="http://schemas.microsoft.com/office/drawing/2014/main" id="{04F034BD-63A0-40C3-9342-64F38FB041C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0743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044208-D589-4174-BD5B-A1968685EF07}"/>
              </a:ext>
            </a:extLst>
          </p:cNvPr>
          <p:cNvSpPr>
            <a:spLocks noGrp="1"/>
          </p:cNvSpPr>
          <p:nvPr>
            <p:ph type="title"/>
          </p:nvPr>
        </p:nvSpPr>
        <p:spPr/>
        <p:txBody>
          <a:bodyPr>
            <a:normAutofit fontScale="90000"/>
          </a:bodyPr>
          <a:lstStyle/>
          <a:p>
            <a:r>
              <a:rPr lang="en-US"/>
              <a:t>Even With Early and Aggressive Protein and Energy Intake, Cumulative Deficits in Nutrient Supply Still Occur</a:t>
            </a:r>
            <a:endParaRPr lang="en-US" dirty="0"/>
          </a:p>
        </p:txBody>
      </p:sp>
      <p:pic>
        <p:nvPicPr>
          <p:cNvPr id="3" name="Picture 2">
            <a:extLst>
              <a:ext uri="{FF2B5EF4-FFF2-40B4-BE49-F238E27FC236}">
                <a16:creationId xmlns:a16="http://schemas.microsoft.com/office/drawing/2014/main" id="{0152028B-B68A-45B6-9654-3FA56D39382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70011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296768-88B1-42A7-A813-E8F3D5798FB8}"/>
              </a:ext>
            </a:extLst>
          </p:cNvPr>
          <p:cNvSpPr>
            <a:spLocks noGrp="1"/>
          </p:cNvSpPr>
          <p:nvPr>
            <p:ph type="title"/>
          </p:nvPr>
        </p:nvSpPr>
        <p:spPr/>
        <p:txBody>
          <a:bodyPr>
            <a:normAutofit fontScale="90000"/>
          </a:bodyPr>
          <a:lstStyle/>
          <a:p>
            <a:r>
              <a:rPr lang="en-US"/>
              <a:t>And Deficits in NICU Nutrition Practices Persist (</a:t>
            </a:r>
            <a:r>
              <a:rPr lang="en-US">
                <a:solidFill>
                  <a:schemeClr val="tx2">
                    <a:lumMod val="50000"/>
                  </a:schemeClr>
                </a:solidFill>
                <a:latin typeface="+mn-lt"/>
              </a:rPr>
              <a:t>2017</a:t>
            </a:r>
            <a:r>
              <a:rPr lang="en-US"/>
              <a:t> Data), Especially in the First Week After Birth, Despite the Importance of Optimal Nutrition in Preterm Infants</a:t>
            </a:r>
            <a:endParaRPr lang="en-US" dirty="0"/>
          </a:p>
        </p:txBody>
      </p:sp>
      <p:pic>
        <p:nvPicPr>
          <p:cNvPr id="3" name="Picture 2">
            <a:extLst>
              <a:ext uri="{FF2B5EF4-FFF2-40B4-BE49-F238E27FC236}">
                <a16:creationId xmlns:a16="http://schemas.microsoft.com/office/drawing/2014/main" id="{2390809E-72C7-4F22-A67A-51AE44BD354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305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8C6149-3C46-492B-87C8-E43297431BAD}"/>
              </a:ext>
            </a:extLst>
          </p:cNvPr>
          <p:cNvSpPr>
            <a:spLocks noGrp="1"/>
          </p:cNvSpPr>
          <p:nvPr>
            <p:ph type="title"/>
          </p:nvPr>
        </p:nvSpPr>
        <p:spPr/>
        <p:txBody>
          <a:bodyPr/>
          <a:lstStyle/>
          <a:p>
            <a:r>
              <a:rPr lang="en-US"/>
              <a:t>Nutritional Needs</a:t>
            </a:r>
            <a:br>
              <a:rPr lang="en-US"/>
            </a:br>
            <a:r>
              <a:rPr lang="en-US"/>
              <a:t>for Preterm Infants</a:t>
            </a:r>
            <a:endParaRPr lang="en-US" dirty="0"/>
          </a:p>
        </p:txBody>
      </p:sp>
      <p:pic>
        <p:nvPicPr>
          <p:cNvPr id="3" name="Picture 2">
            <a:extLst>
              <a:ext uri="{FF2B5EF4-FFF2-40B4-BE49-F238E27FC236}">
                <a16:creationId xmlns:a16="http://schemas.microsoft.com/office/drawing/2014/main" id="{087818E9-2C33-4485-8386-F6A189D1E39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743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2F46C2-3F5D-4876-902B-69F729169527}"/>
              </a:ext>
            </a:extLst>
          </p:cNvPr>
          <p:cNvSpPr>
            <a:spLocks noGrp="1"/>
          </p:cNvSpPr>
          <p:nvPr>
            <p:ph type="title"/>
          </p:nvPr>
        </p:nvSpPr>
        <p:spPr/>
        <p:txBody>
          <a:bodyPr/>
          <a:lstStyle/>
          <a:p>
            <a:r>
              <a:rPr lang="en-US"/>
              <a:t>Presenters</a:t>
            </a:r>
            <a:endParaRPr lang="en-US" dirty="0"/>
          </a:p>
        </p:txBody>
      </p:sp>
      <p:pic>
        <p:nvPicPr>
          <p:cNvPr id="3" name="Picture 2">
            <a:extLst>
              <a:ext uri="{FF2B5EF4-FFF2-40B4-BE49-F238E27FC236}">
                <a16:creationId xmlns:a16="http://schemas.microsoft.com/office/drawing/2014/main" id="{B947D41D-1D84-4DD4-AF30-BF1DD62A5B8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803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F54EB8E-4611-4F80-8285-AE7159440F55}"/>
              </a:ext>
            </a:extLst>
          </p:cNvPr>
          <p:cNvSpPr>
            <a:spLocks noGrp="1"/>
          </p:cNvSpPr>
          <p:nvPr>
            <p:ph type="title"/>
          </p:nvPr>
        </p:nvSpPr>
        <p:spPr/>
        <p:txBody>
          <a:bodyPr/>
          <a:lstStyle/>
          <a:p>
            <a:r>
              <a:rPr lang="en-US" sz="3200"/>
              <a:t>Nutritional Needs for Preterm Infants: Macronutrients</a:t>
            </a:r>
            <a:endParaRPr lang="en-US" sz="3200" dirty="0"/>
          </a:p>
        </p:txBody>
      </p:sp>
      <p:pic>
        <p:nvPicPr>
          <p:cNvPr id="3" name="Picture 2">
            <a:extLst>
              <a:ext uri="{FF2B5EF4-FFF2-40B4-BE49-F238E27FC236}">
                <a16:creationId xmlns:a16="http://schemas.microsoft.com/office/drawing/2014/main" id="{09147056-0779-4736-A8B5-B74489F806F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7066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FC49FF4-586D-4076-8F73-2CDBDE65DC0E}"/>
              </a:ext>
            </a:extLst>
          </p:cNvPr>
          <p:cNvSpPr>
            <a:spLocks noGrp="1"/>
          </p:cNvSpPr>
          <p:nvPr>
            <p:ph type="title"/>
          </p:nvPr>
        </p:nvSpPr>
        <p:spPr/>
        <p:txBody>
          <a:bodyPr/>
          <a:lstStyle/>
          <a:p>
            <a:r>
              <a:rPr lang="en-US"/>
              <a:t>Role of Protein in Growth and Development</a:t>
            </a:r>
            <a:endParaRPr lang="en-US" dirty="0"/>
          </a:p>
        </p:txBody>
      </p:sp>
      <p:pic>
        <p:nvPicPr>
          <p:cNvPr id="3" name="Picture 2">
            <a:extLst>
              <a:ext uri="{FF2B5EF4-FFF2-40B4-BE49-F238E27FC236}">
                <a16:creationId xmlns:a16="http://schemas.microsoft.com/office/drawing/2014/main" id="{DD3545E2-E051-40AF-B1D6-1B3EF2FA6E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7839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2F668D-6FD8-4A5E-B34A-8E4DEC4FAA0A}"/>
              </a:ext>
            </a:extLst>
          </p:cNvPr>
          <p:cNvSpPr>
            <a:spLocks noGrp="1"/>
          </p:cNvSpPr>
          <p:nvPr>
            <p:ph type="title"/>
          </p:nvPr>
        </p:nvSpPr>
        <p:spPr/>
        <p:txBody>
          <a:bodyPr/>
          <a:lstStyle/>
          <a:p>
            <a:r>
              <a:rPr lang="en-US"/>
              <a:t>Proteins Are Not Only Important for Weight Gain But Also for Optimal Body Composition</a:t>
            </a:r>
            <a:endParaRPr lang="en-US" dirty="0"/>
          </a:p>
        </p:txBody>
      </p:sp>
      <p:pic>
        <p:nvPicPr>
          <p:cNvPr id="3" name="Picture 2">
            <a:extLst>
              <a:ext uri="{FF2B5EF4-FFF2-40B4-BE49-F238E27FC236}">
                <a16:creationId xmlns:a16="http://schemas.microsoft.com/office/drawing/2014/main" id="{31C88D0D-0004-477F-A4BC-BA3B4626F6C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5774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78F6858-3DE8-4728-ABA6-50E49B511083}"/>
              </a:ext>
            </a:extLst>
          </p:cNvPr>
          <p:cNvSpPr>
            <a:spLocks noGrp="1"/>
          </p:cNvSpPr>
          <p:nvPr>
            <p:ph type="title"/>
          </p:nvPr>
        </p:nvSpPr>
        <p:spPr/>
        <p:txBody>
          <a:bodyPr/>
          <a:lstStyle/>
          <a:p>
            <a:r>
              <a:rPr lang="en-US" sz="2800"/>
              <a:t>Higher Protein (and Energy) Intake in the First Week of Life Is Associated With Better Long-Term Neurodevelopmental Outcomes</a:t>
            </a:r>
            <a:endParaRPr lang="en-US" sz="2800" dirty="0"/>
          </a:p>
        </p:txBody>
      </p:sp>
      <p:pic>
        <p:nvPicPr>
          <p:cNvPr id="3" name="Picture 2">
            <a:extLst>
              <a:ext uri="{FF2B5EF4-FFF2-40B4-BE49-F238E27FC236}">
                <a16:creationId xmlns:a16="http://schemas.microsoft.com/office/drawing/2014/main" id="{EC330E40-BED0-47D5-9A17-8F0E72AE000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4652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021856F-A95D-4EB5-A9B9-D1F5BEBBB7BF}"/>
              </a:ext>
            </a:extLst>
          </p:cNvPr>
          <p:cNvSpPr>
            <a:spLocks noGrp="1"/>
          </p:cNvSpPr>
          <p:nvPr>
            <p:ph type="title"/>
          </p:nvPr>
        </p:nvSpPr>
        <p:spPr/>
        <p:txBody>
          <a:bodyPr/>
          <a:lstStyle/>
          <a:p>
            <a:r>
              <a:rPr lang="en-US"/>
              <a:t>Protein Needs of Preterm Infants</a:t>
            </a:r>
            <a:endParaRPr lang="en-US" dirty="0"/>
          </a:p>
        </p:txBody>
      </p:sp>
      <p:pic>
        <p:nvPicPr>
          <p:cNvPr id="3" name="Picture 2">
            <a:extLst>
              <a:ext uri="{FF2B5EF4-FFF2-40B4-BE49-F238E27FC236}">
                <a16:creationId xmlns:a16="http://schemas.microsoft.com/office/drawing/2014/main" id="{EB058B51-AD4C-49D8-B33A-EF6285E072B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598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932D96-AE51-4DC0-95D2-045AC71F57E5}"/>
              </a:ext>
            </a:extLst>
          </p:cNvPr>
          <p:cNvSpPr>
            <a:spLocks noGrp="1"/>
          </p:cNvSpPr>
          <p:nvPr>
            <p:ph type="title"/>
          </p:nvPr>
        </p:nvSpPr>
        <p:spPr/>
        <p:txBody>
          <a:bodyPr/>
          <a:lstStyle/>
          <a:p>
            <a:r>
              <a:rPr lang="en-US" sz="3000"/>
              <a:t>Across Many Studies, Data Support That Failure to Provide Early Dietary Protein Results in Negative Nitrogen Balance</a:t>
            </a:r>
            <a:endParaRPr lang="en-US" sz="3000" dirty="0"/>
          </a:p>
        </p:txBody>
      </p:sp>
      <p:pic>
        <p:nvPicPr>
          <p:cNvPr id="3" name="Picture 2">
            <a:extLst>
              <a:ext uri="{FF2B5EF4-FFF2-40B4-BE49-F238E27FC236}">
                <a16:creationId xmlns:a16="http://schemas.microsoft.com/office/drawing/2014/main" id="{4BE92E09-F661-442C-B245-616C3FB925D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837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A8EF4DB-C599-4243-83BC-00D72F81179F}"/>
              </a:ext>
            </a:extLst>
          </p:cNvPr>
          <p:cNvSpPr>
            <a:spLocks noGrp="1"/>
          </p:cNvSpPr>
          <p:nvPr>
            <p:ph type="title"/>
          </p:nvPr>
        </p:nvSpPr>
        <p:spPr/>
        <p:txBody>
          <a:bodyPr/>
          <a:lstStyle/>
          <a:p>
            <a:r>
              <a:rPr lang="en-US" altLang="en-US" sz="2800"/>
              <a:t>Even Right After Birth, There Is a Direct Correlation Between Amino Acid Supply and Protein Balance Through at Least 3 g/kg/day</a:t>
            </a:r>
            <a:endParaRPr lang="en-US" altLang="en-US" sz="2800" dirty="0"/>
          </a:p>
        </p:txBody>
      </p:sp>
      <p:pic>
        <p:nvPicPr>
          <p:cNvPr id="3" name="Picture 2">
            <a:extLst>
              <a:ext uri="{FF2B5EF4-FFF2-40B4-BE49-F238E27FC236}">
                <a16:creationId xmlns:a16="http://schemas.microsoft.com/office/drawing/2014/main" id="{81074F0E-0D90-4D02-A12D-1234D55849C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703988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1A904F-CB45-4EF5-BE26-7016F0CD0D57}"/>
              </a:ext>
            </a:extLst>
          </p:cNvPr>
          <p:cNvSpPr>
            <a:spLocks noGrp="1"/>
          </p:cNvSpPr>
          <p:nvPr>
            <p:ph type="title"/>
          </p:nvPr>
        </p:nvSpPr>
        <p:spPr/>
        <p:txBody>
          <a:bodyPr>
            <a:normAutofit fontScale="90000"/>
          </a:bodyPr>
          <a:lstStyle/>
          <a:p>
            <a:r>
              <a:rPr lang="en-US"/>
              <a:t>Although Protein Synthesis and Gain Require Energy,</a:t>
            </a:r>
            <a:br>
              <a:rPr lang="en-US"/>
            </a:br>
            <a:r>
              <a:rPr lang="en-US"/>
              <a:t>Protein Synthesis and Gain Plateau at High Energy Intakes</a:t>
            </a:r>
            <a:endParaRPr lang="en-US" dirty="0"/>
          </a:p>
        </p:txBody>
      </p:sp>
      <p:pic>
        <p:nvPicPr>
          <p:cNvPr id="3" name="Picture 2">
            <a:extLst>
              <a:ext uri="{FF2B5EF4-FFF2-40B4-BE49-F238E27FC236}">
                <a16:creationId xmlns:a16="http://schemas.microsoft.com/office/drawing/2014/main" id="{80D3C2AA-EE5E-44E1-A12E-0BB7CB1882B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4590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CE2393-3DF2-424F-883C-104F35008963}"/>
              </a:ext>
            </a:extLst>
          </p:cNvPr>
          <p:cNvSpPr>
            <a:spLocks noGrp="1"/>
          </p:cNvSpPr>
          <p:nvPr>
            <p:ph type="title"/>
          </p:nvPr>
        </p:nvSpPr>
        <p:spPr/>
        <p:txBody>
          <a:bodyPr/>
          <a:lstStyle/>
          <a:p>
            <a:r>
              <a:rPr lang="en-US" sz="3200"/>
              <a:t>Nutrition Is Frequently Imbalanced in the NICU, Favoring Carbohydrates and Lipid Over Protein</a:t>
            </a:r>
            <a:endParaRPr lang="en-US" sz="3200" dirty="0"/>
          </a:p>
        </p:txBody>
      </p:sp>
      <p:pic>
        <p:nvPicPr>
          <p:cNvPr id="3" name="Picture 2">
            <a:extLst>
              <a:ext uri="{FF2B5EF4-FFF2-40B4-BE49-F238E27FC236}">
                <a16:creationId xmlns:a16="http://schemas.microsoft.com/office/drawing/2014/main" id="{5FF0156A-5FDE-4135-A319-3D45D1A2AA1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679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975F33-680E-49E2-91C6-3DA745490302}"/>
              </a:ext>
            </a:extLst>
          </p:cNvPr>
          <p:cNvSpPr>
            <a:spLocks noGrp="1"/>
          </p:cNvSpPr>
          <p:nvPr>
            <p:ph type="title"/>
          </p:nvPr>
        </p:nvSpPr>
        <p:spPr/>
        <p:txBody>
          <a:bodyPr/>
          <a:lstStyle/>
          <a:p>
            <a:r>
              <a:rPr lang="en-US"/>
              <a:t>Protein Needs of Preterm Infants</a:t>
            </a:r>
            <a:endParaRPr lang="en-US" dirty="0"/>
          </a:p>
        </p:txBody>
      </p:sp>
      <p:pic>
        <p:nvPicPr>
          <p:cNvPr id="3" name="Picture 2">
            <a:extLst>
              <a:ext uri="{FF2B5EF4-FFF2-40B4-BE49-F238E27FC236}">
                <a16:creationId xmlns:a16="http://schemas.microsoft.com/office/drawing/2014/main" id="{32731CA0-0387-41DF-B7A6-1BE42D178DB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5433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14B1650-EFAC-4DA9-BE15-5E68C885A70A}"/>
              </a:ext>
            </a:extLst>
          </p:cNvPr>
          <p:cNvSpPr>
            <a:spLocks noGrp="1"/>
          </p:cNvSpPr>
          <p:nvPr>
            <p:ph type="title"/>
          </p:nvPr>
        </p:nvSpPr>
        <p:spPr/>
        <p:txBody>
          <a:bodyPr/>
          <a:lstStyle/>
          <a:p>
            <a:r>
              <a:rPr lang="en-US"/>
              <a:t>Disclosures</a:t>
            </a:r>
            <a:endParaRPr lang="en-US" dirty="0"/>
          </a:p>
        </p:txBody>
      </p:sp>
      <p:pic>
        <p:nvPicPr>
          <p:cNvPr id="3" name="Picture 2">
            <a:extLst>
              <a:ext uri="{FF2B5EF4-FFF2-40B4-BE49-F238E27FC236}">
                <a16:creationId xmlns:a16="http://schemas.microsoft.com/office/drawing/2014/main" id="{21B001C1-2752-42DB-9C21-16CA3DD6F00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6866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6A5E7B3-CEC4-412A-987C-B3AFD27B2BB6}"/>
              </a:ext>
            </a:extLst>
          </p:cNvPr>
          <p:cNvSpPr>
            <a:spLocks noGrp="1"/>
          </p:cNvSpPr>
          <p:nvPr>
            <p:ph type="title"/>
          </p:nvPr>
        </p:nvSpPr>
        <p:spPr/>
        <p:txBody>
          <a:bodyPr/>
          <a:lstStyle/>
          <a:p>
            <a:r>
              <a:rPr lang="en-US"/>
              <a:t>Recommendations for </a:t>
            </a:r>
            <a:r>
              <a:rPr lang="en-US">
                <a:solidFill>
                  <a:schemeClr val="tx2">
                    <a:lumMod val="75000"/>
                  </a:schemeClr>
                </a:solidFill>
                <a:latin typeface="+mn-lt"/>
              </a:rPr>
              <a:t>Parenteral</a:t>
            </a:r>
            <a:r>
              <a:rPr lang="en-US"/>
              <a:t> Protein Intake in Preterm Infants</a:t>
            </a:r>
            <a:endParaRPr lang="en-US" dirty="0"/>
          </a:p>
        </p:txBody>
      </p:sp>
      <p:pic>
        <p:nvPicPr>
          <p:cNvPr id="3" name="Picture 2">
            <a:extLst>
              <a:ext uri="{FF2B5EF4-FFF2-40B4-BE49-F238E27FC236}">
                <a16:creationId xmlns:a16="http://schemas.microsoft.com/office/drawing/2014/main" id="{C1B4A4F2-B041-4C87-B26D-0AE4CBF1755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337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8596040-1014-4C9C-8AED-0040F1A6FF08}"/>
              </a:ext>
            </a:extLst>
          </p:cNvPr>
          <p:cNvSpPr>
            <a:spLocks noGrp="1"/>
          </p:cNvSpPr>
          <p:nvPr>
            <p:ph type="title"/>
          </p:nvPr>
        </p:nvSpPr>
        <p:spPr/>
        <p:txBody>
          <a:bodyPr/>
          <a:lstStyle/>
          <a:p>
            <a:r>
              <a:rPr lang="en-US" sz="2800"/>
              <a:t>There Also Is Need to Improve IV Amino Acid Solutions, as a Lack of Essential and Conditionally Essential Amino Acids Could Negatively Impact Studies Assessing Protein Administration and Growth</a:t>
            </a:r>
            <a:endParaRPr lang="en-US" sz="2800" dirty="0"/>
          </a:p>
        </p:txBody>
      </p:sp>
      <p:pic>
        <p:nvPicPr>
          <p:cNvPr id="3" name="Picture 2">
            <a:extLst>
              <a:ext uri="{FF2B5EF4-FFF2-40B4-BE49-F238E27FC236}">
                <a16:creationId xmlns:a16="http://schemas.microsoft.com/office/drawing/2014/main" id="{9198F5C1-254D-4DEC-8556-A0B98D025AB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5430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8A17AC2-F43D-4323-8A30-A93313976B50}"/>
              </a:ext>
            </a:extLst>
          </p:cNvPr>
          <p:cNvSpPr>
            <a:spLocks noGrp="1"/>
          </p:cNvSpPr>
          <p:nvPr>
            <p:ph type="title"/>
          </p:nvPr>
        </p:nvSpPr>
        <p:spPr/>
        <p:txBody>
          <a:bodyPr/>
          <a:lstStyle/>
          <a:p>
            <a:r>
              <a:rPr lang="en-US"/>
              <a:t>Protein Needs of Preterm Infants</a:t>
            </a:r>
            <a:endParaRPr lang="en-US" dirty="0"/>
          </a:p>
        </p:txBody>
      </p:sp>
      <p:pic>
        <p:nvPicPr>
          <p:cNvPr id="3" name="Picture 2">
            <a:extLst>
              <a:ext uri="{FF2B5EF4-FFF2-40B4-BE49-F238E27FC236}">
                <a16:creationId xmlns:a16="http://schemas.microsoft.com/office/drawing/2014/main" id="{954FC868-A60A-4CCB-896C-23530C9E6D9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1843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3CAEC1-48D5-400F-BCE0-E564794D581A}"/>
              </a:ext>
            </a:extLst>
          </p:cNvPr>
          <p:cNvSpPr>
            <a:spLocks noGrp="1"/>
          </p:cNvSpPr>
          <p:nvPr>
            <p:ph type="title"/>
          </p:nvPr>
        </p:nvSpPr>
        <p:spPr/>
        <p:txBody>
          <a:bodyPr/>
          <a:lstStyle/>
          <a:p>
            <a:r>
              <a:rPr lang="en-US"/>
              <a:t>Recommendations for </a:t>
            </a:r>
            <a:r>
              <a:rPr lang="en-US">
                <a:solidFill>
                  <a:schemeClr val="tx2">
                    <a:lumMod val="75000"/>
                  </a:schemeClr>
                </a:solidFill>
                <a:latin typeface="+mn-lt"/>
              </a:rPr>
              <a:t>Enteral</a:t>
            </a:r>
            <a:r>
              <a:rPr lang="en-US"/>
              <a:t> Protein Intake in Preterm Infants</a:t>
            </a:r>
            <a:endParaRPr lang="en-US" dirty="0"/>
          </a:p>
        </p:txBody>
      </p:sp>
      <p:pic>
        <p:nvPicPr>
          <p:cNvPr id="3" name="Picture 2">
            <a:extLst>
              <a:ext uri="{FF2B5EF4-FFF2-40B4-BE49-F238E27FC236}">
                <a16:creationId xmlns:a16="http://schemas.microsoft.com/office/drawing/2014/main" id="{90220DEF-C0C6-4394-9608-02647D5F004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30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BA02A0-BACF-400D-9BD3-32E3A11B566F}"/>
              </a:ext>
            </a:extLst>
          </p:cNvPr>
          <p:cNvSpPr>
            <a:spLocks noGrp="1"/>
          </p:cNvSpPr>
          <p:nvPr>
            <p:ph type="title"/>
          </p:nvPr>
        </p:nvSpPr>
        <p:spPr/>
        <p:txBody>
          <a:bodyPr>
            <a:normAutofit fontScale="90000"/>
          </a:bodyPr>
          <a:lstStyle/>
          <a:p>
            <a:r>
              <a:rPr lang="en-US"/>
              <a:t>Despite These Recommendations, Current  Diets in Preterm Infants Do Not Promote Sufficient Brain Growth</a:t>
            </a:r>
            <a:endParaRPr lang="en-US" dirty="0"/>
          </a:p>
        </p:txBody>
      </p:sp>
      <p:pic>
        <p:nvPicPr>
          <p:cNvPr id="3" name="Picture 2">
            <a:extLst>
              <a:ext uri="{FF2B5EF4-FFF2-40B4-BE49-F238E27FC236}">
                <a16:creationId xmlns:a16="http://schemas.microsoft.com/office/drawing/2014/main" id="{A94D6A31-887C-488D-A02B-12D7D052380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8524606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E3134A-C9A5-4E5C-85E6-0744CB2F0B13}"/>
              </a:ext>
            </a:extLst>
          </p:cNvPr>
          <p:cNvSpPr>
            <a:spLocks noGrp="1"/>
          </p:cNvSpPr>
          <p:nvPr>
            <p:ph type="title"/>
          </p:nvPr>
        </p:nvSpPr>
        <p:spPr/>
        <p:txBody>
          <a:bodyPr/>
          <a:lstStyle/>
          <a:p>
            <a:r>
              <a:rPr lang="en-US"/>
              <a:t>What Diet Does Promote Brain Growth?</a:t>
            </a:r>
            <a:endParaRPr lang="en-US" dirty="0"/>
          </a:p>
        </p:txBody>
      </p:sp>
      <p:pic>
        <p:nvPicPr>
          <p:cNvPr id="3" name="Picture 2">
            <a:extLst>
              <a:ext uri="{FF2B5EF4-FFF2-40B4-BE49-F238E27FC236}">
                <a16:creationId xmlns:a16="http://schemas.microsoft.com/office/drawing/2014/main" id="{71B9A6FB-4B70-4375-898F-CFEF1F0C2AB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714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CC92553-93FC-43D9-88BD-C0160634CD6E}"/>
              </a:ext>
            </a:extLst>
          </p:cNvPr>
          <p:cNvSpPr>
            <a:spLocks noGrp="1"/>
          </p:cNvSpPr>
          <p:nvPr>
            <p:ph type="title"/>
          </p:nvPr>
        </p:nvSpPr>
        <p:spPr/>
        <p:txBody>
          <a:bodyPr>
            <a:normAutofit fontScale="90000"/>
          </a:bodyPr>
          <a:lstStyle/>
          <a:p>
            <a:r>
              <a:rPr lang="en-US"/>
              <a:t>Case Study:</a:t>
            </a:r>
            <a:br>
              <a:rPr lang="en-US"/>
            </a:br>
            <a:r>
              <a:rPr lang="en-US"/>
              <a:t>Ex-24-Week Infant, Now Corrected to 37 Weeks</a:t>
            </a:r>
            <a:endParaRPr lang="en-US" dirty="0"/>
          </a:p>
        </p:txBody>
      </p:sp>
      <p:pic>
        <p:nvPicPr>
          <p:cNvPr id="3" name="Picture 2">
            <a:extLst>
              <a:ext uri="{FF2B5EF4-FFF2-40B4-BE49-F238E27FC236}">
                <a16:creationId xmlns:a16="http://schemas.microsoft.com/office/drawing/2014/main" id="{93064FD7-E310-49FF-8D38-1681BC2B1E12}"/>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146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2EEC49-0A59-4863-BE1F-8A00D31851AD}"/>
              </a:ext>
            </a:extLst>
          </p:cNvPr>
          <p:cNvSpPr>
            <a:spLocks noGrp="1"/>
          </p:cNvSpPr>
          <p:nvPr>
            <p:ph type="title"/>
          </p:nvPr>
        </p:nvSpPr>
        <p:spPr/>
        <p:txBody>
          <a:bodyPr/>
          <a:lstStyle/>
          <a:p>
            <a:r>
              <a:rPr lang="en-US"/>
              <a:t>Case Study</a:t>
            </a:r>
            <a:endParaRPr lang="en-US" dirty="0"/>
          </a:p>
        </p:txBody>
      </p:sp>
      <p:pic>
        <p:nvPicPr>
          <p:cNvPr id="3" name="Picture 2">
            <a:extLst>
              <a:ext uri="{FF2B5EF4-FFF2-40B4-BE49-F238E27FC236}">
                <a16:creationId xmlns:a16="http://schemas.microsoft.com/office/drawing/2014/main" id="{AF554F0A-D6F1-4214-A2E1-408CDEDFD2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2014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FC1442F-C220-4FD5-B3C8-2CCD280975EB}"/>
              </a:ext>
            </a:extLst>
          </p:cNvPr>
          <p:cNvSpPr>
            <a:spLocks noGrp="1"/>
          </p:cNvSpPr>
          <p:nvPr>
            <p:ph type="title"/>
          </p:nvPr>
        </p:nvSpPr>
        <p:spPr/>
        <p:txBody>
          <a:bodyPr/>
          <a:lstStyle/>
          <a:p>
            <a:r>
              <a:rPr lang="en-US"/>
              <a:t>Case Study</a:t>
            </a:r>
            <a:endParaRPr lang="en-US" dirty="0"/>
          </a:p>
        </p:txBody>
      </p:sp>
      <p:pic>
        <p:nvPicPr>
          <p:cNvPr id="3" name="Picture 2">
            <a:extLst>
              <a:ext uri="{FF2B5EF4-FFF2-40B4-BE49-F238E27FC236}">
                <a16:creationId xmlns:a16="http://schemas.microsoft.com/office/drawing/2014/main" id="{FD3675E6-C177-4FD0-8D3B-C885AE9902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6104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15BF61E-31E6-4D34-84F0-569F785B36DA}"/>
              </a:ext>
            </a:extLst>
          </p:cNvPr>
          <p:cNvSpPr>
            <a:spLocks noGrp="1"/>
          </p:cNvSpPr>
          <p:nvPr>
            <p:ph type="title"/>
          </p:nvPr>
        </p:nvSpPr>
        <p:spPr/>
        <p:txBody>
          <a:bodyPr/>
          <a:lstStyle/>
          <a:p>
            <a:r>
              <a:rPr lang="en-US"/>
              <a:t>Case Study</a:t>
            </a:r>
            <a:endParaRPr lang="en-US" dirty="0"/>
          </a:p>
        </p:txBody>
      </p:sp>
      <p:pic>
        <p:nvPicPr>
          <p:cNvPr id="3" name="Picture 2">
            <a:extLst>
              <a:ext uri="{FF2B5EF4-FFF2-40B4-BE49-F238E27FC236}">
                <a16:creationId xmlns:a16="http://schemas.microsoft.com/office/drawing/2014/main" id="{868DEC5F-ECB7-4C5D-8741-16DB1E7B4D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016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090C3A-AC71-4BC5-81CF-9E64CCF8147A}"/>
              </a:ext>
            </a:extLst>
          </p:cNvPr>
          <p:cNvSpPr>
            <a:spLocks noGrp="1"/>
          </p:cNvSpPr>
          <p:nvPr>
            <p:ph type="title"/>
          </p:nvPr>
        </p:nvSpPr>
        <p:spPr/>
        <p:txBody>
          <a:bodyPr/>
          <a:lstStyle/>
          <a:p>
            <a:r>
              <a:rPr lang="en-US"/>
              <a:t>Learning Objectives</a:t>
            </a:r>
            <a:endParaRPr lang="en-US" dirty="0"/>
          </a:p>
        </p:txBody>
      </p:sp>
      <p:pic>
        <p:nvPicPr>
          <p:cNvPr id="3" name="Picture 2">
            <a:extLst>
              <a:ext uri="{FF2B5EF4-FFF2-40B4-BE49-F238E27FC236}">
                <a16:creationId xmlns:a16="http://schemas.microsoft.com/office/drawing/2014/main" id="{0E4426B8-9550-4711-BE93-EEDDE6F0310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8368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287996F-5728-4041-BB6A-355E12F54872}"/>
              </a:ext>
            </a:extLst>
          </p:cNvPr>
          <p:cNvSpPr>
            <a:spLocks noGrp="1"/>
          </p:cNvSpPr>
          <p:nvPr>
            <p:ph type="title"/>
          </p:nvPr>
        </p:nvSpPr>
        <p:spPr/>
        <p:txBody>
          <a:bodyPr/>
          <a:lstStyle/>
          <a:p>
            <a:r>
              <a:rPr lang="en-US"/>
              <a:t>Protein Needs of Preterm Infants</a:t>
            </a:r>
            <a:endParaRPr lang="en-US" dirty="0"/>
          </a:p>
        </p:txBody>
      </p:sp>
      <p:pic>
        <p:nvPicPr>
          <p:cNvPr id="3" name="Picture 2">
            <a:extLst>
              <a:ext uri="{FF2B5EF4-FFF2-40B4-BE49-F238E27FC236}">
                <a16:creationId xmlns:a16="http://schemas.microsoft.com/office/drawing/2014/main" id="{2B35CCD1-0A31-4813-B19F-377CEFCEECD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6640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73DC8D-7C09-4B93-8EB3-32B69EC5E002}"/>
              </a:ext>
            </a:extLst>
          </p:cNvPr>
          <p:cNvSpPr>
            <a:spLocks noGrp="1"/>
          </p:cNvSpPr>
          <p:nvPr>
            <p:ph type="title"/>
          </p:nvPr>
        </p:nvSpPr>
        <p:spPr/>
        <p:txBody>
          <a:bodyPr/>
          <a:lstStyle/>
          <a:p>
            <a:r>
              <a:rPr lang="en-US">
                <a:cs typeface="Arial" panose="020B0604020202020204" pitchFamily="34" charset="0"/>
              </a:rPr>
              <a:t>During the Parenteral to Enteral Transition, Malnutrition Can Develop Easily</a:t>
            </a:r>
            <a:endParaRPr lang="en-US" dirty="0"/>
          </a:p>
        </p:txBody>
      </p:sp>
      <p:pic>
        <p:nvPicPr>
          <p:cNvPr id="3" name="Picture 2">
            <a:extLst>
              <a:ext uri="{FF2B5EF4-FFF2-40B4-BE49-F238E27FC236}">
                <a16:creationId xmlns:a16="http://schemas.microsoft.com/office/drawing/2014/main" id="{B53F7DFB-1177-41F5-A98D-322FBDD9DB3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4867267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E29EE24-FE0B-493E-9334-32F412F1E636}"/>
              </a:ext>
            </a:extLst>
          </p:cNvPr>
          <p:cNvSpPr>
            <a:spLocks noGrp="1"/>
          </p:cNvSpPr>
          <p:nvPr>
            <p:ph type="title"/>
          </p:nvPr>
        </p:nvSpPr>
        <p:spPr/>
        <p:txBody>
          <a:bodyPr>
            <a:normAutofit fontScale="90000"/>
          </a:bodyPr>
          <a:lstStyle/>
          <a:p>
            <a:r>
              <a:rPr lang="en-US"/>
              <a:t>Ensuring Optimal Protein Intake Requires Adjusting Dosing According to Gestational Age</a:t>
            </a:r>
            <a:endParaRPr lang="en-US" dirty="0"/>
          </a:p>
        </p:txBody>
      </p:sp>
      <p:pic>
        <p:nvPicPr>
          <p:cNvPr id="3" name="Picture 2">
            <a:extLst>
              <a:ext uri="{FF2B5EF4-FFF2-40B4-BE49-F238E27FC236}">
                <a16:creationId xmlns:a16="http://schemas.microsoft.com/office/drawing/2014/main" id="{BEBAA182-E0D2-4FA0-B111-2AEA0E1BA56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4478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75D54B1-626C-4CE8-ADC8-761EC04AAA07}"/>
              </a:ext>
            </a:extLst>
          </p:cNvPr>
          <p:cNvSpPr>
            <a:spLocks noGrp="1"/>
          </p:cNvSpPr>
          <p:nvPr>
            <p:ph type="title"/>
          </p:nvPr>
        </p:nvSpPr>
        <p:spPr/>
        <p:txBody>
          <a:bodyPr/>
          <a:lstStyle/>
          <a:p>
            <a:r>
              <a:rPr lang="en-US"/>
              <a:t>Case Study: 30-Week-Old Male</a:t>
            </a:r>
            <a:endParaRPr lang="en-US" dirty="0"/>
          </a:p>
        </p:txBody>
      </p:sp>
      <p:pic>
        <p:nvPicPr>
          <p:cNvPr id="3" name="Picture 2">
            <a:extLst>
              <a:ext uri="{FF2B5EF4-FFF2-40B4-BE49-F238E27FC236}">
                <a16:creationId xmlns:a16="http://schemas.microsoft.com/office/drawing/2014/main" id="{AD5C0D5C-4D26-4397-B3DB-56DD49EEE2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4167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1E624B7-BDC5-4A27-A818-0CBA7AD5D4E6}"/>
              </a:ext>
            </a:extLst>
          </p:cNvPr>
          <p:cNvSpPr>
            <a:spLocks noGrp="1"/>
          </p:cNvSpPr>
          <p:nvPr>
            <p:ph type="title"/>
          </p:nvPr>
        </p:nvSpPr>
        <p:spPr/>
        <p:txBody>
          <a:bodyPr/>
          <a:lstStyle/>
          <a:p>
            <a:r>
              <a:rPr lang="en-US"/>
              <a:t>Case Study</a:t>
            </a:r>
            <a:endParaRPr lang="en-US" dirty="0"/>
          </a:p>
        </p:txBody>
      </p:sp>
      <p:pic>
        <p:nvPicPr>
          <p:cNvPr id="3" name="Picture 2">
            <a:extLst>
              <a:ext uri="{FF2B5EF4-FFF2-40B4-BE49-F238E27FC236}">
                <a16:creationId xmlns:a16="http://schemas.microsoft.com/office/drawing/2014/main" id="{A2AA7F7B-C00F-4C15-97EF-8B8027DF137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713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6314A09-129D-4D74-A807-E9E4254A2233}"/>
              </a:ext>
            </a:extLst>
          </p:cNvPr>
          <p:cNvSpPr>
            <a:spLocks noGrp="1"/>
          </p:cNvSpPr>
          <p:nvPr>
            <p:ph type="title"/>
          </p:nvPr>
        </p:nvSpPr>
        <p:spPr/>
        <p:txBody>
          <a:bodyPr/>
          <a:lstStyle/>
          <a:p>
            <a:r>
              <a:rPr lang="en-US"/>
              <a:t>Protein Sources for Preterm Infants</a:t>
            </a:r>
            <a:endParaRPr lang="en-US" dirty="0"/>
          </a:p>
        </p:txBody>
      </p:sp>
      <p:pic>
        <p:nvPicPr>
          <p:cNvPr id="3" name="Picture 2">
            <a:extLst>
              <a:ext uri="{FF2B5EF4-FFF2-40B4-BE49-F238E27FC236}">
                <a16:creationId xmlns:a16="http://schemas.microsoft.com/office/drawing/2014/main" id="{8FAF6E4D-12F7-41FD-8595-0ADC05C0F76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338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E5B2916-8A00-48AC-8AC8-F8609DCBC0D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15790683-B733-42B6-AEC3-9A2525835A3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6054923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3B69C8-ABF4-4C02-895B-4387DEB5137F}"/>
              </a:ext>
            </a:extLst>
          </p:cNvPr>
          <p:cNvSpPr>
            <a:spLocks noGrp="1"/>
          </p:cNvSpPr>
          <p:nvPr>
            <p:ph type="title"/>
          </p:nvPr>
        </p:nvSpPr>
        <p:spPr/>
        <p:txBody>
          <a:bodyPr>
            <a:normAutofit fontScale="90000"/>
          </a:bodyPr>
          <a:lstStyle/>
          <a:p>
            <a:r>
              <a:rPr lang="en-US" sz="3000"/>
              <a:t>Compared With Unfortified Donor Breast Milk, Feeding With Formula May Result in Increased Growth Outcomes in Preterm Infants, but at the Risk of Increased Rates of NEC and With No Benefit for Better Neurodevelopment</a:t>
            </a:r>
            <a:endParaRPr lang="en-US" sz="3000" dirty="0"/>
          </a:p>
        </p:txBody>
      </p:sp>
      <p:pic>
        <p:nvPicPr>
          <p:cNvPr id="3" name="Picture 2">
            <a:extLst>
              <a:ext uri="{FF2B5EF4-FFF2-40B4-BE49-F238E27FC236}">
                <a16:creationId xmlns:a16="http://schemas.microsoft.com/office/drawing/2014/main" id="{E7194AA1-B004-4645-A5AB-6198E41C174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2468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59CC525-5C29-4B16-A59B-1DF6FAE8D3DE}"/>
              </a:ext>
            </a:extLst>
          </p:cNvPr>
          <p:cNvSpPr>
            <a:spLocks noGrp="1"/>
          </p:cNvSpPr>
          <p:nvPr>
            <p:ph type="title"/>
          </p:nvPr>
        </p:nvSpPr>
        <p:spPr/>
        <p:txBody>
          <a:bodyPr/>
          <a:lstStyle/>
          <a:p>
            <a:r>
              <a:rPr lang="en-US" sz="3200"/>
              <a:t>Increased Volumes of Human Milk and Formula May Increase Growth</a:t>
            </a:r>
            <a:r>
              <a:rPr lang="en-US" sz="3200" b="0" baseline="30000">
                <a:solidFill>
                  <a:schemeClr val="tx2">
                    <a:lumMod val="60000"/>
                    <a:lumOff val="40000"/>
                  </a:schemeClr>
                </a:solidFill>
              </a:rPr>
              <a:t>[a]</a:t>
            </a:r>
            <a:r>
              <a:rPr lang="en-US" sz="3200"/>
              <a:t>, But These Data Are in Infants Over 30 weeks PMA</a:t>
            </a:r>
            <a:endParaRPr lang="en-US" sz="3200" dirty="0"/>
          </a:p>
        </p:txBody>
      </p:sp>
      <p:pic>
        <p:nvPicPr>
          <p:cNvPr id="3" name="Picture 2">
            <a:extLst>
              <a:ext uri="{FF2B5EF4-FFF2-40B4-BE49-F238E27FC236}">
                <a16:creationId xmlns:a16="http://schemas.microsoft.com/office/drawing/2014/main" id="{B48FBB2E-E0C1-46EC-99C6-71B4A60B54D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2833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529052-C8DA-4357-86EC-F5C594DAC5CC}"/>
              </a:ext>
            </a:extLst>
          </p:cNvPr>
          <p:cNvSpPr>
            <a:spLocks noGrp="1"/>
          </p:cNvSpPr>
          <p:nvPr>
            <p:ph type="title"/>
          </p:nvPr>
        </p:nvSpPr>
        <p:spPr/>
        <p:txBody>
          <a:bodyPr/>
          <a:lstStyle/>
          <a:p>
            <a:r>
              <a:rPr lang="en-US"/>
              <a:t>Fortification Is Key for Human Milk, but Especially Donor Milk, in Very Preterm Infants</a:t>
            </a:r>
            <a:endParaRPr lang="en-US" dirty="0"/>
          </a:p>
        </p:txBody>
      </p:sp>
      <p:pic>
        <p:nvPicPr>
          <p:cNvPr id="3" name="Picture 2">
            <a:extLst>
              <a:ext uri="{FF2B5EF4-FFF2-40B4-BE49-F238E27FC236}">
                <a16:creationId xmlns:a16="http://schemas.microsoft.com/office/drawing/2014/main" id="{6C0C19C4-FA17-4151-989B-EAA0CC8085A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693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2E5459-949B-4876-8978-403F4FDF5B64}"/>
              </a:ext>
            </a:extLst>
          </p:cNvPr>
          <p:cNvSpPr>
            <a:spLocks noGrp="1"/>
          </p:cNvSpPr>
          <p:nvPr>
            <p:ph type="title"/>
          </p:nvPr>
        </p:nvSpPr>
        <p:spPr/>
        <p:txBody>
          <a:bodyPr/>
          <a:lstStyle/>
          <a:p>
            <a:r>
              <a:rPr lang="en-US">
                <a:solidFill>
                  <a:srgbClr val="333333"/>
                </a:solidFill>
              </a:rPr>
              <a:t>Nutrition in the NICU</a:t>
            </a:r>
            <a:endParaRPr lang="en-US" dirty="0">
              <a:solidFill>
                <a:srgbClr val="333333"/>
              </a:solidFill>
            </a:endParaRPr>
          </a:p>
        </p:txBody>
      </p:sp>
      <p:pic>
        <p:nvPicPr>
          <p:cNvPr id="3" name="Picture 2">
            <a:extLst>
              <a:ext uri="{FF2B5EF4-FFF2-40B4-BE49-F238E27FC236}">
                <a16:creationId xmlns:a16="http://schemas.microsoft.com/office/drawing/2014/main" id="{F57873DA-D7F1-40F1-83D1-CD3AA95AA0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3754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3B610E-2064-4425-9F56-56B9488A0A48}"/>
              </a:ext>
            </a:extLst>
          </p:cNvPr>
          <p:cNvSpPr>
            <a:spLocks noGrp="1"/>
          </p:cNvSpPr>
          <p:nvPr>
            <p:ph type="title"/>
          </p:nvPr>
        </p:nvSpPr>
        <p:spPr/>
        <p:txBody>
          <a:bodyPr/>
          <a:lstStyle/>
          <a:p>
            <a:r>
              <a:rPr lang="en-US"/>
              <a:t>How Is Human Milk Fortified?</a:t>
            </a:r>
            <a:endParaRPr lang="en-US" dirty="0"/>
          </a:p>
        </p:txBody>
      </p:sp>
      <p:pic>
        <p:nvPicPr>
          <p:cNvPr id="3" name="Picture 2">
            <a:extLst>
              <a:ext uri="{FF2B5EF4-FFF2-40B4-BE49-F238E27FC236}">
                <a16:creationId xmlns:a16="http://schemas.microsoft.com/office/drawing/2014/main" id="{B823085C-EDBB-4A48-8D69-2EB3750ADA0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29677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39CD6C4-5BFE-4D77-B507-57B2B4E10D88}"/>
              </a:ext>
            </a:extLst>
          </p:cNvPr>
          <p:cNvSpPr>
            <a:spLocks noGrp="1"/>
          </p:cNvSpPr>
          <p:nvPr>
            <p:ph type="title"/>
          </p:nvPr>
        </p:nvSpPr>
        <p:spPr/>
        <p:txBody>
          <a:bodyPr/>
          <a:lstStyle/>
          <a:p>
            <a:r>
              <a:rPr lang="en-US"/>
              <a:t>Calcium and Phosphorus in Human Milk, Term and Preterm Formulas</a:t>
            </a:r>
            <a:endParaRPr lang="en-US" dirty="0"/>
          </a:p>
        </p:txBody>
      </p:sp>
      <p:pic>
        <p:nvPicPr>
          <p:cNvPr id="3" name="Picture 2">
            <a:extLst>
              <a:ext uri="{FF2B5EF4-FFF2-40B4-BE49-F238E27FC236}">
                <a16:creationId xmlns:a16="http://schemas.microsoft.com/office/drawing/2014/main" id="{7A972154-C3E5-476A-98F8-ED7FD4A3951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6919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473B2D3-4665-477A-B95E-DCA301DA6477}"/>
              </a:ext>
            </a:extLst>
          </p:cNvPr>
          <p:cNvSpPr>
            <a:spLocks noGrp="1"/>
          </p:cNvSpPr>
          <p:nvPr>
            <p:ph type="title"/>
          </p:nvPr>
        </p:nvSpPr>
        <p:spPr/>
        <p:txBody>
          <a:bodyPr/>
          <a:lstStyle/>
          <a:p>
            <a:r>
              <a:rPr lang="en-US"/>
              <a:t>Refeeding Syndrome in VLBW/IUGR Infants</a:t>
            </a:r>
            <a:endParaRPr lang="en-US" dirty="0"/>
          </a:p>
        </p:txBody>
      </p:sp>
      <p:pic>
        <p:nvPicPr>
          <p:cNvPr id="3" name="Picture 2">
            <a:extLst>
              <a:ext uri="{FF2B5EF4-FFF2-40B4-BE49-F238E27FC236}">
                <a16:creationId xmlns:a16="http://schemas.microsoft.com/office/drawing/2014/main" id="{B46D0855-BD28-48E3-AF39-26D3BDC1BC6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400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85A6470-B86F-47A4-8847-87A145A312CE}"/>
              </a:ext>
            </a:extLst>
          </p:cNvPr>
          <p:cNvSpPr>
            <a:spLocks noGrp="1"/>
          </p:cNvSpPr>
          <p:nvPr>
            <p:ph type="title"/>
          </p:nvPr>
        </p:nvSpPr>
        <p:spPr/>
        <p:txBody>
          <a:bodyPr/>
          <a:lstStyle/>
          <a:p>
            <a:r>
              <a:rPr lang="en-US"/>
              <a:t>Key Takeaways</a:t>
            </a:r>
            <a:endParaRPr lang="en-US" dirty="0"/>
          </a:p>
        </p:txBody>
      </p:sp>
      <p:pic>
        <p:nvPicPr>
          <p:cNvPr id="3" name="Picture 2">
            <a:extLst>
              <a:ext uri="{FF2B5EF4-FFF2-40B4-BE49-F238E27FC236}">
                <a16:creationId xmlns:a16="http://schemas.microsoft.com/office/drawing/2014/main" id="{70482769-83DC-47E4-BAC2-9768F778FF9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0298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23ACC46-F857-4455-A445-B16827C8261D}"/>
              </a:ext>
            </a:extLst>
          </p:cNvPr>
          <p:cNvSpPr>
            <a:spLocks noGrp="1"/>
          </p:cNvSpPr>
          <p:nvPr>
            <p:ph type="title"/>
          </p:nvPr>
        </p:nvSpPr>
        <p:spPr/>
        <p:txBody>
          <a:bodyPr/>
          <a:lstStyle/>
          <a:p>
            <a:r>
              <a:rPr lang="en-US"/>
              <a:t>Nutrition Among Preterm Infants Is Frequently Suboptimal</a:t>
            </a:r>
            <a:endParaRPr lang="en-US" dirty="0"/>
          </a:p>
        </p:txBody>
      </p:sp>
      <p:pic>
        <p:nvPicPr>
          <p:cNvPr id="3" name="Picture 2">
            <a:extLst>
              <a:ext uri="{FF2B5EF4-FFF2-40B4-BE49-F238E27FC236}">
                <a16:creationId xmlns:a16="http://schemas.microsoft.com/office/drawing/2014/main" id="{DDD88A2C-7BDE-4E88-ABB4-5EB0F203383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7921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4E53691-2B73-4810-8D31-CA767478C0C9}"/>
              </a:ext>
            </a:extLst>
          </p:cNvPr>
          <p:cNvSpPr>
            <a:spLocks noGrp="1"/>
          </p:cNvSpPr>
          <p:nvPr>
            <p:ph type="title"/>
          </p:nvPr>
        </p:nvSpPr>
        <p:spPr/>
        <p:txBody>
          <a:bodyPr>
            <a:normAutofit fontScale="90000"/>
          </a:bodyPr>
          <a:lstStyle/>
          <a:p>
            <a:r>
              <a:rPr lang="en-US"/>
              <a:t>Nutrition Among Preterm Infants Is Frequently Suboptimal Because Nutritional Support for Preterm Infants Is Associated With Unique Challenges</a:t>
            </a:r>
            <a:endParaRPr lang="en-US" dirty="0"/>
          </a:p>
        </p:txBody>
      </p:sp>
      <p:pic>
        <p:nvPicPr>
          <p:cNvPr id="3" name="Picture 2">
            <a:extLst>
              <a:ext uri="{FF2B5EF4-FFF2-40B4-BE49-F238E27FC236}">
                <a16:creationId xmlns:a16="http://schemas.microsoft.com/office/drawing/2014/main" id="{88D1A64E-ACD5-4A63-B16B-1C4BD5EDE21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25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AD4096E-7B97-4E1C-8729-20FA52D2D193}"/>
              </a:ext>
            </a:extLst>
          </p:cNvPr>
          <p:cNvSpPr>
            <a:spLocks noGrp="1"/>
          </p:cNvSpPr>
          <p:nvPr>
            <p:ph type="title"/>
          </p:nvPr>
        </p:nvSpPr>
        <p:spPr/>
        <p:txBody>
          <a:bodyPr/>
          <a:lstStyle/>
          <a:p>
            <a:r>
              <a:rPr lang="en-US"/>
              <a:t>Goals of Preterm Nutrition</a:t>
            </a:r>
            <a:endParaRPr lang="en-US" dirty="0"/>
          </a:p>
        </p:txBody>
      </p:sp>
      <p:pic>
        <p:nvPicPr>
          <p:cNvPr id="3" name="Picture 2">
            <a:extLst>
              <a:ext uri="{FF2B5EF4-FFF2-40B4-BE49-F238E27FC236}">
                <a16:creationId xmlns:a16="http://schemas.microsoft.com/office/drawing/2014/main" id="{C63C9D78-5159-46B3-85B0-F25C2F695A6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70351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D5DE4D1-95D4-4F07-83A2-D7A2EC84F34B}"/>
              </a:ext>
            </a:extLst>
          </p:cNvPr>
          <p:cNvSpPr>
            <a:spLocks noGrp="1"/>
          </p:cNvSpPr>
          <p:nvPr>
            <p:ph type="title"/>
          </p:nvPr>
        </p:nvSpPr>
        <p:spPr/>
        <p:txBody>
          <a:bodyPr/>
          <a:lstStyle/>
          <a:p>
            <a:r>
              <a:rPr lang="en-US"/>
              <a:t>What Is Normal Fetal Growth?</a:t>
            </a:r>
            <a:endParaRPr lang="en-US" dirty="0"/>
          </a:p>
        </p:txBody>
      </p:sp>
      <p:pic>
        <p:nvPicPr>
          <p:cNvPr id="3" name="Picture 2">
            <a:extLst>
              <a:ext uri="{FF2B5EF4-FFF2-40B4-BE49-F238E27FC236}">
                <a16:creationId xmlns:a16="http://schemas.microsoft.com/office/drawing/2014/main" id="{9A01FE3E-A07C-447D-B1C4-48D45268661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5354955"/>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543</Words>
  <Application>Microsoft Office PowerPoint</Application>
  <PresentationFormat>Widescreen</PresentationFormat>
  <Paragraphs>51</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PowerPoint Presentation</vt:lpstr>
      <vt:lpstr>Presenters</vt:lpstr>
      <vt:lpstr>Disclosures</vt:lpstr>
      <vt:lpstr>Learning Objectives</vt:lpstr>
      <vt:lpstr>Nutrition in the NICU</vt:lpstr>
      <vt:lpstr>Nutrition Among Preterm Infants Is Frequently Suboptimal</vt:lpstr>
      <vt:lpstr>Nutrition Among Preterm Infants Is Frequently Suboptimal Because Nutritional Support for Preterm Infants Is Associated With Unique Challenges</vt:lpstr>
      <vt:lpstr>Goals of Preterm Nutrition</vt:lpstr>
      <vt:lpstr>What Is Normal Fetal Growth?</vt:lpstr>
      <vt:lpstr>INTERGROWTH-21st Project Preterm Growth Charts</vt:lpstr>
      <vt:lpstr>INTERGROWTH-21st Project Preterm Growth Charts</vt:lpstr>
      <vt:lpstr>Growth Faltering by Fetal References, But NOT by INTERGROWTH-21st Is Associated With Worse Neurodevelopmental Outcomes in a North American Population</vt:lpstr>
      <vt:lpstr>Why is it important to achieve normal growth rates in preterm infants?</vt:lpstr>
      <vt:lpstr>Growth Faltering Increases the Incidence of Pathological Outcomes[a]</vt:lpstr>
      <vt:lpstr>Achieving Optimal Growth in Preterm Infants Uniquely Enhances Long-Term Outcomes—because they are in critical stages of development</vt:lpstr>
      <vt:lpstr>Risk Factors for Preterm Infant Growth Faltering</vt:lpstr>
      <vt:lpstr>Even With Early and Aggressive Protein and Energy Intake, Cumulative Deficits in Nutrient Supply Still Occur</vt:lpstr>
      <vt:lpstr>And Deficits in NICU Nutrition Practices Persist (2017 Data), Especially in the First Week After Birth, Despite the Importance of Optimal Nutrition in Preterm Infants</vt:lpstr>
      <vt:lpstr>Nutritional Needs for Preterm Infants</vt:lpstr>
      <vt:lpstr>Nutritional Needs for Preterm Infants: Macronutrients</vt:lpstr>
      <vt:lpstr>Role of Protein in Growth and Development</vt:lpstr>
      <vt:lpstr>Proteins Are Not Only Important for Weight Gain But Also for Optimal Body Composition</vt:lpstr>
      <vt:lpstr>Higher Protein (and Energy) Intake in the First Week of Life Is Associated With Better Long-Term Neurodevelopmental Outcomes</vt:lpstr>
      <vt:lpstr>Protein Needs of Preterm Infants</vt:lpstr>
      <vt:lpstr>Across Many Studies, Data Support That Failure to Provide Early Dietary Protein Results in Negative Nitrogen Balance</vt:lpstr>
      <vt:lpstr>Even Right After Birth, There Is a Direct Correlation Between Amino Acid Supply and Protein Balance Through at Least 3 g/kg/day</vt:lpstr>
      <vt:lpstr>Although Protein Synthesis and Gain Require Energy, Protein Synthesis and Gain Plateau at High Energy Intakes</vt:lpstr>
      <vt:lpstr>Nutrition Is Frequently Imbalanced in the NICU, Favoring Carbohydrates and Lipid Over Protein</vt:lpstr>
      <vt:lpstr>Protein Needs of Preterm Infants</vt:lpstr>
      <vt:lpstr>Recommendations for Parenteral Protein Intake in Preterm Infants</vt:lpstr>
      <vt:lpstr>There Also Is Need to Improve IV Amino Acid Solutions, as a Lack of Essential and Conditionally Essential Amino Acids Could Negatively Impact Studies Assessing Protein Administration and Growth</vt:lpstr>
      <vt:lpstr>Protein Needs of Preterm Infants</vt:lpstr>
      <vt:lpstr>Recommendations for Enteral Protein Intake in Preterm Infants</vt:lpstr>
      <vt:lpstr>Despite These Recommendations, Current  Diets in Preterm Infants Do Not Promote Sufficient Brain Growth</vt:lpstr>
      <vt:lpstr>What Diet Does Promote Brain Growth?</vt:lpstr>
      <vt:lpstr>Case Study: Ex-24-Week Infant, Now Corrected to 37 Weeks</vt:lpstr>
      <vt:lpstr>Case Study</vt:lpstr>
      <vt:lpstr>Case Study</vt:lpstr>
      <vt:lpstr>Case Study</vt:lpstr>
      <vt:lpstr>Protein Needs of Preterm Infants</vt:lpstr>
      <vt:lpstr>During the Parenteral to Enteral Transition, Malnutrition Can Develop Easily</vt:lpstr>
      <vt:lpstr>Ensuring Optimal Protein Intake Requires Adjusting Dosing According to Gestational Age</vt:lpstr>
      <vt:lpstr>Case Study: 30-Week-Old Male</vt:lpstr>
      <vt:lpstr>Case Study</vt:lpstr>
      <vt:lpstr>Protein Sources for Preterm Infants</vt:lpstr>
      <vt:lpstr>PowerPoint Presentation</vt:lpstr>
      <vt:lpstr>Compared With Unfortified Donor Breast Milk, Feeding With Formula May Result in Increased Growth Outcomes in Preterm Infants, but at the Risk of Increased Rates of NEC and With No Benefit for Better Neurodevelopment</vt:lpstr>
      <vt:lpstr>Increased Volumes of Human Milk and Formula May Increase Growth[a], But These Data Are in Infants Over 30 weeks PMA</vt:lpstr>
      <vt:lpstr>Fortification Is Key for Human Milk, but Especially Donor Milk, in Very Preterm Infants</vt:lpstr>
      <vt:lpstr>How Is Human Milk Fortified?</vt:lpstr>
      <vt:lpstr>Calcium and Phosphorus in Human Milk, Term and Preterm Formulas</vt:lpstr>
      <vt:lpstr>Refeeding Syndrome in VLBW/IUGR Infants</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ACHS@annenberg.net</dc:creator>
  <cp:lastModifiedBy>Mark Gorney</cp:lastModifiedBy>
  <cp:revision>2</cp:revision>
  <dcterms:created xsi:type="dcterms:W3CDTF">2020-10-14T16:13:24Z</dcterms:created>
  <dcterms:modified xsi:type="dcterms:W3CDTF">2020-10-14T16:17:07Z</dcterms:modified>
</cp:coreProperties>
</file>