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BF08-A7F1-4938-1D25-56906E83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59387-FCE8-D00E-DF35-C177C849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C45-2557-4815-8842-B9A2D09C0D3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4C748-0D84-B6A9-493E-112D83F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7ADE2-6DBE-33B4-1247-CD971FBF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7C3F-E19E-45D4-BFD9-C8AB5CFB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41594-98E1-EFE8-791D-1EC498B9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2936-2567-D80B-21AC-10896F11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3E6C6-B596-464E-0B20-AB4E42805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5BC45-2557-4815-8842-B9A2D09C0D3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280B-09B7-21DA-ED23-69D579C96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7991-9E10-2D0E-E8BE-DA3814EF7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7C3F-E19E-45D4-BFD9-C8AB5CFB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442744-8B32-4C6A-6A0D-6BB4817B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E31D9-F41D-2728-A5BF-43C73AC27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A3AB0A-0F41-327B-ED29-390381C3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Gut—The Inner Tube of Life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A5C-6FCF-B291-C52A-48640B3AD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02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C2949-5F16-E30F-0F03-684C09A5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an Epithelial Unit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34636-811C-4E72-2343-9FB593A5A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020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0BB550-E2A6-C91C-2A6D-24107716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49CC3-2885-2162-AC6B-DE9E3866D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591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E4BFD-DC01-4B13-4B1D-414E653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 Microbial Frontline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F7AB4-E39E-41C8-045C-6C2F5C78C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34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8315AA-4297-81EA-8E1B-049F26ED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Human Microbiome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46A4B-7012-8D32-F63B-9A8BAFA57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58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CD0BF4-F701-ABB2-9362-D244C9F1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89130-74D1-D5CE-CCF9-DCA2AF269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785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A21821-528E-F184-E760-8F4257EA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Human DNA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6511C-55B7-0AA6-34CB-C49A9B514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69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7CB11B-5900-7BC4-C57B-DC85276E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Microbiome: Who’s there?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8E382-C89E-E4DC-5935-8EB254783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88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07A773-A09E-1F94-B02E-43C35ABD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in Infant Microbiome Based on Delivery Mode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98A2E-03FA-1E75-F8F9-A056F48FD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03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BF4EB-AA86-FAEB-CC79-4890A083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Microbial Composition Varies According to the Original Seeding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9247D-2AC7-144E-7645-B01A5A97B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52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6169D7-F044-F8AA-DFD5-9DA9D3D5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Presenter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8C2AB-714F-F33E-EB72-E7907BC25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530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3CD74-4BED-3F2B-C600-03E76673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Gut Microbiome During the Stages of Life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D12E7-BBB7-E042-352B-6D539A340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01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432317-6831-8CF1-772F-782CB407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1,000 Days Matter…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54F89-F4FA-F1D3-D11A-B257E5701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41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324446-D29C-BF6D-FC5D-D12B9836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Gut Microbiome is Like a Fingerprint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3490C-390B-7424-4C4E-97FB5564A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689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7AF32B-646A-55ED-39F6-D96D29F3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My Gut Microbiome the Same as Yours?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351C4-AF40-D19D-DFE3-60F697449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187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FF1CB-90A6-2F41-714C-170A9CE4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the Environment in the Human Microbiota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5E403-DF31-1AFD-1BC1-9F9BE3963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954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F96D78-F1AF-837B-1DD3-1277E23D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Studying Gut Microbiota Composition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22541-45E2-130D-B9E5-26D135C48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858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DC32CC-1647-2687-AE1A-ECB90BAF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 Gut Microbes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FA098-9958-FF45-4A1A-3CF7C2553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969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64BE2-24A7-9DD4-D258-BD272B8B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Microbiota in Health/Disease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AC3DB-B5CE-FE24-A291-B6549E4FD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247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A513C0-024C-7535-7234-297AF064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Mucus Penetrability in Human Colonic Biopsies From Ulcerative Colitis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B802E-8274-4687-C166-D47295EBCE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368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49EE2A-21AA-1D49-68B9-111C0372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Microbiome on Immunity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9F253-95AC-8C6F-A847-54E71E8A4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98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37C70-4734-E24C-C32D-3B52155E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Disclosures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AEA12-BBD9-E04F-D54F-EE56E6811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7239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31CED-AF0B-903C-6DF7-FC83A3BD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 of Immune Regulation by the Microbiota During Steady State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2FEB8-5933-8CD0-6359-80F18C4CF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900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E82F6-7EE4-5CF3-15D6-54AF05FE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microbiota plays a fundamental role in the induction, education, and function of the mammalian immune system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BA7D7-B9AE-E0B7-E9BF-B4F513511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183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2A328-5457-A4C3-958E-1A8898E0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Probiotics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E8B3-CAC6-4150-5E9B-4A946C9D8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A47EC-353E-1E35-9D42-39005702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Probiotics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17069-92D7-4E91-365D-3E546B0AC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8823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CE3BF-1DAD-5A18-832E-FB44B86A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Lactobacillus Rhamnosus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257F5-2CC8-941E-CC71-FDF0E6733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148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C55DC-8DAE-88E0-2BA5-18C1C25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Probiotics: Properties Are Strain-Dependent</a:t>
            </a:r>
            <a:r>
              <a:rPr lang="en-US" b="0" baseline="30000"/>
              <a:t> [1]</a:t>
            </a:r>
            <a:r>
              <a:rPr lang="en-US"/>
              <a:t> and Products Are Not All Formulated the Same Way</a:t>
            </a:r>
            <a:r>
              <a:rPr lang="en-US" b="0" baseline="30000"/>
              <a:t> [2]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5163D-D7D7-2743-ACD0-C17B209E5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618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33860B-8A7A-67AB-B519-AD02A92E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Strain Matters: Intra-Species Variation Among </a:t>
            </a:r>
            <a:r>
              <a:rPr lang="en-US" i="1"/>
              <a:t>Lactobacillus rhamnosus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0529B-1B73-2C80-85C4-AD9645761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193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2E4AE8-77E8-1248-F6C7-B1DE1BDE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Feeding the Microbiota: Prebiotics vs Probiotics</a:t>
            </a:r>
            <a:r>
              <a:rPr lang="en-US" b="0" baseline="30000"/>
              <a:t> [1]</a:t>
            </a:r>
            <a:endParaRPr lang="en-US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41DDE-8096-76EF-A43D-0625E7EB8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089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48E54-A7D4-6463-DDEF-883AEEDC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Effects of Probiotics Can Differ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E9F64-043D-738A-9C5A-9FE845700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010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742BA1-A61B-B8F7-C6B9-29ED208C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Lactobacillus rhamnosus</a:t>
            </a:r>
            <a:r>
              <a:rPr lang="en-US"/>
              <a:t> GG Probiotic</a:t>
            </a:r>
            <a:br>
              <a:rPr lang="en-US"/>
            </a:br>
            <a:r>
              <a:rPr lang="en-US" sz="2800" b="0"/>
              <a:t>(Trademark LGG</a:t>
            </a:r>
            <a:r>
              <a:rPr lang="en-US" sz="2800" b="0" baseline="30000"/>
              <a:t>®</a:t>
            </a:r>
            <a:r>
              <a:rPr lang="en-US" sz="2800" b="0"/>
              <a:t>, ATCC 53103)</a:t>
            </a: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3079C-E973-CE6E-18ED-89F66A09A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921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CDFDD9-3835-8A59-4D48-EF57E8F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D7E9F-8F8F-5A46-DD1D-2DD8388AD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514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D5FD15-9A34-C659-2F99-42501B3E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LGG</a:t>
            </a:r>
            <a:r>
              <a:rPr lang="en-US" baseline="30000"/>
              <a:t>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B8153-4E93-5EAE-886B-E53FD5E97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828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9CA6BE-F435-2BE2-0057-E2377E1F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Immune Activity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67414-6D22-A07E-DCC6-3298B58AD3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708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2FC452-A78A-ABDC-40B9-E4CA2C51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Effect on Epithelial Integrity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69D18-AA4C-F8AF-CFCD-69FEF8A70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026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DAF84-3658-A3F0-6921-B78A6E06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Probiotic-Derived Functional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6377F-38C9-1588-A941-805B0B137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048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39FE1-BDD2-4305-A4E4-C5197C26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a Unique, Strain-Dependent Mechanism of Action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95391-708C-3D5B-1AFA-AE96948BE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990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2A2F18-2806-1F34-B1A1-F4793E94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0C600-9319-C520-7AA5-E096E66748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651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FB7CB4-6918-2DA8-45D4-DD78E4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LGG</a:t>
            </a:r>
            <a:r>
              <a:rPr lang="en-US" baseline="30000"/>
              <a:t>®</a:t>
            </a:r>
            <a:r>
              <a:rPr lang="en-US"/>
              <a:t> During Critical Window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DEAD2-37EA-5E00-509E-5013219AC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479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A946CF-73FB-AF15-4B6C-E86E63BE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2EB4E-F04A-1EC1-E6AE-5D40359FA3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13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E38C5-863D-C8B0-A0CD-2B3773B7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4E7F0-2EFD-BD08-0B62-E84A4A66E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929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8110AC-39B8-948C-AECD-9B1A7DE2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Allergy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0A35B-24E5-3C27-8232-8601C4085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176BCB-5992-845E-4386-4BDCE8D9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Microbiome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45179-43AD-4DEA-C8DA-B34208262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6F9BFB-F35A-FC7F-9261-7F6BD0D1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Prevalence of Food Allergies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1D482-87A6-B2C9-AFFB-9F5A4BDCA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184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3DCFB-A3FF-3C6E-C371-48D467CD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Food Allergy Worldwide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1235E-6FA1-56D1-733B-B195FDC7A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267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E1845D-613F-320C-569F-B9E80DDB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1984B-8105-9433-E433-ADAD1FC49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209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39A2A-03BB-5F49-6193-1E3621D4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Effects of Probiotics in Atopic Disease Management</a:t>
            </a:r>
            <a:r>
              <a:rPr lang="en-US" sz="3200" b="0" baseline="30000"/>
              <a:t> [1]–[4]</a:t>
            </a:r>
            <a:endParaRPr lang="en-US" sz="32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19DAC-FE46-6D62-8E61-693AF428F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574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BA594-D040-8E01-FD17-A753B9AF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Effects of Probiotics in Atopic Disease Management</a:t>
            </a:r>
            <a:r>
              <a:rPr lang="en-US" sz="3200" b="0" baseline="30000"/>
              <a:t> [1]–[4]</a:t>
            </a:r>
            <a:endParaRPr lang="en-US" sz="32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9AAD-56ED-3E1B-78A4-1D940BA2A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927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15E74D-3D29-C8D8-8518-EF649BAB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Been Shown to Play a Role in Managing Atopic Eczema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778D9-81DA-7733-9E78-B9BBF73EE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807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257C7C-86ED-273B-1377-9C4E9D69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Been Shown to Play a Role in Managing Atopic Dermatitis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40369-F9D3-C07E-6181-C497F319B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6212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F5CB75-CF3A-814A-034E-9EB08A82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Been Shown to Play a Role in Managing Infantile Colic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33B05-040F-79A2-7E3D-E719ADAA9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92000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46155B-1AF4-6C10-1595-FA2DBEEF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LGG</a:t>
            </a:r>
            <a:r>
              <a:rPr lang="en-US" sz="2800" baseline="30000"/>
              <a:t>®</a:t>
            </a:r>
            <a:r>
              <a:rPr lang="en-US" sz="2800"/>
              <a:t> Probiotic Reduces Inflammation and Supports Gut Barrier Function in Infants With CMAC: Fecal Calprotectin Results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6EBA2-016D-356E-C974-73298CC12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5243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F1D474-0620-4DBE-64D5-87D30E68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LGG</a:t>
            </a:r>
            <a:r>
              <a:rPr lang="en-US" sz="3000" baseline="30000"/>
              <a:t>®</a:t>
            </a:r>
            <a:r>
              <a:rPr lang="en-US" sz="3000"/>
              <a:t> Probiotic Reduces the Occurrence of Hematochezia in Infants With CMAC: Occult Blood Stool Results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48ECB-71F1-9D04-8033-89ABB1EDDC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66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6AA003-681C-3D27-07FE-257061E8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Microbiota and	Humans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52901-FD94-724E-B463-92C3F2ABF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9779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CCB812-ADAF-0B02-9F63-E3A8CB3B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A70AC-7A45-E6E6-25DB-97ECBA270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236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87E0E-2458-D9C6-8FB1-FB288092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2061A-6A08-446F-4EEA-898458739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11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6BA63-15B5-F2EE-4EF7-8E06DE67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mutualistic relationship between the gut microbiome and the host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3EF20-AA67-3FFF-0EA7-BAEE8C703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566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FCF63C-ED4A-0742-8DDF-83F87B7D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Beneficial effects of the gut microbiota on the intestinal tract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74FEB-6D53-E7FC-0CD2-0FD574835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23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54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Faculty Presenter</vt:lpstr>
      <vt:lpstr>Faculty Disclosures</vt:lpstr>
      <vt:lpstr>Learning Objectives</vt:lpstr>
      <vt:lpstr>Microbiome</vt:lpstr>
      <vt:lpstr>Microbiota and Humans</vt:lpstr>
      <vt:lpstr>Definitions</vt:lpstr>
      <vt:lpstr>The mutualistic relationship between the gut microbiome and the host</vt:lpstr>
      <vt:lpstr>Beneficial effects of the gut microbiota on the intestinal tract</vt:lpstr>
      <vt:lpstr>The Gut—The Inner Tube of Life</vt:lpstr>
      <vt:lpstr>Structure of an Epithelial Unit</vt:lpstr>
      <vt:lpstr>PowerPoint Presentation</vt:lpstr>
      <vt:lpstr>Host Microbial Frontline</vt:lpstr>
      <vt:lpstr>The Human Microbiome</vt:lpstr>
      <vt:lpstr>PowerPoint Presentation</vt:lpstr>
      <vt:lpstr>The Human DNA</vt:lpstr>
      <vt:lpstr>The Microbiome: Who’s there?</vt:lpstr>
      <vt:lpstr>Differences in Infant Microbiome Based on Delivery Mode</vt:lpstr>
      <vt:lpstr>Microbial Composition Varies According to the Original Seeding</vt:lpstr>
      <vt:lpstr>Development of Gut Microbiome During the Stages of Life</vt:lpstr>
      <vt:lpstr>The First 1,000 Days Matter…</vt:lpstr>
      <vt:lpstr>The Gut Microbiome is Like a Fingerprint</vt:lpstr>
      <vt:lpstr>Is My Gut Microbiome the Same as Yours?</vt:lpstr>
      <vt:lpstr>Role of the Environment in the Human Microbiota</vt:lpstr>
      <vt:lpstr>Methods for Studying Gut Microbiota Composition</vt:lpstr>
      <vt:lpstr>Host Gut Microbes</vt:lpstr>
      <vt:lpstr>Intestinal Microbiota in Health/Disease</vt:lpstr>
      <vt:lpstr>Mucus Penetrability in Human Colonic Biopsies From Ulcerative Colitis Patients</vt:lpstr>
      <vt:lpstr>Role of Microbiome on Immunity</vt:lpstr>
      <vt:lpstr>Promotion of Immune Regulation by the Microbiota During Steady State</vt:lpstr>
      <vt:lpstr>The microbiota plays a fundamental role in the induction, education, and function of the mammalian immune system</vt:lpstr>
      <vt:lpstr>Probiotics</vt:lpstr>
      <vt:lpstr>Definition of Probiotics</vt:lpstr>
      <vt:lpstr>Lactobacillus Rhamnosus</vt:lpstr>
      <vt:lpstr>Probiotics: Properties Are Strain-Dependent [1] and Products Are Not All Formulated the Same Way [2]</vt:lpstr>
      <vt:lpstr>Strain Matters: Intra-Species Variation Among Lactobacillus rhamnosus</vt:lpstr>
      <vt:lpstr>Feeding the Microbiota: Prebiotics vs Probiotics [1]</vt:lpstr>
      <vt:lpstr>Why the Effects of Probiotics Can Differ</vt:lpstr>
      <vt:lpstr>Lactobacillus rhamnosus GG Probiotic (Trademark LGG®, ATCC 53103)</vt:lpstr>
      <vt:lpstr>Characteristics of LGG®</vt:lpstr>
      <vt:lpstr>LGG® Immune Activity</vt:lpstr>
      <vt:lpstr>LGG® Effect on Epithelial Integrity</vt:lpstr>
      <vt:lpstr>Probiotic-Derived Functional Factors</vt:lpstr>
      <vt:lpstr>LGG® Probiotic Has a Unique, Strain-Dependent Mechanism of Action</vt:lpstr>
      <vt:lpstr>PowerPoint Presentation</vt:lpstr>
      <vt:lpstr>Role of LGG® During Critical Window</vt:lpstr>
      <vt:lpstr>Implication</vt:lpstr>
      <vt:lpstr>PowerPoint Presentation</vt:lpstr>
      <vt:lpstr>Understanding Allergy</vt:lpstr>
      <vt:lpstr>Increasing Prevalence of Food Allergies</vt:lpstr>
      <vt:lpstr>Prevalence of Food Allergy Worldwide</vt:lpstr>
      <vt:lpstr>PowerPoint Presentation</vt:lpstr>
      <vt:lpstr>Effects of Probiotics in Atopic Disease Management [1]–[4]</vt:lpstr>
      <vt:lpstr>Effects of Probiotics in Atopic Disease Management [1]–[4]</vt:lpstr>
      <vt:lpstr>LGG® Probiotic Has Been Shown to Play a Role in Managing Atopic Eczema</vt:lpstr>
      <vt:lpstr>LGG® Probiotic Has Been Shown to Play a Role in Managing Atopic Dermatitis</vt:lpstr>
      <vt:lpstr>LGG® Probiotic Has Been Shown to Play a Role in Managing Infantile Colic</vt:lpstr>
      <vt:lpstr>LGG® Probiotic Reduces Inflammation and Supports Gut Barrier Function in Infants With CMAC: Fecal Calprotectin Results</vt:lpstr>
      <vt:lpstr>LGG® Probiotic Reduces the Occurrence of Hematochezia in Infants With CMAC: Occult Blood Stool Results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Gorney</dc:creator>
  <cp:lastModifiedBy>Mark Gorney</cp:lastModifiedBy>
  <cp:revision>1</cp:revision>
  <dcterms:created xsi:type="dcterms:W3CDTF">2022-05-13T21:47:37Z</dcterms:created>
  <dcterms:modified xsi:type="dcterms:W3CDTF">2022-05-13T21:47:37Z</dcterms:modified>
</cp:coreProperties>
</file>