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  <p:sldMasterId id="2147483715" r:id="rId2"/>
    <p:sldMasterId id="2147483716" r:id="rId3"/>
  </p:sldMasterIdLst>
  <p:notesMasterIdLst>
    <p:notesMasterId r:id="rId59"/>
  </p:notesMasterIdLst>
  <p:handoutMasterIdLst>
    <p:handoutMasterId r:id="rId60"/>
  </p:handoutMasterIdLst>
  <p:sldIdLst>
    <p:sldId id="3483" r:id="rId4"/>
    <p:sldId id="760" r:id="rId5"/>
    <p:sldId id="602" r:id="rId6"/>
    <p:sldId id="810" r:id="rId7"/>
    <p:sldId id="732" r:id="rId8"/>
    <p:sldId id="761" r:id="rId9"/>
    <p:sldId id="762" r:id="rId10"/>
    <p:sldId id="791" r:id="rId11"/>
    <p:sldId id="3473" r:id="rId12"/>
    <p:sldId id="3481" r:id="rId13"/>
    <p:sldId id="811" r:id="rId14"/>
    <p:sldId id="771" r:id="rId15"/>
    <p:sldId id="673" r:id="rId16"/>
    <p:sldId id="764" r:id="rId17"/>
    <p:sldId id="645" r:id="rId18"/>
    <p:sldId id="780" r:id="rId19"/>
    <p:sldId id="769" r:id="rId20"/>
    <p:sldId id="772" r:id="rId21"/>
    <p:sldId id="675" r:id="rId22"/>
    <p:sldId id="768" r:id="rId23"/>
    <p:sldId id="770" r:id="rId24"/>
    <p:sldId id="773" r:id="rId25"/>
    <p:sldId id="685" r:id="rId26"/>
    <p:sldId id="686" r:id="rId27"/>
    <p:sldId id="688" r:id="rId28"/>
    <p:sldId id="689" r:id="rId29"/>
    <p:sldId id="783" r:id="rId30"/>
    <p:sldId id="816" r:id="rId31"/>
    <p:sldId id="812" r:id="rId32"/>
    <p:sldId id="3480" r:id="rId33"/>
    <p:sldId id="859" r:id="rId34"/>
    <p:sldId id="860" r:id="rId35"/>
    <p:sldId id="861" r:id="rId36"/>
    <p:sldId id="814" r:id="rId37"/>
    <p:sldId id="744" r:id="rId38"/>
    <p:sldId id="753" r:id="rId39"/>
    <p:sldId id="747" r:id="rId40"/>
    <p:sldId id="782" r:id="rId41"/>
    <p:sldId id="912" r:id="rId42"/>
    <p:sldId id="777" r:id="rId43"/>
    <p:sldId id="894" r:id="rId44"/>
    <p:sldId id="3471" r:id="rId45"/>
    <p:sldId id="710" r:id="rId46"/>
    <p:sldId id="3472" r:id="rId47"/>
    <p:sldId id="3474" r:id="rId48"/>
    <p:sldId id="3475" r:id="rId49"/>
    <p:sldId id="3476" r:id="rId50"/>
    <p:sldId id="3477" r:id="rId51"/>
    <p:sldId id="3478" r:id="rId52"/>
    <p:sldId id="3479" r:id="rId53"/>
    <p:sldId id="748" r:id="rId54"/>
    <p:sldId id="779" r:id="rId55"/>
    <p:sldId id="751" r:id="rId56"/>
    <p:sldId id="818" r:id="rId57"/>
    <p:sldId id="348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Joukovsky" initials="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D6F0FF"/>
    <a:srgbClr val="FFEDE0"/>
    <a:srgbClr val="C43C97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5"/>
    <p:restoredTop sz="72815" autoAdjust="0"/>
  </p:normalViewPr>
  <p:slideViewPr>
    <p:cSldViewPr snapToGrid="0" snapToObjects="1">
      <p:cViewPr varScale="1">
        <p:scale>
          <a:sx n="79" d="100"/>
          <a:sy n="79" d="100"/>
        </p:scale>
        <p:origin x="25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commentAuthors" Target="commentAuthor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na:Documents:Miscellaneous%20talks:Gastrointestinal%20allergy%20talks:Immunology%20Div%20at%20Sinai%20talk:tables%20for%20immuno%20tal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CD3</c:v>
                </c:pt>
                <c:pt idx="1">
                  <c:v>CD4</c:v>
                </c:pt>
                <c:pt idx="2">
                  <c:v>CD8</c:v>
                </c:pt>
                <c:pt idx="3">
                  <c:v>CD20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12.37</c:v>
                </c:pt>
                <c:pt idx="1">
                  <c:v>4.6100000000000003</c:v>
                </c:pt>
                <c:pt idx="2">
                  <c:v>11.06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3-4D49-AE54-44954B912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CD3</c:v>
                </c:pt>
                <c:pt idx="1">
                  <c:v>CD4</c:v>
                </c:pt>
                <c:pt idx="2">
                  <c:v>CD8</c:v>
                </c:pt>
                <c:pt idx="3">
                  <c:v>CD20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35.79</c:v>
                </c:pt>
                <c:pt idx="1">
                  <c:v>10.93</c:v>
                </c:pt>
                <c:pt idx="2">
                  <c:v>31.2</c:v>
                </c:pt>
                <c:pt idx="3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3-4D49-AE54-44954B912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EoE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CD3</c:v>
                </c:pt>
                <c:pt idx="1">
                  <c:v>CD4</c:v>
                </c:pt>
                <c:pt idx="2">
                  <c:v>CD8</c:v>
                </c:pt>
                <c:pt idx="3">
                  <c:v>CD20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83.64</c:v>
                </c:pt>
                <c:pt idx="1">
                  <c:v>26.66</c:v>
                </c:pt>
                <c:pt idx="2">
                  <c:v>79.84</c:v>
                </c:pt>
                <c:pt idx="3">
                  <c:v>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3-4D49-AE54-44954B912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4731384"/>
        <c:axId val="-2142742520"/>
        <c:axId val="0"/>
      </c:bar3DChart>
      <c:catAx>
        <c:axId val="-214473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-2142742520"/>
        <c:crosses val="autoZero"/>
        <c:auto val="1"/>
        <c:lblAlgn val="ctr"/>
        <c:lblOffset val="100"/>
        <c:noMultiLvlLbl val="0"/>
      </c:catAx>
      <c:valAx>
        <c:axId val="-2142742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4731384"/>
        <c:crosses val="autoZero"/>
        <c:crossBetween val="between"/>
      </c:valAx>
      <c:spPr>
        <a:noFill/>
        <a:ln w="25389">
          <a:noFill/>
        </a:ln>
      </c:spPr>
    </c:plotArea>
    <c:legend>
      <c:legendPos val="t"/>
      <c:layout>
        <c:manualLayout>
          <c:xMode val="edge"/>
          <c:yMode val="edge"/>
          <c:x val="0.26625338515210467"/>
          <c:y val="1.9230769230769232E-2"/>
          <c:w val="0.66140379166828045"/>
          <c:h val="7.5949424591156875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symptoms!$B$28</c:f>
              <c:strCache>
                <c:ptCount val="1"/>
                <c:pt idx="0">
                  <c:v>Adults (n=74)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symptoms!$A$29:$A$33</c:f>
              <c:strCache>
                <c:ptCount val="5"/>
                <c:pt idx="0">
                  <c:v>Dysphagia</c:v>
                </c:pt>
                <c:pt idx="1">
                  <c:v>Food impactions</c:v>
                </c:pt>
                <c:pt idx="2">
                  <c:v>Abdominal pain</c:v>
                </c:pt>
                <c:pt idx="3">
                  <c:v>Reflux symptoms</c:v>
                </c:pt>
                <c:pt idx="4">
                  <c:v>Failure to thrive</c:v>
                </c:pt>
              </c:strCache>
            </c:strRef>
          </c:cat>
          <c:val>
            <c:numRef>
              <c:f>symptoms!$B$29:$B$33</c:f>
              <c:numCache>
                <c:formatCode>General</c:formatCode>
                <c:ptCount val="5"/>
                <c:pt idx="0">
                  <c:v>90</c:v>
                </c:pt>
                <c:pt idx="1">
                  <c:v>55</c:v>
                </c:pt>
                <c:pt idx="2">
                  <c:v>4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4-48B7-AE91-62D1593A0601}"/>
            </c:ext>
          </c:extLst>
        </c:ser>
        <c:ser>
          <c:idx val="1"/>
          <c:order val="1"/>
          <c:tx>
            <c:strRef>
              <c:f>symptoms!$C$28</c:f>
              <c:strCache>
                <c:ptCount val="1"/>
                <c:pt idx="0">
                  <c:v>Children (n=21)</c:v>
                </c:pt>
              </c:strCache>
            </c:strRef>
          </c:tx>
          <c:spPr>
            <a:solidFill>
              <a:srgbClr val="C43C97"/>
            </a:solidFill>
          </c:spPr>
          <c:invertIfNegative val="0"/>
          <c:cat>
            <c:strRef>
              <c:f>symptoms!$A$29:$A$33</c:f>
              <c:strCache>
                <c:ptCount val="5"/>
                <c:pt idx="0">
                  <c:v>Dysphagia</c:v>
                </c:pt>
                <c:pt idx="1">
                  <c:v>Food impactions</c:v>
                </c:pt>
                <c:pt idx="2">
                  <c:v>Abdominal pain</c:v>
                </c:pt>
                <c:pt idx="3">
                  <c:v>Reflux symptoms</c:v>
                </c:pt>
                <c:pt idx="4">
                  <c:v>Failure to thrive</c:v>
                </c:pt>
              </c:strCache>
            </c:strRef>
          </c:cat>
          <c:val>
            <c:numRef>
              <c:f>symptoms!$C$29:$C$33</c:f>
              <c:numCache>
                <c:formatCode>General</c:formatCode>
                <c:ptCount val="5"/>
                <c:pt idx="0">
                  <c:v>24</c:v>
                </c:pt>
                <c:pt idx="1">
                  <c:v>19</c:v>
                </c:pt>
                <c:pt idx="2">
                  <c:v>38</c:v>
                </c:pt>
                <c:pt idx="3">
                  <c:v>76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4-48B7-AE91-62D1593A0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6084792"/>
        <c:axId val="-2136500312"/>
        <c:axId val="0"/>
      </c:bar3DChart>
      <c:catAx>
        <c:axId val="-2136084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>
                <a:latin typeface="Arial"/>
              </a:defRPr>
            </a:pPr>
            <a:endParaRPr lang="en-US"/>
          </a:p>
        </c:txPr>
        <c:crossAx val="-2136500312"/>
        <c:crosses val="autoZero"/>
        <c:auto val="1"/>
        <c:lblAlgn val="ctr"/>
        <c:lblOffset val="100"/>
        <c:noMultiLvlLbl val="0"/>
      </c:catAx>
      <c:valAx>
        <c:axId val="-2136500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>
                <a:latin typeface="Arial"/>
              </a:defRPr>
            </a:pPr>
            <a:endParaRPr lang="en-US"/>
          </a:p>
        </c:txPr>
        <c:crossAx val="-2136084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76316195769601"/>
          <c:y val="0.22383153494702099"/>
          <c:w val="0.15068781843446"/>
          <c:h val="0.277645572081268"/>
        </c:manualLayout>
      </c:layout>
      <c:overlay val="0"/>
      <c:txPr>
        <a:bodyPr/>
        <a:lstStyle/>
        <a:p>
          <a:pPr>
            <a:defRPr sz="1400" b="1" i="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58474727698"/>
          <c:y val="0.14864252583732901"/>
          <c:w val="0.87794152527230196"/>
          <c:h val="0.76530017686466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Sheet1!$E$12:$G$12</c:f>
              <c:strCache>
                <c:ptCount val="3"/>
                <c:pt idx="0">
                  <c:v>Elemental diet</c:v>
                </c:pt>
                <c:pt idx="1">
                  <c:v>Test-directed diet</c:v>
                </c:pt>
                <c:pt idx="2">
                  <c:v>Empiric (6-FED) diet</c:v>
                </c:pt>
              </c:strCache>
            </c:strRef>
          </c:cat>
          <c:val>
            <c:numRef>
              <c:f>Sheet1!$E$13:$G$13</c:f>
              <c:numCache>
                <c:formatCode>General</c:formatCode>
                <c:ptCount val="3"/>
                <c:pt idx="0">
                  <c:v>90</c:v>
                </c:pt>
                <c:pt idx="1">
                  <c:v>48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D-B443-BD1E-E6E3F0DCB12A}"/>
            </c:ext>
          </c:extLst>
        </c:ser>
        <c:ser>
          <c:idx val="1"/>
          <c:order val="1"/>
          <c:tx>
            <c:strRef>
              <c:f>Sheet1!$D$14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Sheet1!$E$12:$G$12</c:f>
              <c:strCache>
                <c:ptCount val="3"/>
                <c:pt idx="0">
                  <c:v>Elemental diet</c:v>
                </c:pt>
                <c:pt idx="1">
                  <c:v>Test-directed diet</c:v>
                </c:pt>
                <c:pt idx="2">
                  <c:v>Empiric (6-FED) diet</c:v>
                </c:pt>
              </c:strCache>
            </c:strRef>
          </c:cat>
          <c:val>
            <c:numRef>
              <c:f>Sheet1!$E$14:$G$14</c:f>
              <c:numCache>
                <c:formatCode>General</c:formatCode>
                <c:ptCount val="3"/>
                <c:pt idx="0">
                  <c:v>94</c:v>
                </c:pt>
                <c:pt idx="1">
                  <c:v>32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D-B443-BD1E-E6E3F0DCB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1953816"/>
        <c:axId val="-2131950776"/>
      </c:barChart>
      <c:catAx>
        <c:axId val="-2131953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Arial"/>
              </a:defRPr>
            </a:pPr>
            <a:endParaRPr lang="en-US"/>
          </a:p>
        </c:txPr>
        <c:crossAx val="-2131950776"/>
        <c:crosses val="autoZero"/>
        <c:auto val="1"/>
        <c:lblAlgn val="ctr"/>
        <c:lblOffset val="100"/>
        <c:noMultiLvlLbl val="0"/>
      </c:catAx>
      <c:valAx>
        <c:axId val="-213195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Arial"/>
              </a:defRPr>
            </a:pPr>
            <a:endParaRPr lang="en-US"/>
          </a:p>
        </c:txPr>
        <c:crossAx val="-2131953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262346613724602"/>
          <c:y val="9.1003688796902297E-3"/>
          <c:w val="0.279684590708213"/>
          <c:h val="6.2296944332006998E-2"/>
        </c:manualLayout>
      </c:layout>
      <c:overlay val="0"/>
      <c:txPr>
        <a:bodyPr/>
        <a:lstStyle/>
        <a:p>
          <a:pPr>
            <a:defRPr sz="180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Elemental diet</c:v>
                </c:pt>
                <c:pt idx="1">
                  <c:v>6-FED</c:v>
                </c:pt>
                <c:pt idx="2">
                  <c:v>4-FED</c:v>
                </c:pt>
                <c:pt idx="3">
                  <c:v>2-FED</c:v>
                </c:pt>
                <c:pt idx="4">
                  <c:v>Allergy test-directed elimination diet</c:v>
                </c:pt>
                <c:pt idx="5">
                  <c:v>Dairy*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</c:v>
                </c:pt>
                <c:pt idx="1">
                  <c:v>70</c:v>
                </c:pt>
                <c:pt idx="2">
                  <c:v>52</c:v>
                </c:pt>
                <c:pt idx="3">
                  <c:v>42</c:v>
                </c:pt>
                <c:pt idx="4">
                  <c:v>33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E-5B4C-90D2-7140F1E9D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Elemental diet</c:v>
                </c:pt>
                <c:pt idx="1">
                  <c:v>6-FED</c:v>
                </c:pt>
                <c:pt idx="2">
                  <c:v>4-FED</c:v>
                </c:pt>
                <c:pt idx="3">
                  <c:v>2-FED</c:v>
                </c:pt>
                <c:pt idx="4">
                  <c:v>Allergy test-directed elimination diet</c:v>
                </c:pt>
                <c:pt idx="5">
                  <c:v>Dairy*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90</c:v>
                </c:pt>
                <c:pt idx="1">
                  <c:v>72</c:v>
                </c:pt>
                <c:pt idx="2">
                  <c:v>63</c:v>
                </c:pt>
                <c:pt idx="3">
                  <c:v>40</c:v>
                </c:pt>
                <c:pt idx="4">
                  <c:v>49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E-5B4C-90D2-7140F1E9D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5736223"/>
        <c:axId val="2045731231"/>
      </c:barChart>
      <c:catAx>
        <c:axId val="20457362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5731231"/>
        <c:crossesAt val="0"/>
        <c:auto val="1"/>
        <c:lblAlgn val="ctr"/>
        <c:lblOffset val="100"/>
        <c:noMultiLvlLbl val="0"/>
      </c:catAx>
      <c:valAx>
        <c:axId val="2045731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573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03925526168958"/>
          <c:y val="0.11492797895276788"/>
          <c:w val="0.14701509856838782"/>
          <c:h val="0.10809643672129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61289142197564"/>
          <c:y val="4.5651455826567391E-2"/>
          <c:w val="0.8278646617207005"/>
          <c:h val="0.9267305040151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Responders</c:v>
                </c:pt>
              </c:strCache>
            </c:strRef>
          </c:tx>
          <c:spPr>
            <a:solidFill>
              <a:srgbClr val="F3797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27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5-1042-94D0-9FE1C71C8FE9}"/>
              </c:ext>
            </c:extLst>
          </c:dPt>
          <c:dPt>
            <c:idx val="2"/>
            <c:invertIfNegative val="0"/>
            <c:bubble3D val="0"/>
            <c:spPr>
              <a:solidFill>
                <a:srgbClr val="AD5D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5-1042-94D0-9FE1C71C8FE9}"/>
              </c:ext>
            </c:extLst>
          </c:dPt>
          <c:dPt>
            <c:idx val="3"/>
            <c:invertIfNegative val="0"/>
            <c:bubble3D val="0"/>
            <c:spPr>
              <a:solidFill>
                <a:srgbClr val="9227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5-1042-94D0-9FE1C71C8FE9}"/>
              </c:ext>
            </c:extLst>
          </c:dPt>
          <c:cat>
            <c:strRef>
              <c:f>Sheet1!$A$2:$A$4</c:f>
              <c:strCache>
                <c:ptCount val="2"/>
                <c:pt idx="0">
                  <c:v>Placebo</c:v>
                </c:pt>
                <c:pt idx="1">
                  <c:v>Dupilumab 300 mg qw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68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B5-1042-94D0-9FE1C71C8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01589119"/>
        <c:axId val="1301591199"/>
      </c:barChart>
      <c:catAx>
        <c:axId val="13015891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01591199"/>
        <c:crosses val="autoZero"/>
        <c:auto val="1"/>
        <c:lblAlgn val="ctr"/>
        <c:lblOffset val="50"/>
        <c:noMultiLvlLbl val="0"/>
      </c:catAx>
      <c:valAx>
        <c:axId val="130159119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0158911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tten New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13097788293711"/>
          <c:y val="6.1677631912783568E-2"/>
          <c:w val="0.82185042667382557"/>
          <c:h val="0.894281564077762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75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08-A449-A6A0-E7408A29497C}"/>
              </c:ext>
            </c:extLst>
          </c:dPt>
          <c:dPt>
            <c:idx val="1"/>
            <c:invertIfNegative val="0"/>
            <c:bubble3D val="0"/>
            <c:spPr>
              <a:solidFill>
                <a:srgbClr val="952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08-A449-A6A0-E7408A29497C}"/>
              </c:ext>
            </c:extLst>
          </c:dPt>
          <c:val>
            <c:numRef>
              <c:f>Sheet2!$B$6:$B$7</c:f>
              <c:numCache>
                <c:formatCode>General</c:formatCode>
                <c:ptCount val="2"/>
                <c:pt idx="0">
                  <c:v>0.3</c:v>
                </c:pt>
                <c:pt idx="1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8-A449-A6A0-E7408A294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4034752"/>
        <c:axId val="834046400"/>
      </c:barChart>
      <c:catAx>
        <c:axId val="83403475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tten New"/>
                <a:ea typeface="+mn-ea"/>
                <a:cs typeface="+mn-cs"/>
              </a:defRPr>
            </a:pPr>
            <a:endParaRPr lang="en-US"/>
          </a:p>
        </c:txPr>
        <c:crossAx val="834046400"/>
        <c:crosses val="autoZero"/>
        <c:auto val="1"/>
        <c:lblAlgn val="ctr"/>
        <c:lblOffset val="100"/>
        <c:noMultiLvlLbl val="0"/>
      </c:catAx>
      <c:valAx>
        <c:axId val="8340464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34034752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tten New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0.13109</cdr:x>
      <cdr:y>0.41011</cdr:y>
    </cdr:from>
    <cdr:to>
      <cdr:x>0.29959</cdr:x>
      <cdr:y>0.63096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CAD3B896-2E9A-C847-A8AD-EA97357E484C}"/>
            </a:ext>
          </a:extLst>
        </cdr:cNvPr>
        <cdr:cNvGrpSpPr/>
      </cdr:nvGrpSpPr>
      <cdr:grpSpPr>
        <a:xfrm xmlns:a="http://schemas.openxmlformats.org/drawingml/2006/main">
          <a:off x="1117906" y="1892594"/>
          <a:ext cx="1436930" cy="1019189"/>
          <a:chOff x="1117917" y="2057966"/>
          <a:chExt cx="1436913" cy="1108242"/>
        </a:xfrm>
      </cdr:grpSpPr>
      <cdr:cxnSp macro="">
        <cdr:nvCxnSpPr>
          <cdr:cNvPr id="2" name="Straight Connector 1">
            <a:extLst xmlns:a="http://schemas.openxmlformats.org/drawingml/2006/main">
              <a:ext uri="{FF2B5EF4-FFF2-40B4-BE49-F238E27FC236}">
                <a16:creationId xmlns:a16="http://schemas.microsoft.com/office/drawing/2014/main" id="{51E40E26-7C7F-4C4D-AD63-160D98A3E0DC}"/>
              </a:ext>
            </a:extLst>
          </cdr:cNvPr>
          <cdr:cNvCxnSpPr/>
        </cdr:nvCxnSpPr>
        <cdr:spPr>
          <a:xfrm xmlns:a="http://schemas.openxmlformats.org/drawingml/2006/main">
            <a:off x="2162944" y="3166208"/>
            <a:ext cx="391886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A5A201F9-62B3-124B-95E2-CAA21D262673}"/>
              </a:ext>
            </a:extLst>
          </cdr:cNvPr>
          <cdr:cNvSpPr txBox="1"/>
        </cdr:nvSpPr>
        <cdr:spPr>
          <a:xfrm xmlns:a="http://schemas.openxmlformats.org/drawingml/2006/main">
            <a:off x="1117917" y="2057966"/>
            <a:ext cx="914400" cy="90211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Empiric</a:t>
            </a:r>
          </a:p>
          <a:p xmlns:a="http://schemas.openxmlformats.org/drawingml/2006/main"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</a:p>
          <a:p xmlns:a="http://schemas.openxmlformats.org/drawingml/2006/main"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</a:p>
          <a:p xmlns:a="http://schemas.openxmlformats.org/drawingml/2006/main"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0.26491</cdr:x>
      <cdr:y>0.09714</cdr:y>
    </cdr:from>
    <cdr:to>
      <cdr:x>0.31087</cdr:x>
      <cdr:y>0.09714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51E40E26-7C7F-4C4D-AD63-160D98A3E0DC}"/>
            </a:ext>
          </a:extLst>
        </cdr:cNvPr>
        <cdr:cNvCxnSpPr/>
      </cdr:nvCxnSpPr>
      <cdr:spPr>
        <a:xfrm xmlns:a="http://schemas.openxmlformats.org/drawingml/2006/main">
          <a:off x="2259129" y="448306"/>
          <a:ext cx="39188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0.14641</cdr:x>
      <cdr:y>0</cdr:y>
    </cdr:from>
    <cdr:to>
      <cdr:x>0.25364</cdr:x>
      <cdr:y>0.17977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E0311C4-B8C7-E34A-859D-04DDF4C747F4}"/>
            </a:ext>
          </a:extLst>
        </cdr:cNvPr>
        <cdr:cNvSpPr txBox="1"/>
      </cdr:nvSpPr>
      <cdr:spPr>
        <a:xfrm xmlns:a="http://schemas.openxmlformats.org/drawingml/2006/main">
          <a:off x="1248544" y="-1106017"/>
          <a:ext cx="914400" cy="829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Empiric</a:t>
          </a:r>
        </a:p>
        <a:p xmlns:a="http://schemas.openxmlformats.org/drawingml/2006/main"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Elimination</a:t>
          </a:r>
        </a:p>
        <a:p xmlns:a="http://schemas.openxmlformats.org/drawingml/2006/main"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Diet</a:t>
          </a:r>
        </a:p>
        <a:p xmlns:a="http://schemas.openxmlformats.org/drawingml/2006/main">
          <a:pPr algn="ctr"/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2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lecture will be divided into 3 modules.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Dellon</a:t>
            </a:r>
            <a:r>
              <a:rPr lang="en-US" dirty="0"/>
              <a:t> ES, </a:t>
            </a:r>
            <a:r>
              <a:rPr lang="en-US" dirty="0" err="1"/>
              <a:t>Liacouras</a:t>
            </a:r>
            <a:r>
              <a:rPr lang="en-US" dirty="0"/>
              <a:t> CA, Molina-</a:t>
            </a:r>
            <a:r>
              <a:rPr lang="en-US" dirty="0" err="1"/>
              <a:t>Infante</a:t>
            </a:r>
            <a:r>
              <a:rPr lang="en-US" dirty="0"/>
              <a:t> J, et al.</a:t>
            </a:r>
            <a:r>
              <a:rPr lang="en-US" baseline="0" dirty="0"/>
              <a:t> </a:t>
            </a:r>
            <a:r>
              <a:rPr lang="en-US" dirty="0"/>
              <a:t>Updated International Consensus Diagnostic Criteria for Eosinophilic Esophagitis: Proceedings of the AGREE Conference. </a:t>
            </a:r>
            <a:r>
              <a:rPr lang="en-US" i="1" dirty="0"/>
              <a:t>Gastroenterology.</a:t>
            </a:r>
            <a:r>
              <a:rPr lang="en-US" dirty="0"/>
              <a:t> 2018;155(4):1022-1033.e10. </a:t>
            </a:r>
            <a:r>
              <a:rPr lang="en-US" dirty="0" err="1"/>
              <a:t>doi</a:t>
            </a:r>
            <a:r>
              <a:rPr lang="en-US" dirty="0"/>
              <a:t>: 10.1053/j.gastro.2018.07.009.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13C360F8-1835-43DA-93D2-6F3753DEE4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A6A22D9-7EA7-4CB3-A6A1-63ACF12205BD}" type="datetime1">
              <a:rPr lang="en-US" altLang="de-DE" sz="1300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5/15/2023</a:t>
            </a:fld>
            <a:endParaRPr lang="en-US" altLang="de-DE" sz="1300">
              <a:solidFill>
                <a:schemeClr val="tx1"/>
              </a:solidFill>
            </a:endParaRPr>
          </a:p>
        </p:txBody>
      </p:sp>
      <p:sp>
        <p:nvSpPr>
          <p:cNvPr id="89091" name="Rectangle 7">
            <a:extLst>
              <a:ext uri="{FF2B5EF4-FFF2-40B4-BE49-F238E27FC236}">
                <a16:creationId xmlns:a16="http://schemas.microsoft.com/office/drawing/2014/main" id="{BD19E564-6112-4D8B-9FAF-58FACDF0A8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90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9F0FEE9-552A-4E57-B742-75A9121359AC}" type="slidenum">
              <a:rPr lang="en-US" altLang="de-DE" sz="1300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24</a:t>
            </a:fld>
            <a:endParaRPr lang="en-US" altLang="de-DE" sz="1300">
              <a:solidFill>
                <a:schemeClr val="tx1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5AB26736-58C4-4C50-BB68-27D9AD9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A5D5DAD1-79BF-4434-9E39-AF33B8554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 dirty="0"/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err="1"/>
              <a:t>Schoepfer</a:t>
            </a:r>
            <a:r>
              <a:rPr lang="de-DE" altLang="de-DE" dirty="0"/>
              <a:t> AM, </a:t>
            </a:r>
            <a:r>
              <a:rPr lang="de-DE" altLang="de-DE" dirty="0" err="1"/>
              <a:t>Safroneeva</a:t>
            </a:r>
            <a:r>
              <a:rPr lang="de-DE" altLang="de-DE" dirty="0"/>
              <a:t> E, </a:t>
            </a:r>
            <a:r>
              <a:rPr lang="de-DE" altLang="de-DE" dirty="0" err="1"/>
              <a:t>Bussmann</a:t>
            </a:r>
            <a:r>
              <a:rPr lang="de-DE" altLang="de-DE" dirty="0"/>
              <a:t> C, et al.</a:t>
            </a:r>
            <a:r>
              <a:rPr lang="de-DE" altLang="de-DE" baseline="0" dirty="0"/>
              <a:t> </a:t>
            </a:r>
            <a:r>
              <a:rPr lang="de-DE" altLang="de-DE" dirty="0"/>
              <a:t>Delay in </a:t>
            </a:r>
            <a:r>
              <a:rPr lang="de-DE" altLang="de-DE" dirty="0" err="1"/>
              <a:t>diagnosis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eosinophilic</a:t>
            </a:r>
            <a:r>
              <a:rPr lang="de-DE" altLang="de-DE" dirty="0"/>
              <a:t> </a:t>
            </a:r>
            <a:r>
              <a:rPr lang="de-DE" altLang="de-DE" dirty="0" err="1"/>
              <a:t>esophagitis</a:t>
            </a:r>
            <a:r>
              <a:rPr lang="de-DE" altLang="de-DE" dirty="0"/>
              <a:t> </a:t>
            </a:r>
            <a:r>
              <a:rPr lang="de-DE" altLang="de-DE" dirty="0" err="1"/>
              <a:t>increases</a:t>
            </a:r>
            <a:r>
              <a:rPr lang="de-DE" altLang="de-DE" dirty="0"/>
              <a:t> </a:t>
            </a:r>
            <a:r>
              <a:rPr lang="de-DE" altLang="de-DE" dirty="0" err="1"/>
              <a:t>risk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stricture</a:t>
            </a:r>
            <a:r>
              <a:rPr lang="de-DE" altLang="de-DE" dirty="0"/>
              <a:t> </a:t>
            </a:r>
            <a:r>
              <a:rPr lang="de-DE" altLang="de-DE" dirty="0" err="1"/>
              <a:t>formation</a:t>
            </a:r>
            <a:r>
              <a:rPr lang="de-DE" altLang="de-DE" dirty="0"/>
              <a:t> in a time-</a:t>
            </a:r>
            <a:r>
              <a:rPr lang="de-DE" altLang="de-DE" dirty="0" err="1"/>
              <a:t>dependent</a:t>
            </a:r>
            <a:r>
              <a:rPr lang="de-DE" altLang="de-DE" dirty="0"/>
              <a:t> </a:t>
            </a:r>
            <a:r>
              <a:rPr lang="de-DE" altLang="de-DE" dirty="0" err="1"/>
              <a:t>manner</a:t>
            </a:r>
            <a:r>
              <a:rPr lang="de-DE" altLang="de-DE" dirty="0"/>
              <a:t>. </a:t>
            </a:r>
            <a:r>
              <a:rPr lang="de-DE" altLang="de-DE" i="1" dirty="0" err="1"/>
              <a:t>Gastroenterology</a:t>
            </a:r>
            <a:r>
              <a:rPr lang="de-DE" altLang="de-DE" i="1" dirty="0"/>
              <a:t>.</a:t>
            </a:r>
            <a:r>
              <a:rPr lang="de-DE" altLang="de-DE" dirty="0"/>
              <a:t> 2013;145(6):1230-6.e1-2. </a:t>
            </a:r>
            <a:r>
              <a:rPr lang="de-DE" altLang="de-DE" dirty="0" err="1"/>
              <a:t>doi</a:t>
            </a:r>
            <a:r>
              <a:rPr lang="de-DE" altLang="de-DE" dirty="0"/>
              <a:t>: 10.1053/j.gastro.2013.08.015. 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301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emphasizes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the importance of treating children with 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EoE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, to reverse complications</a:t>
            </a:r>
          </a:p>
          <a:p>
            <a:endParaRPr lang="en-US" baseline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>
                <a:latin typeface="Calibri" charset="0"/>
                <a:ea typeface="ＭＳ Ｐゴシック" charset="0"/>
                <a:cs typeface="ＭＳ Ｐゴシック" charset="0"/>
              </a:rPr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Lieberman JA, 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Morotti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RA, 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Konstantinou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GN, 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Yershov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O, 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Chehade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M.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Dietary therapy can reverse esophageal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subepithelial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fibrosis in patients with eosinophilic esophagitis: a historical cohort.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Allergy. 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2012;67(10):1299-307.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doi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10.1111/j.1398-9995.2012.02881.x.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diets have been extensively tested in patients with </a:t>
            </a:r>
            <a:r>
              <a:rPr lang="en-US" dirty="0" err="1"/>
              <a:t>EoE</a:t>
            </a:r>
            <a:r>
              <a:rPr lang="en-US" dirty="0"/>
              <a:t>, and have therefore become standard of care.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Groetch</a:t>
            </a:r>
            <a:r>
              <a:rPr lang="en-US" dirty="0"/>
              <a:t> M, Venter C, </a:t>
            </a:r>
            <a:r>
              <a:rPr lang="en-US" dirty="0" err="1"/>
              <a:t>Skypala</a:t>
            </a:r>
            <a:r>
              <a:rPr lang="en-US" dirty="0"/>
              <a:t> I, et al.</a:t>
            </a:r>
            <a:r>
              <a:rPr lang="en-US" baseline="0" dirty="0"/>
              <a:t> </a:t>
            </a:r>
            <a:r>
              <a:rPr lang="en-US" dirty="0"/>
              <a:t>Dietary Therapy and Nutrition Management of Eosinophilic Esophagitis: A Work Group Report of the American Academy of Allergy, Asthma, and Immunology. </a:t>
            </a:r>
            <a:r>
              <a:rPr lang="en-US" b="0" i="1" dirty="0"/>
              <a:t>J Allergy </a:t>
            </a:r>
            <a:r>
              <a:rPr lang="en-US" b="0" i="1" dirty="0" err="1"/>
              <a:t>Clin</a:t>
            </a:r>
            <a:r>
              <a:rPr lang="en-US" b="0" i="1" dirty="0"/>
              <a:t> </a:t>
            </a:r>
            <a:r>
              <a:rPr lang="en-US" b="0" i="1" dirty="0" err="1"/>
              <a:t>Immunol</a:t>
            </a:r>
            <a:r>
              <a:rPr lang="en-US" b="0" i="1" dirty="0"/>
              <a:t> </a:t>
            </a:r>
            <a:r>
              <a:rPr lang="en-US" b="0" i="1" dirty="0" err="1"/>
              <a:t>Pract</a:t>
            </a:r>
            <a:r>
              <a:rPr lang="en-US" b="0" i="1" dirty="0"/>
              <a:t>.</a:t>
            </a:r>
            <a:r>
              <a:rPr lang="en-US" dirty="0"/>
              <a:t> 2017;5(2):312-324.e29. </a:t>
            </a:r>
            <a:r>
              <a:rPr lang="en-US" dirty="0" err="1"/>
              <a:t>doi</a:t>
            </a:r>
            <a:r>
              <a:rPr lang="en-US" dirty="0"/>
              <a:t>: 10.1016/j.jaip.2016.12.026.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2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 HE, </a:t>
            </a:r>
            <a:r>
              <a:rPr lang="en-US" dirty="0" err="1"/>
              <a:t>Chehade</a:t>
            </a:r>
            <a:r>
              <a:rPr lang="en-US" dirty="0"/>
              <a:t> M.</a:t>
            </a:r>
            <a:r>
              <a:rPr lang="en-US" baseline="0" dirty="0"/>
              <a:t> </a:t>
            </a:r>
            <a:r>
              <a:rPr lang="en-US" dirty="0"/>
              <a:t>Development of </a:t>
            </a:r>
            <a:r>
              <a:rPr lang="en-US" dirty="0" err="1"/>
              <a:t>IgE</a:t>
            </a:r>
            <a:r>
              <a:rPr lang="en-US" dirty="0"/>
              <a:t>-mediated immediate hypersensitivity to a previously tolerated food following its avoidance for eosinophilic gastrointestinal diseases.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 </a:t>
            </a:r>
            <a:r>
              <a:rPr lang="en-US" i="1" dirty="0" err="1"/>
              <a:t>Pract</a:t>
            </a:r>
            <a:r>
              <a:rPr lang="en-US" i="1" dirty="0"/>
              <a:t>. </a:t>
            </a:r>
            <a:r>
              <a:rPr lang="en-US" dirty="0"/>
              <a:t>2018;6(2):649-650. </a:t>
            </a:r>
            <a:r>
              <a:rPr lang="en-US" dirty="0" err="1"/>
              <a:t>doi</a:t>
            </a:r>
            <a:r>
              <a:rPr lang="en-US" dirty="0"/>
              <a:t>: 10.1016/j.jaip.2017.08.014.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0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Lucendo</a:t>
            </a:r>
            <a:r>
              <a:rPr lang="en-US" dirty="0"/>
              <a:t> AJ, Arias </a:t>
            </a:r>
            <a:r>
              <a:rPr lang="en-US" dirty="0" err="1"/>
              <a:t>Á</a:t>
            </a:r>
            <a:r>
              <a:rPr lang="en-US" dirty="0"/>
              <a:t>, Molina-</a:t>
            </a:r>
            <a:r>
              <a:rPr lang="en-US" dirty="0" err="1"/>
              <a:t>Infante</a:t>
            </a:r>
            <a:r>
              <a:rPr lang="en-US" dirty="0"/>
              <a:t> J.</a:t>
            </a:r>
            <a:r>
              <a:rPr lang="en-US" baseline="0" dirty="0"/>
              <a:t> </a:t>
            </a:r>
            <a:r>
              <a:rPr lang="en-US" dirty="0"/>
              <a:t>Efficacy of Proton Pump Inhibitor Drugs for Inducing Clinical and Histologic Remission in Patients With Symptomatic Esophageal Eosinophilia: A Systematic Review and Meta-Analysis.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dirty="0"/>
              <a:t>. 2016 ;14(1):13-22.e1. </a:t>
            </a:r>
            <a:r>
              <a:rPr lang="en-US" dirty="0" err="1"/>
              <a:t>doi</a:t>
            </a:r>
            <a:r>
              <a:rPr lang="en-US" dirty="0"/>
              <a:t>: 10.1016/j.cgh.2015.07.041.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2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charset="-128"/>
                <a:cs typeface="ＭＳ Ｐゴシック" charset="-128"/>
              </a:rPr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Liacouras</a:t>
            </a:r>
            <a:r>
              <a:rPr lang="en-US" dirty="0"/>
              <a:t> CA, </a:t>
            </a:r>
            <a:r>
              <a:rPr lang="en-US" dirty="0" err="1"/>
              <a:t>Furuta</a:t>
            </a:r>
            <a:r>
              <a:rPr lang="en-US" dirty="0"/>
              <a:t> GT, Hirano I, et al.</a:t>
            </a:r>
            <a:r>
              <a:rPr lang="en-US" baseline="0" dirty="0"/>
              <a:t> </a:t>
            </a:r>
            <a:r>
              <a:rPr lang="en-US" dirty="0"/>
              <a:t>Eosinophilic esophagitis: updated consensus recommendations for children and adults.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. </a:t>
            </a:r>
            <a:r>
              <a:rPr lang="en-US" dirty="0"/>
              <a:t>2011;128(1):3-20.e6; quiz 21-2. </a:t>
            </a:r>
            <a:r>
              <a:rPr lang="en-US" dirty="0" err="1"/>
              <a:t>doi</a:t>
            </a:r>
            <a:r>
              <a:rPr lang="en-US" dirty="0"/>
              <a:t>: 10.1016/j.jaci.2011.02.040.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Andreae</a:t>
            </a:r>
            <a:r>
              <a:rPr lang="en-US" dirty="0"/>
              <a:t> DA, Hanna MG, </a:t>
            </a:r>
            <a:r>
              <a:rPr lang="en-US" dirty="0" err="1"/>
              <a:t>Magid</a:t>
            </a:r>
            <a:r>
              <a:rPr lang="en-US" dirty="0"/>
              <a:t> MS, et al.</a:t>
            </a:r>
            <a:r>
              <a:rPr lang="en-US" baseline="0" dirty="0"/>
              <a:t> </a:t>
            </a:r>
            <a:r>
              <a:rPr lang="en-US" dirty="0"/>
              <a:t>Swallowed Fluticasone Propionate Is an Effective Long-Term Maintenance Therapy for Children With Eosinophilic Esophagitis. </a:t>
            </a:r>
            <a:r>
              <a:rPr lang="en-US" i="1" dirty="0"/>
              <a:t>Am J </a:t>
            </a:r>
            <a:r>
              <a:rPr lang="en-US" i="1" dirty="0" err="1"/>
              <a:t>Gastroenterol</a:t>
            </a:r>
            <a:r>
              <a:rPr lang="en-US" dirty="0"/>
              <a:t>. 2016;111(8):1187-97. </a:t>
            </a:r>
            <a:r>
              <a:rPr lang="en-US" dirty="0" err="1"/>
              <a:t>doi</a:t>
            </a:r>
            <a:r>
              <a:rPr lang="en-US" dirty="0"/>
              <a:t>: 10.1038/ajg.2016.238.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3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dirty="0" err="1"/>
              <a:t>Liacouras</a:t>
            </a:r>
            <a:r>
              <a:rPr lang="en-US" dirty="0"/>
              <a:t> CA, </a:t>
            </a:r>
            <a:r>
              <a:rPr lang="en-US" dirty="0" err="1"/>
              <a:t>Furuta</a:t>
            </a:r>
            <a:r>
              <a:rPr lang="en-US" dirty="0"/>
              <a:t> GT, Hirano I, et al.</a:t>
            </a:r>
            <a:r>
              <a:rPr lang="en-US" baseline="0" dirty="0"/>
              <a:t> </a:t>
            </a:r>
            <a:r>
              <a:rPr lang="en-US" dirty="0"/>
              <a:t>Eosinophilic esophagitis: updated consensus recommendations for children and adults.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. </a:t>
            </a:r>
            <a:r>
              <a:rPr lang="en-US" dirty="0"/>
              <a:t>2011;128(1):3-20.e6; quiz 21-2. </a:t>
            </a:r>
            <a:r>
              <a:rPr lang="en-US" dirty="0" err="1"/>
              <a:t>doi</a:t>
            </a:r>
            <a:r>
              <a:rPr lang="en-US" dirty="0"/>
              <a:t>: 10.1016/j.jaci.2011.02.040.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5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9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Blanchard C, </a:t>
            </a:r>
            <a:r>
              <a:rPr lang="en-US" dirty="0" err="1"/>
              <a:t>Mingler</a:t>
            </a:r>
            <a:r>
              <a:rPr lang="en-US" dirty="0"/>
              <a:t> MK, Vicario M, et al.</a:t>
            </a:r>
            <a:r>
              <a:rPr lang="en-US" baseline="0" dirty="0"/>
              <a:t> </a:t>
            </a:r>
            <a:r>
              <a:rPr lang="en-US" dirty="0"/>
              <a:t>IL-13 involvement in eosinophilic esophagitis: transcriptome analysis and reversibility with glucocorticoids.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. </a:t>
            </a:r>
            <a:r>
              <a:rPr lang="en-US" dirty="0"/>
              <a:t>2007;120(6):1292-300.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Lucendo</a:t>
            </a:r>
            <a:r>
              <a:rPr lang="en-US" dirty="0"/>
              <a:t> AJ, Navarro M, Comas C, et al.</a:t>
            </a:r>
            <a:r>
              <a:rPr lang="en-US" baseline="0" dirty="0"/>
              <a:t> </a:t>
            </a:r>
            <a:r>
              <a:rPr lang="en-US" dirty="0" err="1"/>
              <a:t>Immunophenotypic</a:t>
            </a:r>
            <a:r>
              <a:rPr lang="en-US" dirty="0"/>
              <a:t> characterization and quantification of the epithelial inflammatory infiltrate in eosinophilic esophagitis through stereology: an analysis of the cellular mechanisms of the disease and the immunologic capacity of the esophagus. </a:t>
            </a:r>
            <a:r>
              <a:rPr lang="en-US" i="1" dirty="0"/>
              <a:t>Am J </a:t>
            </a:r>
            <a:r>
              <a:rPr lang="en-US" i="1" dirty="0" err="1"/>
              <a:t>Surg</a:t>
            </a:r>
            <a:r>
              <a:rPr lang="en-US" i="1" dirty="0"/>
              <a:t> </a:t>
            </a:r>
            <a:r>
              <a:rPr lang="en-US" i="1" dirty="0" err="1"/>
              <a:t>Pathol</a:t>
            </a:r>
            <a:r>
              <a:rPr lang="en-US" i="1" dirty="0"/>
              <a:t>. </a:t>
            </a:r>
            <a:r>
              <a:rPr lang="en-US" dirty="0"/>
              <a:t>2007;31(4):598-606.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cartoon summarizes what we just described in a simplified sequential manner. Food and environmental allergens trigger the esophageal epithelium to release alarmins, namely TSLP, IL-25 and IL-33, which then polarize downstream pathways toward an aberrant type 2 inflammatory response.</a:t>
            </a:r>
          </a:p>
          <a:p>
            <a:endParaRPr lang="en-US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Type 2 cytokines, most notably IL-4, IL-5, and IL-13, and other proinflammatory mediators drive localized eosinophilia alongside the recruitment of inflammatory cells to the esophageal epithelium. </a:t>
            </a:r>
            <a:r>
              <a:rPr lang="en-US" dirty="0" err="1">
                <a:effectLst/>
                <a:latin typeface="Arial" panose="020B0604020202020204" pitchFamily="34" charset="0"/>
              </a:rPr>
              <a:t>IgE</a:t>
            </a:r>
            <a:r>
              <a:rPr lang="en-US" dirty="0">
                <a:effectLst/>
                <a:latin typeface="Arial" panose="020B0604020202020204" pitchFamily="34" charset="0"/>
              </a:rPr>
              <a:t> triggers granulocyte degranulation, releasing additional proinflammatory mediators, which promote a positive feedback loop. The resultant chronic inflammation ultimately leads to tissue remodeling and fibrosis. 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b="1" dirty="0">
                <a:ea typeface="ＭＳ Ｐゴシック" charset="-128"/>
                <a:cs typeface="ＭＳ Ｐゴシック" charset="-128"/>
              </a:rPr>
              <a:t>References: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Liacouras</a:t>
            </a:r>
            <a:r>
              <a:rPr lang="en-US" dirty="0"/>
              <a:t> CA, </a:t>
            </a:r>
            <a:r>
              <a:rPr lang="en-US" dirty="0" err="1"/>
              <a:t>Furuta</a:t>
            </a:r>
            <a:r>
              <a:rPr lang="en-US" dirty="0"/>
              <a:t> GT, Hirano I, et al.</a:t>
            </a:r>
            <a:r>
              <a:rPr lang="en-US" baseline="0" dirty="0"/>
              <a:t> </a:t>
            </a:r>
            <a:r>
              <a:rPr lang="en-US" dirty="0"/>
              <a:t>Eosinophilic esophagitis: updated consensus recommendations for children and adults.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. </a:t>
            </a:r>
            <a:r>
              <a:rPr lang="en-US" dirty="0"/>
              <a:t>2011;128(1):3-20.e6; quiz 21-2. </a:t>
            </a:r>
            <a:r>
              <a:rPr lang="en-US" dirty="0" err="1"/>
              <a:t>doi</a:t>
            </a:r>
            <a:r>
              <a:rPr lang="en-US" dirty="0"/>
              <a:t>: 10.1016/j.jaci.2011.02.040.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Jensen ET, </a:t>
            </a:r>
            <a:r>
              <a:rPr lang="en-US" dirty="0" err="1"/>
              <a:t>Kappelman</a:t>
            </a:r>
            <a:r>
              <a:rPr lang="en-US" dirty="0"/>
              <a:t> MD, Kim HP, </a:t>
            </a:r>
            <a:r>
              <a:rPr lang="en-US" dirty="0" err="1"/>
              <a:t>Ringel-Kulka</a:t>
            </a:r>
            <a:r>
              <a:rPr lang="en-US" dirty="0"/>
              <a:t> T, </a:t>
            </a:r>
            <a:r>
              <a:rPr lang="en-US" dirty="0" err="1"/>
              <a:t>Dellon</a:t>
            </a:r>
            <a:r>
              <a:rPr lang="en-US" dirty="0"/>
              <a:t> ES. Early life exposures as risk factors for pediatric eosinophilic esophagitis. </a:t>
            </a:r>
            <a:r>
              <a:rPr lang="en-US" i="1" dirty="0"/>
              <a:t>J </a:t>
            </a:r>
            <a:r>
              <a:rPr lang="en-US" i="1" dirty="0" err="1"/>
              <a:t>Pediatr</a:t>
            </a:r>
            <a:r>
              <a:rPr lang="en-US" i="1" dirty="0"/>
              <a:t>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.</a:t>
            </a:r>
            <a:r>
              <a:rPr lang="en-US" dirty="0"/>
              <a:t> 2013;57(1):67-71.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Chehade</a:t>
            </a:r>
            <a:r>
              <a:rPr lang="en-US" dirty="0"/>
              <a:t> M, Jones SM, </a:t>
            </a:r>
            <a:r>
              <a:rPr lang="en-US" dirty="0" err="1"/>
              <a:t>Pesek</a:t>
            </a:r>
            <a:r>
              <a:rPr lang="en-US" dirty="0"/>
              <a:t> RD, et al.</a:t>
            </a:r>
            <a:r>
              <a:rPr lang="en-US" baseline="0" dirty="0"/>
              <a:t> </a:t>
            </a:r>
            <a:r>
              <a:rPr lang="en-US" dirty="0"/>
              <a:t>Phenotypic Characterization of Eosinophilic Esophagitis in a Large Multicenter Patient Population from the Consortium for Food Allergy Research. </a:t>
            </a:r>
            <a:r>
              <a:rPr lang="en-US" i="1" dirty="0"/>
              <a:t>J Allergy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 </a:t>
            </a:r>
            <a:r>
              <a:rPr lang="en-US" i="1" dirty="0" err="1"/>
              <a:t>Pract</a:t>
            </a:r>
            <a:r>
              <a:rPr lang="en-US" i="1" dirty="0"/>
              <a:t>. </a:t>
            </a:r>
            <a:r>
              <a:rPr lang="en-US" dirty="0"/>
              <a:t>2018;6(5):1534-1544.e5. </a:t>
            </a:r>
            <a:r>
              <a:rPr lang="en-US" dirty="0" err="1"/>
              <a:t>doi</a:t>
            </a:r>
            <a:r>
              <a:rPr lang="en-US" dirty="0"/>
              <a:t>: 10.1016/j.jaip.2018.05.038. </a:t>
            </a:r>
            <a:r>
              <a:rPr lang="en-US" dirty="0" err="1"/>
              <a:t>Epub</a:t>
            </a:r>
            <a:r>
              <a:rPr lang="en-US" dirty="0"/>
              <a:t>  2018 Aug 1.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b="1" baseline="0" dirty="0">
                <a:ea typeface="ＭＳ Ｐゴシック" charset="-128"/>
                <a:cs typeface="ＭＳ Ｐゴシック" charset="-128"/>
              </a:rPr>
              <a:t>References: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ea typeface="ＭＳ Ｐゴシック" charset="-128"/>
                <a:cs typeface="ＭＳ Ｐゴシック" charset="-128"/>
              </a:rPr>
              <a:t>Chehade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 M, Sampson HA, </a:t>
            </a:r>
            <a:r>
              <a:rPr lang="en-US" baseline="0" dirty="0" err="1">
                <a:ea typeface="ＭＳ Ｐゴシック" charset="-128"/>
                <a:cs typeface="ＭＳ Ｐゴシック" charset="-128"/>
              </a:rPr>
              <a:t>Morotti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RA, </a:t>
            </a:r>
            <a:r>
              <a:rPr lang="en-US" baseline="0" dirty="0" err="1">
                <a:ea typeface="ＭＳ Ｐゴシック" charset="-128"/>
                <a:cs typeface="ＭＳ Ｐゴシック" charset="-128"/>
              </a:rPr>
              <a:t>Magid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MS. Esophageal </a:t>
            </a:r>
            <a:r>
              <a:rPr lang="en-US" baseline="0" dirty="0" err="1">
                <a:ea typeface="ＭＳ Ｐゴシック" charset="-128"/>
                <a:cs typeface="ＭＳ Ｐゴシック" charset="-128"/>
              </a:rPr>
              <a:t>subepithelial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fibrosis in children with eosinophilic esophagitis. </a:t>
            </a:r>
            <a:r>
              <a:rPr lang="en-US" i="1" baseline="0" dirty="0">
                <a:ea typeface="ＭＳ Ｐゴシック" charset="-128"/>
                <a:cs typeface="ＭＳ Ｐゴシック" charset="-128"/>
              </a:rPr>
              <a:t>J </a:t>
            </a:r>
            <a:r>
              <a:rPr lang="en-US" i="1" baseline="0" dirty="0" err="1">
                <a:ea typeface="ＭＳ Ｐゴシック" charset="-128"/>
                <a:cs typeface="ＭＳ Ｐゴシック" charset="-128"/>
              </a:rPr>
              <a:t>Pediatr</a:t>
            </a:r>
            <a:r>
              <a:rPr lang="en-US" i="1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i="1" baseline="0" dirty="0" err="1">
                <a:ea typeface="ＭＳ Ｐゴシック" charset="-128"/>
                <a:cs typeface="ＭＳ Ｐゴシック" charset="-128"/>
              </a:rPr>
              <a:t>Gastroenterol</a:t>
            </a:r>
            <a:r>
              <a:rPr lang="en-US" i="1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i="1" baseline="0" dirty="0" err="1">
                <a:ea typeface="ＭＳ Ｐゴシック" charset="-128"/>
                <a:cs typeface="ＭＳ Ｐゴシック" charset="-128"/>
              </a:rPr>
              <a:t>Nutr</a:t>
            </a:r>
            <a:r>
              <a:rPr lang="en-US" i="1" baseline="0" dirty="0">
                <a:ea typeface="ＭＳ Ｐゴシック" charset="-128"/>
                <a:cs typeface="ＭＳ Ｐゴシック" charset="-128"/>
              </a:rPr>
              <a:t>. 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2007;45(3):319-28.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ea typeface="ＭＳ Ｐゴシック" charset="-128"/>
                <a:cs typeface="ＭＳ Ｐゴシック" charset="-128"/>
              </a:rPr>
              <a:t>Gonsalves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 N, </a:t>
            </a:r>
            <a:r>
              <a:rPr lang="en-US" baseline="0" dirty="0" err="1">
                <a:ea typeface="ＭＳ Ｐゴシック" charset="-128"/>
                <a:cs typeface="ＭＳ Ｐゴシック" charset="-128"/>
              </a:rPr>
              <a:t>Policarpio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-Nicolas M, Zhang Q, Rao MS, Hirano I. Histopathologic variability and endoscopic correlates in adults with eosinophilic esophagitis. </a:t>
            </a:r>
            <a:r>
              <a:rPr lang="en-US" i="1" baseline="0" dirty="0" err="1">
                <a:ea typeface="ＭＳ Ｐゴシック" charset="-128"/>
                <a:cs typeface="ＭＳ Ｐゴシック" charset="-128"/>
              </a:rPr>
              <a:t>Gastrointest</a:t>
            </a:r>
            <a:r>
              <a:rPr lang="en-US" i="1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i="1" baseline="0" dirty="0" err="1">
                <a:ea typeface="ＭＳ Ｐゴシック" charset="-128"/>
                <a:cs typeface="ＭＳ Ｐゴシック" charset="-128"/>
              </a:rPr>
              <a:t>Endosc</a:t>
            </a:r>
            <a:r>
              <a:rPr lang="en-US" i="1" baseline="0" dirty="0">
                <a:ea typeface="ＭＳ Ｐゴシック" charset="-128"/>
                <a:cs typeface="ＭＳ Ｐゴシック" charset="-128"/>
              </a:rPr>
              <a:t>.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 2006;64(3):313-9.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40822B-A153-C24B-836C-ECBD9AEEC652}" type="slidenum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150994" y="4657091"/>
            <a:ext cx="2502732" cy="1868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SMC Icahn Jaffe RGB Vrt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25" y="5030653"/>
            <a:ext cx="3314961" cy="1520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C366-1E97-4D09-85AD-36848399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5BEB3-B517-42A5-8286-B9DF946C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90CE-F6EA-42F6-A1FB-96E6D14F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8DA6-BB04-4206-B2DA-56E685E8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729B-3C0D-49D7-B70F-4D21B024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B1CF-2D37-4EBB-8DCA-B0772EED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787AA-0B17-4591-AC88-2D959EDA0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BBD0B-0C7C-4C79-BCF6-1B7771860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5F4F4-C425-46BE-B78B-FF7A5D52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57CE-9ED5-43A0-9E63-37AD698B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50543-BADF-4A1A-A89C-89E730C8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6DF3-79E2-4F3F-8EE1-E205CA17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975F6-5B3F-4A25-9EDA-204BC157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9D6C4-7B6F-4AD2-B854-D8EB5F6B8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65B3B-3F57-4DA2-B64D-555A52DE8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AD986-054A-4450-BBA4-C882F45B4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66125-3B1C-4C22-8642-6C03586A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7B2B7-6932-4975-A363-2DE8675B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7F09-9695-445B-BB52-58F5BE68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47C2-6CB9-4D2E-B4FF-456CE203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63C8E-2235-4DFD-9BAF-C8408F21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94BEC-0589-471F-B5BB-FA11F299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A3C10-271C-46F2-BC24-21BD0358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6956-4326-418A-8BF8-B829C862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AE0BA-C34D-4681-A04B-C6FAFD0D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2BE99-F276-46DC-8982-D24748E7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5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EDAB-51E0-48BB-A269-F726DF31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A78A-F67C-4E5E-A6A7-DDAE1648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7FCCC-32F6-44C6-9D28-555023E80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2BB0B-735F-4CFB-8EAF-23EE35E1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A7B78-BD49-4623-BECB-D4DB3A9B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5549C-E856-4500-96F9-56031700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13B2-2E63-47B6-9DE9-C858CE36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6FD22-78FC-4B0C-84DD-459AA0676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38E0E-C557-426C-8F67-298BD4EC2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75FCF-44AB-47B7-9A7B-E5C52D13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38DBF-FF21-4E35-A22E-01DA10A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78CB0-BCAA-442D-937F-89F72F15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0A06-861B-4FC2-9F71-798C5BDE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CAD50-070B-428E-8306-2990558BB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F8449-6034-47D9-853A-C7C77FE5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6D1D-6229-4ABA-BF30-DC824739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C8C5-4B95-40BD-B4F3-4BB2D7EF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97F6F-BFDC-4A19-BE60-F0319CCE7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86295-823A-4723-8A24-767A9AAC4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EC036-EED4-4BD9-8D47-747FAC8F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FA62-99E6-42EC-9CC5-5899AF89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46C58-AF90-4108-9065-83C65CB4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Slide / December 5,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1D76-85C6-6F4F-8EF0-93086812D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B9E476-EFB3-4E17-809D-9C54F63C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F6D5-064D-4B38-BD33-02521338F550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C99D4D-72B2-4B1D-AB16-E9C5CF20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23D2E1-C271-4E6A-A0E2-D47E9B84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9369-1007-46D3-A4EB-0F0B0D193F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32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695C-43CA-4EAE-BF8B-ED6169575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AB3E7-354E-4570-9009-EAC7058EE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D208-F58B-4E0A-A21F-4BEEFCDB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6EA16-9E14-4C45-BA03-408DE951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7A66-9145-49B1-9320-8CC9EF48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B127-3BBE-425D-8A2B-5DA379D4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C145-4C42-4256-B62D-3C06AC4B1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554D0-80CD-41D0-8D5B-9D89C58D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478-CF62-4882-BC5F-4569C336E1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8B88-976A-49B0-A5FF-9FAAF07D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363B-8DDE-4AB5-974E-91EDAC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3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D63523-73D7-614F-B62C-31315533CF74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Presentation Slide / December 5, 2012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8" r:id="rId3"/>
    <p:sldLayoutId id="2147483711" r:id="rId4"/>
    <p:sldLayoutId id="2147483707" r:id="rId5"/>
    <p:sldLayoutId id="2147483713" r:id="rId6"/>
    <p:sldLayoutId id="214748371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5883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CBC5B-BB51-48F7-AACE-2EFD15CB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127C8-5420-4797-8591-EA57BF275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AADF6-0C43-444E-BAB2-45EE67052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3523-73D7-614F-B62C-31315533CF74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FDAE-0B01-4A99-9D5B-9D01BE43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Mount Sinai / Presentation Slide / December 5, 2012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59234-B9F9-4B1C-A2C0-CF7174B5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81861F-BF22-668B-DF78-BEFD1DC3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98EC6-5BBF-9EE1-449D-F34B3FA3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B894-876D-42A1-AF5C-7E746E545CD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close-up of a certificate&#10;&#10;Description automatically generated with low confidence">
            <a:extLst>
              <a:ext uri="{FF2B5EF4-FFF2-40B4-BE49-F238E27FC236}">
                <a16:creationId xmlns:a16="http://schemas.microsoft.com/office/drawing/2014/main" id="{1E1A9FA9-939A-59EC-C2B3-9E2C2343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8963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Conclusion: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Etiology and immunopathogenesis of </a:t>
            </a:r>
            <a:r>
              <a:rPr lang="en-US" sz="2800" dirty="0" err="1">
                <a:latin typeface="Arial"/>
                <a:cs typeface="Arial"/>
              </a:rPr>
              <a:t>EoE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07" y="2254565"/>
            <a:ext cx="7268386" cy="19389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/>
                <a:cs typeface="Arial"/>
              </a:rPr>
              <a:t>EoE</a:t>
            </a:r>
            <a:r>
              <a:rPr lang="en-US" sz="2000" dirty="0">
                <a:latin typeface="Arial"/>
                <a:cs typeface="Arial"/>
              </a:rPr>
              <a:t> is a chronic disease.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It is triggered by food(s) and at times environmental allergens.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An allergic inflammatory process is dominant in a large number of patients with </a:t>
            </a:r>
            <a:r>
              <a:rPr lang="en-US" sz="2000" dirty="0" err="1">
                <a:latin typeface="Arial"/>
                <a:cs typeface="Arial"/>
              </a:rPr>
              <a:t>EoE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Module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B7EEBF-0902-4B40-8E8E-FCC1AEDE77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90472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SzPct val="70000"/>
              <a:buFont typeface="Lucida Grande"/>
              <a:buChar char="▶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ＭＳ Ｐゴシック" charset="-128"/>
                <a:cs typeface="ＭＳ Ｐゴシック" charset="-128"/>
              </a:rPr>
              <a:t>Demographics of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EoE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 typeface="Lucida Grande"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How to diagnose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EoE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 err="1">
                <a:ea typeface="ＭＳ Ｐゴシック" charset="-128"/>
                <a:cs typeface="ＭＳ Ｐゴシック" charset="-128"/>
              </a:rPr>
              <a:t>EoE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natural history, if untreated</a:t>
            </a:r>
          </a:p>
        </p:txBody>
      </p:sp>
    </p:spTree>
    <p:extLst>
      <p:ext uri="{BB962C8B-B14F-4D97-AF65-F5344CB8AC3E}">
        <p14:creationId xmlns:p14="http://schemas.microsoft.com/office/powerpoint/2010/main" val="58754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9021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Demographics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49300" y="1289172"/>
            <a:ext cx="7708900" cy="427965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80B8C"/>
                </a:solidFill>
                <a:ea typeface="Arial" charset="0"/>
                <a:cs typeface="Arial" charset="0"/>
              </a:rPr>
              <a:t>Age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Can occur at all ages </a:t>
            </a:r>
          </a:p>
          <a:p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Gender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More common in males (M:F ratio ~3:1)</a:t>
            </a:r>
          </a:p>
          <a:p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Comorbidities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More common in patients with food allergy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More common in patients with atopic diseases</a:t>
            </a:r>
          </a:p>
          <a:p>
            <a:r>
              <a:rPr lang="en-US" sz="2200" dirty="0">
                <a:solidFill>
                  <a:schemeClr val="accent2"/>
                </a:solidFill>
                <a:ea typeface="Arial" charset="0"/>
                <a:cs typeface="Arial" charset="0"/>
              </a:rPr>
              <a:t>Familial history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Family history of </a:t>
            </a:r>
            <a:r>
              <a:rPr lang="en-US" sz="2000" dirty="0" err="1">
                <a:solidFill>
                  <a:schemeClr val="tx1"/>
                </a:solidFill>
                <a:ea typeface="Arial" charset="0"/>
                <a:cs typeface="Arial" charset="0"/>
              </a:rPr>
              <a:t>EoE</a:t>
            </a:r>
            <a:endParaRPr lang="en-US" sz="20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Family history of atopic diseases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Genetics and shared environment effects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16777" y="5869921"/>
            <a:ext cx="46277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Liacouras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al, J Allergy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Immunol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2011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Jensen et al, J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Pediatr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Gastroenerol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Nutr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2013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Chehade et al, J Allergy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Immunol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Pract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2018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737603"/>
            <a:ext cx="7772400" cy="138279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3600" dirty="0">
                <a:latin typeface="Arial"/>
                <a:ea typeface="ＭＳ Ｐゴシック" charset="-128"/>
                <a:cs typeface="Arial"/>
              </a:rPr>
              <a:t>: Diagnosis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9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Symptoms Vary With Age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435100" y="1475578"/>
          <a:ext cx="70231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6" name="Text Box 11"/>
          <p:cNvSpPr txBox="1">
            <a:spLocks noChangeArrowheads="1"/>
          </p:cNvSpPr>
          <p:nvPr/>
        </p:nvSpPr>
        <p:spPr bwMode="auto">
          <a:xfrm>
            <a:off x="4934265" y="6123594"/>
            <a:ext cx="4182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latin typeface="Arial"/>
                <a:cs typeface="Arial"/>
              </a:rPr>
              <a:t>Chehade et al, J </a:t>
            </a:r>
            <a:r>
              <a:rPr lang="en-US" sz="1400" i="1" dirty="0" err="1">
                <a:latin typeface="Arial"/>
                <a:cs typeface="Arial"/>
              </a:rPr>
              <a:t>Pediatr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Gastroenterol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Nutr</a:t>
            </a:r>
            <a:r>
              <a:rPr lang="en-US" sz="1400" i="1" dirty="0">
                <a:latin typeface="Arial"/>
                <a:cs typeface="Arial"/>
              </a:rPr>
              <a:t> 2007</a:t>
            </a:r>
          </a:p>
          <a:p>
            <a:pPr algn="r"/>
            <a:r>
              <a:rPr lang="en-US" sz="1400" i="1" dirty="0" err="1">
                <a:latin typeface="Arial"/>
                <a:cs typeface="Arial"/>
              </a:rPr>
              <a:t>Gonsalves</a:t>
            </a:r>
            <a:r>
              <a:rPr lang="en-US" sz="1400" i="1" dirty="0">
                <a:latin typeface="Arial"/>
                <a:cs typeface="Arial"/>
              </a:rPr>
              <a:t> et al, </a:t>
            </a:r>
            <a:r>
              <a:rPr lang="en-US" sz="1400" i="1" dirty="0" err="1">
                <a:latin typeface="Arial"/>
                <a:cs typeface="Arial"/>
              </a:rPr>
              <a:t>Gastrointest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Endosc</a:t>
            </a:r>
            <a:r>
              <a:rPr lang="en-US" sz="1400" i="1" dirty="0">
                <a:latin typeface="Arial"/>
                <a:cs typeface="Arial"/>
              </a:rPr>
              <a:t> 2006</a:t>
            </a:r>
          </a:p>
        </p:txBody>
      </p:sp>
      <p:sp>
        <p:nvSpPr>
          <p:cNvPr id="74757" name="TextBox 4"/>
          <p:cNvSpPr txBox="1">
            <a:spLocks noChangeArrowheads="1"/>
          </p:cNvSpPr>
          <p:nvPr/>
        </p:nvSpPr>
        <p:spPr bwMode="auto">
          <a:xfrm rot="-5400000">
            <a:off x="694531" y="3065459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% patients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0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9" y="236206"/>
            <a:ext cx="8642777" cy="625171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"/>
                <a:cs typeface="Arial"/>
              </a:rPr>
              <a:t>EoE</a:t>
            </a:r>
            <a:r>
              <a:rPr lang="en-US" sz="2400" dirty="0">
                <a:latin typeface="Arial"/>
                <a:cs typeface="Arial"/>
              </a:rPr>
              <a:t> in young children: Feeding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35" y="1585446"/>
            <a:ext cx="8348461" cy="32210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D80B8C"/>
                </a:solidFill>
              </a:rPr>
              <a:t>Oral motor dysfunction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Food refusal as a result of pain/discomfort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1800" dirty="0">
                <a:solidFill>
                  <a:schemeClr val="tx1"/>
                </a:solidFill>
              </a:rPr>
              <a:t>Disruption of normal development of oral motor skills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Immature oral motor skill set</a:t>
            </a:r>
          </a:p>
          <a:p>
            <a:pPr marL="914400" lvl="2" indent="0"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Oral sensory dysfunction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Discomfort related to eating 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000000"/>
                </a:solidFill>
              </a:rPr>
              <a:t>Self-imposed lack of exposure to food </a:t>
            </a:r>
            <a:r>
              <a:rPr lang="en-US" sz="1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1800" dirty="0">
                <a:solidFill>
                  <a:srgbClr val="000000"/>
                </a:solidFill>
              </a:rPr>
              <a:t>Gagging in response to a particular taste or texture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Discomfort related to eating </a:t>
            </a:r>
            <a:r>
              <a:rPr lang="en-US" sz="1800" dirty="0">
                <a:solidFill>
                  <a:srgbClr val="000000"/>
                </a:solidFill>
                <a:sym typeface="Wingdings"/>
              </a:rPr>
              <a:t> reduced motivation for oral exploration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sym typeface="Wingdings"/>
              </a:rPr>
              <a:t> Delayed oral sensory development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7776" y="6337697"/>
            <a:ext cx="485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Haas and </a:t>
            </a:r>
            <a:r>
              <a:rPr lang="en-US" sz="1600" i="1" dirty="0" err="1">
                <a:latin typeface="Arial"/>
                <a:cs typeface="Arial"/>
              </a:rPr>
              <a:t>Maune</a:t>
            </a:r>
            <a:r>
              <a:rPr lang="en-US" sz="1600" i="1" dirty="0">
                <a:latin typeface="Arial"/>
                <a:cs typeface="Arial"/>
              </a:rPr>
              <a:t>, </a:t>
            </a:r>
            <a:r>
              <a:rPr lang="en-US" sz="1600" i="1" dirty="0" err="1">
                <a:latin typeface="Arial"/>
                <a:cs typeface="Arial"/>
              </a:rPr>
              <a:t>Immunol</a:t>
            </a:r>
            <a:r>
              <a:rPr lang="en-US" sz="1600" i="1" dirty="0">
                <a:latin typeface="Arial"/>
                <a:cs typeface="Arial"/>
              </a:rPr>
              <a:t> Allergy </a:t>
            </a:r>
            <a:r>
              <a:rPr lang="en-US" sz="1600" i="1" dirty="0" err="1">
                <a:latin typeface="Arial"/>
                <a:cs typeface="Arial"/>
              </a:rPr>
              <a:t>Clin</a:t>
            </a:r>
            <a:r>
              <a:rPr lang="en-US" sz="1600" i="1" dirty="0">
                <a:latin typeface="Arial"/>
                <a:cs typeface="Arial"/>
              </a:rPr>
              <a:t> N Am 2009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43503-FF3E-2E47-A80C-CFCDF75FB3B3}"/>
              </a:ext>
            </a:extLst>
          </p:cNvPr>
          <p:cNvSpPr txBox="1"/>
          <p:nvPr/>
        </p:nvSpPr>
        <p:spPr>
          <a:xfrm>
            <a:off x="790267" y="5345939"/>
            <a:ext cx="807592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Young children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present with gagging with food and food refusal</a:t>
            </a:r>
          </a:p>
        </p:txBody>
      </p:sp>
    </p:spTree>
    <p:extLst>
      <p:ext uri="{BB962C8B-B14F-4D97-AF65-F5344CB8AC3E}">
        <p14:creationId xmlns:p14="http://schemas.microsoft.com/office/powerpoint/2010/main" val="173876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Challenges in 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423" y="1058333"/>
            <a:ext cx="8229600" cy="531988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Nonspecific gastrointestinal symptoms </a:t>
            </a:r>
            <a:r>
              <a:rPr lang="en-US" sz="2000" dirty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2000" dirty="0">
                <a:solidFill>
                  <a:schemeClr val="accent2"/>
                </a:solidFill>
              </a:rPr>
              <a:t> look for: </a:t>
            </a:r>
          </a:p>
          <a:p>
            <a:pPr lvl="1"/>
            <a:r>
              <a:rPr lang="en-US" sz="2000" dirty="0">
                <a:sym typeface="Wingdings"/>
              </a:rPr>
              <a:t>Early satiety</a:t>
            </a:r>
          </a:p>
          <a:p>
            <a:pPr lvl="1"/>
            <a:r>
              <a:rPr lang="en-US" sz="2000" dirty="0">
                <a:sym typeface="Wingdings"/>
              </a:rPr>
              <a:t>Failure to thrive</a:t>
            </a:r>
          </a:p>
          <a:p>
            <a:pPr lvl="1"/>
            <a:r>
              <a:rPr lang="en-US" sz="2000" dirty="0">
                <a:sym typeface="Wingdings"/>
              </a:rPr>
              <a:t>Picky eating that is texture-specific</a:t>
            </a:r>
          </a:p>
          <a:p>
            <a:pPr lvl="1"/>
            <a:r>
              <a:rPr lang="en-US" sz="2000" dirty="0">
                <a:sym typeface="Wingdings"/>
              </a:rPr>
              <a:t>Personal or family history of food allergy</a:t>
            </a:r>
          </a:p>
          <a:p>
            <a:pPr lvl="1"/>
            <a:r>
              <a:rPr lang="en-US" sz="2000" dirty="0">
                <a:sym typeface="Wingdings"/>
              </a:rPr>
              <a:t>Personal or family history of </a:t>
            </a:r>
            <a:r>
              <a:rPr lang="en-US" sz="2000" dirty="0" err="1">
                <a:sym typeface="Wingdings"/>
              </a:rPr>
              <a:t>atopy</a:t>
            </a:r>
            <a:endParaRPr lang="en-US" sz="2000" dirty="0">
              <a:sym typeface="Wingdings"/>
            </a:endParaRPr>
          </a:p>
          <a:p>
            <a:pPr lvl="1"/>
            <a:r>
              <a:rPr lang="en-US" sz="2000" dirty="0">
                <a:sym typeface="Wingdings"/>
              </a:rPr>
              <a:t>History of allergic gastrointestinal symptoms in infancy</a:t>
            </a:r>
          </a:p>
          <a:p>
            <a:pPr marL="457200" lvl="1" indent="0">
              <a:buNone/>
            </a:pPr>
            <a:endParaRPr lang="en-US" sz="2000" dirty="0">
              <a:sym typeface="Wingdings"/>
            </a:endParaRPr>
          </a:p>
          <a:p>
            <a:r>
              <a:rPr lang="en-US" sz="2000" dirty="0">
                <a:solidFill>
                  <a:srgbClr val="D80B8C"/>
                </a:solidFill>
                <a:sym typeface="Wingdings"/>
              </a:rPr>
              <a:t>Subtle symptoms (due to feeding compensatory behaviors)  look for:</a:t>
            </a:r>
          </a:p>
          <a:p>
            <a:pPr lvl="1"/>
            <a:r>
              <a:rPr lang="en-US" sz="2000" dirty="0"/>
              <a:t>Taking too long to finish a meal</a:t>
            </a:r>
          </a:p>
          <a:p>
            <a:pPr lvl="1"/>
            <a:r>
              <a:rPr lang="en-US" sz="2000" dirty="0"/>
              <a:t>Prolonged chewing </a:t>
            </a:r>
          </a:p>
          <a:p>
            <a:pPr lvl="1"/>
            <a:r>
              <a:rPr lang="en-US" sz="2000" dirty="0"/>
              <a:t>Pocketing food in the mouth</a:t>
            </a:r>
          </a:p>
          <a:p>
            <a:pPr lvl="1"/>
            <a:r>
              <a:rPr lang="en-US" sz="2000" dirty="0"/>
              <a:t>Needing to drink with every bite of food</a:t>
            </a:r>
          </a:p>
          <a:p>
            <a:pPr lvl="1"/>
            <a:r>
              <a:rPr lang="en-US" sz="2000" dirty="0"/>
              <a:t>Cutting food into very small pieces</a:t>
            </a:r>
          </a:p>
          <a:p>
            <a:pPr lvl="1"/>
            <a:r>
              <a:rPr lang="en-US" sz="2000" dirty="0"/>
              <a:t>Lubricating tough/lumpy foods with condiments/dunking in liquids</a:t>
            </a:r>
          </a:p>
          <a:p>
            <a:pPr lvl="1"/>
            <a:r>
              <a:rPr lang="en-US" sz="2000" dirty="0"/>
              <a:t>Avoiding tough/lumpy foods altogether</a:t>
            </a:r>
          </a:p>
          <a:p>
            <a:pPr lvl="1"/>
            <a:r>
              <a:rPr lang="en-US" sz="2000" dirty="0"/>
              <a:t>Food refusal altogether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4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Endoscopic Diagnosis</a:t>
            </a:r>
            <a:br>
              <a:rPr lang="en-US" sz="2800" dirty="0">
                <a:latin typeface="Arial"/>
                <a:ea typeface="ＭＳ Ｐゴシック" charset="-128"/>
                <a:cs typeface="Arial"/>
              </a:rPr>
            </a:br>
            <a:endParaRPr lang="en-US" sz="2800" dirty="0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99469" y="1086391"/>
            <a:ext cx="5988916" cy="5155476"/>
            <a:chOff x="1108973" y="1086556"/>
            <a:chExt cx="5988916" cy="5155476"/>
          </a:xfrm>
        </p:grpSpPr>
        <p:grpSp>
          <p:nvGrpSpPr>
            <p:cNvPr id="3" name="Group 2"/>
            <p:cNvGrpSpPr/>
            <p:nvPr/>
          </p:nvGrpSpPr>
          <p:grpSpPr>
            <a:xfrm>
              <a:off x="1108973" y="1086556"/>
              <a:ext cx="2722889" cy="2612628"/>
              <a:chOff x="204266" y="1905355"/>
              <a:chExt cx="2471738" cy="2443162"/>
            </a:xfrm>
          </p:grpSpPr>
          <p:pic>
            <p:nvPicPr>
              <p:cNvPr id="76809" name="Picture 20" descr="furrows12.jpg"/>
              <p:cNvPicPr>
                <a:picLocks noChangeAspect="1"/>
              </p:cNvPicPr>
              <p:nvPr/>
            </p:nvPicPr>
            <p:blipFill>
              <a:blip r:embed="rId4"/>
              <a:srcRect t="8701" r="26306" b="8443"/>
              <a:stretch>
                <a:fillRect/>
              </a:stretch>
            </p:blipFill>
            <p:spPr bwMode="auto">
              <a:xfrm>
                <a:off x="204266" y="1905355"/>
                <a:ext cx="2471738" cy="2443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04" name="TextBox 9"/>
              <p:cNvSpPr txBox="1">
                <a:spLocks noChangeArrowheads="1"/>
              </p:cNvSpPr>
              <p:nvPr/>
            </p:nvSpPr>
            <p:spPr bwMode="auto">
              <a:xfrm>
                <a:off x="204266" y="3974360"/>
                <a:ext cx="1008708" cy="3741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Furrows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262765" y="1086556"/>
              <a:ext cx="2835123" cy="2612629"/>
              <a:chOff x="2838018" y="1884717"/>
              <a:chExt cx="2527300" cy="2454641"/>
            </a:xfrm>
          </p:grpSpPr>
          <p:grpSp>
            <p:nvGrpSpPr>
              <p:cNvPr id="2" name="Group 25"/>
              <p:cNvGrpSpPr>
                <a:grpSpLocks/>
              </p:cNvGrpSpPr>
              <p:nvPr/>
            </p:nvGrpSpPr>
            <p:grpSpPr bwMode="auto">
              <a:xfrm>
                <a:off x="2838018" y="1884717"/>
                <a:ext cx="2527300" cy="2454641"/>
                <a:chOff x="6464300" y="1130300"/>
                <a:chExt cx="1701800" cy="1701800"/>
              </a:xfrm>
            </p:grpSpPr>
            <p:pic>
              <p:nvPicPr>
                <p:cNvPr id="76813" name="Picture 13" descr="SG white plaques2.jpg"/>
                <p:cNvPicPr>
                  <a:picLocks noChangeAspect="1"/>
                </p:cNvPicPr>
                <p:nvPr/>
              </p:nvPicPr>
              <p:blipFill>
                <a:blip r:embed="rId5"/>
                <a:srcRect l="10976" t="2699" r="9056" b="502"/>
                <a:stretch>
                  <a:fillRect/>
                </a:stretch>
              </p:blipFill>
              <p:spPr bwMode="auto">
                <a:xfrm>
                  <a:off x="6464300" y="1132095"/>
                  <a:ext cx="1701800" cy="1697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814" name="Right Triangle 23"/>
                <p:cNvSpPr>
                  <a:spLocks noChangeArrowheads="1"/>
                </p:cNvSpPr>
                <p:nvPr/>
              </p:nvSpPr>
              <p:spPr bwMode="auto">
                <a:xfrm>
                  <a:off x="6464300" y="2628900"/>
                  <a:ext cx="228600" cy="203200"/>
                </a:xfrm>
                <a:prstGeom prst="rtTriangl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6815" name="Right Triangle 24"/>
                <p:cNvSpPr>
                  <a:spLocks noChangeArrowheads="1"/>
                </p:cNvSpPr>
                <p:nvPr/>
              </p:nvSpPr>
              <p:spPr bwMode="auto">
                <a:xfrm rot="5400000">
                  <a:off x="6451600" y="1143000"/>
                  <a:ext cx="215900" cy="190500"/>
                </a:xfrm>
                <a:prstGeom prst="rtTriangl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76806" name="TextBox 11"/>
              <p:cNvSpPr txBox="1">
                <a:spLocks noChangeArrowheads="1"/>
              </p:cNvSpPr>
              <p:nvPr/>
            </p:nvSpPr>
            <p:spPr bwMode="auto">
              <a:xfrm>
                <a:off x="2838018" y="3959902"/>
                <a:ext cx="991982" cy="3759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Plaques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08973" y="3826211"/>
              <a:ext cx="2722889" cy="2415821"/>
              <a:chOff x="5440635" y="1892655"/>
              <a:chExt cx="2722889" cy="2415821"/>
            </a:xfrm>
          </p:grpSpPr>
          <p:pic>
            <p:nvPicPr>
              <p:cNvPr id="15" name="Picture 19" descr="rings54.jpg"/>
              <p:cNvPicPr>
                <a:picLocks noChangeAspect="1"/>
              </p:cNvPicPr>
              <p:nvPr/>
            </p:nvPicPr>
            <p:blipFill>
              <a:blip r:embed="rId6"/>
              <a:srcRect l="13174" t="5034" r="7806" b="10403"/>
              <a:stretch>
                <a:fillRect/>
              </a:stretch>
            </p:blipFill>
            <p:spPr bwMode="auto">
              <a:xfrm>
                <a:off x="5440635" y="1892655"/>
                <a:ext cx="2722889" cy="2415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0"/>
              <p:cNvSpPr txBox="1">
                <a:spLocks noChangeArrowheads="1"/>
              </p:cNvSpPr>
              <p:nvPr/>
            </p:nvSpPr>
            <p:spPr bwMode="auto">
              <a:xfrm>
                <a:off x="5440635" y="3908366"/>
                <a:ext cx="841897" cy="4001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Rings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262766" y="3826211"/>
              <a:ext cx="2835123" cy="2415821"/>
              <a:chOff x="5790693" y="3826211"/>
              <a:chExt cx="2667507" cy="226059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rcRect l="2877" t="3391" r="3464" b="4538"/>
              <a:stretch>
                <a:fillRect/>
              </a:stretch>
            </p:blipFill>
            <p:spPr>
              <a:xfrm>
                <a:off x="5790693" y="3826211"/>
                <a:ext cx="2667507" cy="2260599"/>
              </a:xfrm>
              <a:prstGeom prst="rect">
                <a:avLst/>
              </a:prstGeom>
            </p:spPr>
          </p:pic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5790693" y="5686700"/>
                <a:ext cx="1139580" cy="4001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Stricture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31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Endoscopic Diagnosis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468" y="5023433"/>
            <a:ext cx="631310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Endoscopy can be normal in up to 20% of patients</a:t>
            </a:r>
          </a:p>
          <a:p>
            <a:r>
              <a:rPr lang="en-US" dirty="0">
                <a:latin typeface="Arial"/>
                <a:cs typeface="Arial"/>
                <a:sym typeface="Wingdings"/>
              </a:rPr>
              <a:t> B</a:t>
            </a:r>
            <a:r>
              <a:rPr lang="en-US" dirty="0">
                <a:latin typeface="Arial"/>
                <a:cs typeface="Arial"/>
              </a:rPr>
              <a:t>iopsies important regardless of the endoscopic findings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5608" y="1863598"/>
            <a:ext cx="3270631" cy="2725487"/>
            <a:chOff x="2855608" y="1863598"/>
            <a:chExt cx="3270631" cy="2725487"/>
          </a:xfrm>
        </p:grpSpPr>
        <p:pic>
          <p:nvPicPr>
            <p:cNvPr id="5" name="Picture 21" descr="normal21.jpg"/>
            <p:cNvPicPr>
              <a:picLocks noChangeAspect="1"/>
            </p:cNvPicPr>
            <p:nvPr/>
          </p:nvPicPr>
          <p:blipFill rotWithShape="1">
            <a:blip r:embed="rId2"/>
            <a:srcRect l="8452" t="3683" r="10971" b="15335"/>
            <a:stretch/>
          </p:blipFill>
          <p:spPr bwMode="auto">
            <a:xfrm>
              <a:off x="2855608" y="1863598"/>
              <a:ext cx="3270631" cy="272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2855608" y="4188975"/>
              <a:ext cx="968635" cy="400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normal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Histological Diagnosis</a:t>
            </a:r>
            <a:endParaRPr lang="en-US" sz="2800" dirty="0"/>
          </a:p>
        </p:txBody>
      </p:sp>
      <p:pic>
        <p:nvPicPr>
          <p:cNvPr id="5" name="Picture 4" descr="MS-15-3035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89" y="1803121"/>
            <a:ext cx="4216564" cy="3162423"/>
          </a:xfrm>
          <a:prstGeom prst="rect">
            <a:avLst/>
          </a:prstGeom>
        </p:spPr>
      </p:pic>
      <p:pic>
        <p:nvPicPr>
          <p:cNvPr id="6" name="Picture 5" descr="MS-15-3096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534" r="11118"/>
          <a:stretch/>
        </p:blipFill>
        <p:spPr>
          <a:xfrm flipH="1">
            <a:off x="4412437" y="1275998"/>
            <a:ext cx="4074789" cy="4216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825" y="5492092"/>
            <a:ext cx="246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Normal (0 </a:t>
            </a:r>
            <a:r>
              <a:rPr lang="en-US" sz="2000" dirty="0" err="1">
                <a:latin typeface="Arial"/>
                <a:cs typeface="Arial"/>
              </a:rPr>
              <a:t>eos</a:t>
            </a:r>
            <a:r>
              <a:rPr lang="en-US" sz="2000" dirty="0">
                <a:latin typeface="Arial"/>
                <a:cs typeface="Arial"/>
              </a:rPr>
              <a:t>/HPF)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5324" y="5515922"/>
            <a:ext cx="240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EoE</a:t>
            </a:r>
            <a:r>
              <a:rPr lang="en-US" sz="2000" dirty="0">
                <a:latin typeface="Arial"/>
                <a:cs typeface="Arial"/>
              </a:rPr>
              <a:t> (≥15 </a:t>
            </a:r>
            <a:r>
              <a:rPr lang="en-US" sz="2000" dirty="0" err="1">
                <a:latin typeface="Arial"/>
                <a:cs typeface="Arial"/>
              </a:rPr>
              <a:t>eos</a:t>
            </a:r>
            <a:r>
              <a:rPr lang="en-US" sz="2000" dirty="0">
                <a:latin typeface="Arial"/>
                <a:cs typeface="Arial"/>
              </a:rPr>
              <a:t>/HPF)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316288" y="6101590"/>
            <a:ext cx="2172778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D80B8C"/>
                </a:solidFill>
                <a:latin typeface="Arial" charset="0"/>
                <a:ea typeface="Arial" charset="0"/>
                <a:cs typeface="Arial" charset="0"/>
              </a:rPr>
              <a:t>PATCHY DISEASE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9067" y="6400803"/>
            <a:ext cx="341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eos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/HPF, eosinophils per high-power field </a:t>
            </a:r>
          </a:p>
        </p:txBody>
      </p:sp>
    </p:spTree>
    <p:extLst>
      <p:ext uri="{BB962C8B-B14F-4D97-AF65-F5344CB8AC3E}">
        <p14:creationId xmlns:p14="http://schemas.microsoft.com/office/powerpoint/2010/main" val="17037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Faculty Disclosures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8261" y="1567005"/>
            <a:ext cx="7587175" cy="28245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Research Support: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Regeneron,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Allakos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Shire/Takeda, AstraZeneca, Adare/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Danone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r>
              <a:rPr lang="en-US" sz="2000" b="1" dirty="0"/>
              <a:t>Consultant: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Regeneron,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Allakos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Adare/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Shire/Takeda, AstraZeneca, Sanofi, Bristol Myers Squibb,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Phathom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Recludix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 the field of eosinophilic gastrointestinal diseases.</a:t>
            </a:r>
            <a:endParaRPr lang="en-US" sz="2000" i="1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Histological Diagnosis</a:t>
            </a:r>
            <a:endParaRPr lang="en-US" sz="2800" dirty="0"/>
          </a:p>
        </p:txBody>
      </p:sp>
      <p:pic>
        <p:nvPicPr>
          <p:cNvPr id="6" name="Picture 5" descr="nikon1519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b="2891"/>
          <a:stretch/>
        </p:blipFill>
        <p:spPr>
          <a:xfrm>
            <a:off x="457199" y="1812648"/>
            <a:ext cx="3865926" cy="3187741"/>
          </a:xfrm>
          <a:prstGeom prst="rect">
            <a:avLst/>
          </a:prstGeom>
        </p:spPr>
      </p:pic>
      <p:pic>
        <p:nvPicPr>
          <p:cNvPr id="7" name="Picture 6" descr="nikon152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3" y="1812649"/>
            <a:ext cx="4250320" cy="3187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551" y="5012527"/>
            <a:ext cx="321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Eosinophil superficial layering and </a:t>
            </a:r>
            <a:r>
              <a:rPr lang="en-US" dirty="0" err="1">
                <a:latin typeface="Arial"/>
                <a:cs typeface="Arial"/>
              </a:rPr>
              <a:t>microabscesses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929" y="5012527"/>
            <a:ext cx="287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Eosinophilic</a:t>
            </a:r>
            <a:r>
              <a:rPr lang="en-US" dirty="0">
                <a:latin typeface="Arial"/>
                <a:cs typeface="Arial"/>
              </a:rPr>
              <a:t> degranulation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Most recent </a:t>
            </a:r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 Diagnostic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1649" y="1768658"/>
            <a:ext cx="4632874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Clinical presentation suggestive of </a:t>
            </a:r>
            <a:r>
              <a:rPr lang="en-US" sz="2000" dirty="0" err="1">
                <a:latin typeface="Arial"/>
                <a:cs typeface="Arial"/>
              </a:rPr>
              <a:t>EoE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3733" y="2528350"/>
            <a:ext cx="34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Upper endoscopy with biopsies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1649" y="3442355"/>
            <a:ext cx="5572259" cy="400110"/>
          </a:xfrm>
          <a:prstGeom prst="rect">
            <a:avLst/>
          </a:prstGeom>
          <a:noFill/>
          <a:ln>
            <a:solidFill>
              <a:srgbClr val="D80B8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Esophageal eosinophilia (≥15 </a:t>
            </a:r>
            <a:r>
              <a:rPr lang="en-US" sz="2000" dirty="0" err="1">
                <a:latin typeface="Arial"/>
                <a:cs typeface="Arial"/>
              </a:rPr>
              <a:t>eosinophils</a:t>
            </a:r>
            <a:r>
              <a:rPr lang="en-US" sz="2000" dirty="0">
                <a:latin typeface="Arial"/>
                <a:cs typeface="Arial"/>
              </a:rPr>
              <a:t>/HPF)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3731" y="4231127"/>
            <a:ext cx="567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Evaluate for non-</a:t>
            </a:r>
            <a:r>
              <a:rPr lang="en-US" i="1" dirty="0" err="1">
                <a:latin typeface="Arial"/>
                <a:cs typeface="Arial"/>
              </a:rPr>
              <a:t>EoE</a:t>
            </a:r>
            <a:r>
              <a:rPr lang="en-US" i="1" dirty="0">
                <a:latin typeface="Arial"/>
                <a:cs typeface="Arial"/>
              </a:rPr>
              <a:t> disorders that cause or potentially contribute to esophageal eosinophilia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1649" y="5294106"/>
            <a:ext cx="3205826" cy="400110"/>
          </a:xfrm>
          <a:prstGeom prst="rect">
            <a:avLst/>
          </a:prstGeom>
          <a:noFill/>
          <a:ln>
            <a:solidFill>
              <a:srgbClr val="D80B8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/>
                <a:cs typeface="Arial"/>
              </a:rPr>
              <a:t>Eosinophilic</a:t>
            </a:r>
            <a:r>
              <a:rPr lang="en-US" sz="2000" b="1" dirty="0">
                <a:latin typeface="Arial"/>
                <a:cs typeface="Arial"/>
              </a:rPr>
              <a:t> esophagitis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29995" y="2302816"/>
            <a:ext cx="11869" cy="103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53733" y="4041204"/>
            <a:ext cx="0" cy="1141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55303" y="6315437"/>
            <a:ext cx="5208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Dellon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et al, Gastroenterology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737603"/>
            <a:ext cx="7772400" cy="138279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3600" dirty="0">
                <a:latin typeface="Arial"/>
                <a:ea typeface="ＭＳ Ｐゴシック" charset="-128"/>
                <a:cs typeface="Arial"/>
              </a:rPr>
              <a:t>: Natural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Natural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1156"/>
            <a:ext cx="8446911" cy="19169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400" dirty="0" err="1"/>
              <a:t>EoE</a:t>
            </a:r>
            <a:r>
              <a:rPr lang="en-US" sz="2400" dirty="0"/>
              <a:t> is a chronic disease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400" dirty="0" err="1"/>
              <a:t>EoE</a:t>
            </a:r>
            <a:r>
              <a:rPr lang="en-US" sz="2400" dirty="0"/>
              <a:t> may progress: inflammation-predominant </a:t>
            </a:r>
            <a:r>
              <a:rPr lang="en-US" sz="2400" dirty="0">
                <a:sym typeface="Wingdings"/>
              </a:rPr>
              <a:t> fibrosis-predominant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102109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1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" descr="C:\1SCHOEPFER\Eosinophils-2011\Stricture-Study-Alain-2011\Figure5-EoE-phenotypes-dx-delay-v5-final-20130205.tif">
            <a:extLst>
              <a:ext uri="{FF2B5EF4-FFF2-40B4-BE49-F238E27FC236}">
                <a16:creationId xmlns:a16="http://schemas.microsoft.com/office/drawing/2014/main" id="{86BD74C5-6B98-42F9-A2BB-8486C07F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" y="1050927"/>
            <a:ext cx="7106969" cy="553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489852" cy="6251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2400" dirty="0" err="1">
                <a:latin typeface="Arial"/>
                <a:cs typeface="Arial"/>
              </a:rPr>
              <a:t>EoE</a:t>
            </a:r>
            <a:r>
              <a:rPr lang="en-US" sz="2400" dirty="0">
                <a:latin typeface="Arial"/>
                <a:cs typeface="Arial"/>
              </a:rPr>
              <a:t>: Course With Increasing Duration of Symptoms</a:t>
            </a:r>
            <a:endParaRPr lang="en-US" sz="24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47208" y="6320254"/>
            <a:ext cx="3917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Schoepfer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et al, Gastroenterology 2013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439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Inflammatory Phenotype</a:t>
            </a:r>
            <a:br>
              <a:rPr lang="en-US" sz="2800" dirty="0">
                <a:latin typeface="Arial"/>
                <a:ea typeface="ＭＳ Ｐゴシック" charset="-128"/>
                <a:cs typeface="Arial"/>
              </a:rPr>
            </a:br>
            <a:endParaRPr lang="en-US" sz="28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6804" name="TextBox 9"/>
          <p:cNvSpPr txBox="1">
            <a:spLocks noChangeArrowheads="1"/>
          </p:cNvSpPr>
          <p:nvPr/>
        </p:nvSpPr>
        <p:spPr bwMode="auto">
          <a:xfrm>
            <a:off x="1143000" y="4669376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Furrows</a:t>
            </a:r>
          </a:p>
        </p:txBody>
      </p:sp>
      <p:sp>
        <p:nvSpPr>
          <p:cNvPr id="76806" name="TextBox 11"/>
          <p:cNvSpPr txBox="1">
            <a:spLocks noChangeArrowheads="1"/>
          </p:cNvSpPr>
          <p:nvPr/>
        </p:nvSpPr>
        <p:spPr bwMode="auto">
          <a:xfrm>
            <a:off x="3924300" y="4669376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Plaques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251200" y="2196051"/>
            <a:ext cx="2527300" cy="2454641"/>
            <a:chOff x="6464300" y="1130300"/>
            <a:chExt cx="1701800" cy="1701800"/>
          </a:xfrm>
        </p:grpSpPr>
        <p:pic>
          <p:nvPicPr>
            <p:cNvPr id="76813" name="Picture 13" descr="SG white plaques2.jpg"/>
            <p:cNvPicPr>
              <a:picLocks noChangeAspect="1"/>
            </p:cNvPicPr>
            <p:nvPr/>
          </p:nvPicPr>
          <p:blipFill>
            <a:blip r:embed="rId3"/>
            <a:srcRect l="10976" t="2699" r="9056" b="502"/>
            <a:stretch>
              <a:fillRect/>
            </a:stretch>
          </p:blipFill>
          <p:spPr bwMode="auto">
            <a:xfrm>
              <a:off x="6464300" y="1132095"/>
              <a:ext cx="1701800" cy="169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4" name="Right Triangle 23"/>
            <p:cNvSpPr>
              <a:spLocks noChangeArrowheads="1"/>
            </p:cNvSpPr>
            <p:nvPr/>
          </p:nvSpPr>
          <p:spPr bwMode="auto">
            <a:xfrm>
              <a:off x="6464300" y="2628900"/>
              <a:ext cx="228600" cy="203200"/>
            </a:xfrm>
            <a:prstGeom prst="rtTriangl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76815" name="Right Triangle 24"/>
            <p:cNvSpPr>
              <a:spLocks noChangeArrowheads="1"/>
            </p:cNvSpPr>
            <p:nvPr/>
          </p:nvSpPr>
          <p:spPr bwMode="auto">
            <a:xfrm rot="5400000">
              <a:off x="6451600" y="1143000"/>
              <a:ext cx="215900" cy="190500"/>
            </a:xfrm>
            <a:prstGeom prst="rtTriangl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chemeClr val="bg2"/>
                </a:solidFill>
              </a:endParaRPr>
            </a:p>
          </p:txBody>
        </p:sp>
      </p:grpSp>
      <p:pic>
        <p:nvPicPr>
          <p:cNvPr id="76809" name="Picture 20" descr="furrows12.jpg"/>
          <p:cNvPicPr>
            <a:picLocks noChangeAspect="1"/>
          </p:cNvPicPr>
          <p:nvPr/>
        </p:nvPicPr>
        <p:blipFill>
          <a:blip r:embed="rId4"/>
          <a:srcRect t="8701" r="26306" b="8443"/>
          <a:stretch>
            <a:fillRect/>
          </a:stretch>
        </p:blipFill>
        <p:spPr bwMode="auto">
          <a:xfrm>
            <a:off x="533400" y="2203989"/>
            <a:ext cx="247173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6" descr="plaquesalongfurrows5.jpg"/>
          <p:cNvPicPr>
            <a:picLocks noChangeAspect="1"/>
          </p:cNvPicPr>
          <p:nvPr/>
        </p:nvPicPr>
        <p:blipFill>
          <a:blip r:embed="rId5"/>
          <a:srcRect l="11151" t="4230" r="8994" b="10521"/>
          <a:stretch>
            <a:fillRect/>
          </a:stretch>
        </p:blipFill>
        <p:spPr bwMode="auto">
          <a:xfrm>
            <a:off x="5946775" y="2196051"/>
            <a:ext cx="27828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2" name="TextBox 11"/>
          <p:cNvSpPr txBox="1">
            <a:spLocks noChangeArrowheads="1"/>
          </p:cNvSpPr>
          <p:nvPr/>
        </p:nvSpPr>
        <p:spPr bwMode="auto">
          <a:xfrm>
            <a:off x="6007100" y="4669376"/>
            <a:ext cx="2722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Plaques along furrows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6364" y="5351435"/>
            <a:ext cx="4262705" cy="707886"/>
          </a:xfrm>
          <a:prstGeom prst="rect">
            <a:avLst/>
          </a:prstGeom>
          <a:noFill/>
          <a:ln>
            <a:solidFill>
              <a:srgbClr val="D80B8C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Seen more often in early disease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Seen more often in children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</a:t>
            </a:r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Fibrostenotic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 Phenotype</a:t>
            </a:r>
            <a:br>
              <a:rPr lang="en-US" sz="2800" dirty="0">
                <a:latin typeface="Arial"/>
                <a:ea typeface="ＭＳ Ｐゴシック" charset="-128"/>
                <a:cs typeface="Arial"/>
              </a:rPr>
            </a:br>
            <a:endParaRPr lang="en-US" sz="28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6805" name="TextBox 10"/>
          <p:cNvSpPr txBox="1">
            <a:spLocks noChangeArrowheads="1"/>
          </p:cNvSpPr>
          <p:nvPr/>
        </p:nvSpPr>
        <p:spPr bwMode="auto">
          <a:xfrm>
            <a:off x="2444171" y="4419167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Rings</a:t>
            </a:r>
          </a:p>
        </p:txBody>
      </p:sp>
      <p:pic>
        <p:nvPicPr>
          <p:cNvPr id="76808" name="Picture 19" descr="rings54.jpg"/>
          <p:cNvPicPr>
            <a:picLocks noChangeAspect="1"/>
          </p:cNvPicPr>
          <p:nvPr/>
        </p:nvPicPr>
        <p:blipFill>
          <a:blip r:embed="rId3"/>
          <a:srcRect l="13174" t="5034" r="7806" b="10403"/>
          <a:stretch>
            <a:fillRect/>
          </a:stretch>
        </p:blipFill>
        <p:spPr bwMode="auto">
          <a:xfrm>
            <a:off x="1540884" y="2158568"/>
            <a:ext cx="254793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2877" t="3391" r="3464" b="4538"/>
          <a:stretch>
            <a:fillRect/>
          </a:stretch>
        </p:blipFill>
        <p:spPr>
          <a:xfrm>
            <a:off x="4388131" y="2158568"/>
            <a:ext cx="2667507" cy="2260599"/>
          </a:xfrm>
          <a:prstGeom prst="rect">
            <a:avLst/>
          </a:prstGeom>
        </p:spPr>
      </p:pic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203193" y="4419107"/>
            <a:ext cx="1139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Stricture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7310" y="5135535"/>
            <a:ext cx="4121641" cy="707886"/>
          </a:xfrm>
          <a:prstGeom prst="rect">
            <a:avLst/>
          </a:prstGeom>
          <a:noFill/>
          <a:ln>
            <a:solidFill>
              <a:srgbClr val="D80B8C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Seen more often in late disease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Seen more often in adults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94700" cy="9271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Pediatric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EoE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Fibrosis can be reversed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diet or topical corticosteroids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10659" y="6234113"/>
            <a:ext cx="34343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Lieberman…Chehade, Allergy 2012</a:t>
            </a:r>
          </a:p>
          <a:p>
            <a:pPr algn="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Used by permission from John Wiley and Sons</a:t>
            </a:r>
            <a:endParaRPr lang="en-US" sz="11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0094" y="1559601"/>
            <a:ext cx="6253162" cy="3786367"/>
            <a:chOff x="1460094" y="1416726"/>
            <a:chExt cx="6253162" cy="3786367"/>
          </a:xfrm>
        </p:grpSpPr>
        <p:sp>
          <p:nvSpPr>
            <p:cNvPr id="70659" name="TextBox 12"/>
            <p:cNvSpPr txBox="1">
              <a:spLocks noChangeArrowheads="1"/>
            </p:cNvSpPr>
            <p:nvPr/>
          </p:nvSpPr>
          <p:spPr bwMode="auto">
            <a:xfrm>
              <a:off x="2164869" y="1416726"/>
              <a:ext cx="15958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 err="1">
                  <a:latin typeface="Arial" charset="0"/>
                  <a:cs typeface="Arial" charset="0"/>
                </a:rPr>
                <a:t>EoE</a:t>
              </a:r>
              <a:r>
                <a:rPr lang="en-US" sz="1800" b="1" dirty="0">
                  <a:latin typeface="Arial" charset="0"/>
                  <a:cs typeface="Arial" charset="0"/>
                </a:rPr>
                <a:t> Patient</a:t>
              </a:r>
            </a:p>
            <a:p>
              <a:pPr algn="ctr" eaLnBrk="1" hangingPunct="1"/>
              <a:r>
                <a:rPr lang="en-US" sz="1800" dirty="0">
                  <a:latin typeface="Arial" charset="0"/>
                  <a:cs typeface="Arial" charset="0"/>
                </a:rPr>
                <a:t>Pre-treatment</a:t>
              </a:r>
            </a:p>
          </p:txBody>
        </p:sp>
        <p:sp>
          <p:nvSpPr>
            <p:cNvPr id="70660" name="TextBox 13"/>
            <p:cNvSpPr txBox="1">
              <a:spLocks noChangeArrowheads="1"/>
            </p:cNvSpPr>
            <p:nvPr/>
          </p:nvSpPr>
          <p:spPr bwMode="auto">
            <a:xfrm>
              <a:off x="5157793" y="1416726"/>
              <a:ext cx="16984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 err="1">
                  <a:latin typeface="Arial" charset="0"/>
                  <a:cs typeface="Arial" charset="0"/>
                </a:rPr>
                <a:t>EoE</a:t>
              </a:r>
              <a:r>
                <a:rPr lang="en-US" sz="1800" b="1" dirty="0">
                  <a:latin typeface="Arial" charset="0"/>
                  <a:cs typeface="Arial" charset="0"/>
                </a:rPr>
                <a:t> Patient</a:t>
              </a:r>
            </a:p>
            <a:p>
              <a:pPr algn="ctr" eaLnBrk="1" hangingPunct="1"/>
              <a:r>
                <a:rPr lang="en-US" sz="1800" dirty="0">
                  <a:latin typeface="Arial" charset="0"/>
                  <a:cs typeface="Arial" charset="0"/>
                </a:rPr>
                <a:t>Post-treatment</a:t>
              </a:r>
            </a:p>
          </p:txBody>
        </p:sp>
        <p:pic>
          <p:nvPicPr>
            <p:cNvPr id="70662" name="Picture 9" descr="08075657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5"/>
            <a:stretch>
              <a:fillRect/>
            </a:stretch>
          </p:blipFill>
          <p:spPr bwMode="auto">
            <a:xfrm>
              <a:off x="1460094" y="2113193"/>
              <a:ext cx="3052762" cy="251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3" name="Picture 10" descr="08082400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4"/>
            <a:stretch>
              <a:fillRect/>
            </a:stretch>
          </p:blipFill>
          <p:spPr bwMode="auto">
            <a:xfrm>
              <a:off x="4660494" y="2108431"/>
              <a:ext cx="3052762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10318" y="4833761"/>
              <a:ext cx="176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Arial"/>
                  <a:cs typeface="Arial"/>
                </a:rPr>
                <a:t>Trichrome</a:t>
              </a:r>
              <a:r>
                <a:rPr lang="en-US" dirty="0">
                  <a:latin typeface="Arial"/>
                  <a:cs typeface="Arial"/>
                </a:rPr>
                <a:t> stain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8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5932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Conclusion: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Diagnosis and Natural History of </a:t>
            </a:r>
            <a:r>
              <a:rPr lang="en-US" sz="2800" dirty="0" err="1">
                <a:latin typeface="Arial"/>
                <a:cs typeface="Arial"/>
              </a:rPr>
              <a:t>EoE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54565"/>
            <a:ext cx="8229600" cy="22467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/>
                <a:cs typeface="Arial"/>
              </a:rPr>
              <a:t>EoE</a:t>
            </a:r>
            <a:r>
              <a:rPr lang="en-US" sz="2000" dirty="0">
                <a:latin typeface="Arial"/>
                <a:cs typeface="Arial"/>
              </a:rPr>
              <a:t> diagnosis is based on clinical, endoscopic, and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histological criteria.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Symptoms can be nonspecific in children with </a:t>
            </a:r>
            <a:r>
              <a:rPr lang="en-US" sz="2000" dirty="0" err="1">
                <a:latin typeface="Arial"/>
                <a:cs typeface="Arial"/>
              </a:rPr>
              <a:t>EoE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If left untreated, </a:t>
            </a:r>
            <a:r>
              <a:rPr lang="en-US" sz="2000" dirty="0" err="1">
                <a:latin typeface="Arial"/>
                <a:cs typeface="Arial"/>
              </a:rPr>
              <a:t>EoE</a:t>
            </a:r>
            <a:r>
              <a:rPr lang="en-US" sz="2000" dirty="0">
                <a:latin typeface="Arial"/>
                <a:cs typeface="Arial"/>
              </a:rPr>
              <a:t> can lead to </a:t>
            </a:r>
            <a:r>
              <a:rPr lang="en-US" sz="2000" dirty="0" err="1">
                <a:latin typeface="Arial"/>
                <a:cs typeface="Arial"/>
              </a:rPr>
              <a:t>fibrostenotic</a:t>
            </a:r>
            <a:r>
              <a:rPr lang="en-US" sz="2000" dirty="0">
                <a:latin typeface="Arial"/>
                <a:cs typeface="Arial"/>
              </a:rPr>
              <a:t> complications.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Module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31E55C-CDCC-49AD-B835-69B48EA1B5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SzPct val="70000"/>
              <a:buFont typeface="Lucida Grande"/>
              <a:buChar char="▶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Treatment options</a:t>
            </a:r>
          </a:p>
          <a:p>
            <a:pPr lvl="1">
              <a:spcBef>
                <a:spcPts val="2400"/>
              </a:spcBef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Dietary restriction therapies</a:t>
            </a:r>
          </a:p>
          <a:p>
            <a:pPr lvl="1">
              <a:spcBef>
                <a:spcPts val="2400"/>
              </a:spcBef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257919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Learning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8198"/>
            <a:ext cx="8229600" cy="2542692"/>
          </a:xfrm>
        </p:spPr>
        <p:txBody>
          <a:bodyPr>
            <a:normAutofit/>
          </a:bodyPr>
          <a:lstStyle/>
          <a:p>
            <a:r>
              <a:rPr lang="en-US" sz="2400" dirty="0"/>
              <a:t>Recognize the clinical presentation of </a:t>
            </a:r>
            <a:r>
              <a:rPr lang="en-US" sz="2400" dirty="0" err="1"/>
              <a:t>EoE</a:t>
            </a:r>
            <a:r>
              <a:rPr lang="en-US" sz="2400" dirty="0"/>
              <a:t> in infants, toddlers, children and teenagers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Explore various dietary and medical management options for pediatric patients with </a:t>
            </a:r>
            <a:r>
              <a:rPr lang="en-US" sz="2400" dirty="0" err="1"/>
              <a:t>EoE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737603"/>
            <a:ext cx="7772400" cy="138279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3600" dirty="0">
                <a:latin typeface="Arial"/>
                <a:ea typeface="ＭＳ Ｐゴシック" charset="-128"/>
                <a:cs typeface="Arial"/>
              </a:rPr>
              <a:t>: Dietary Therapy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3D9C-3209-DDB0-FB5D-E3FE4E94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+mj-lt"/>
              </a:rPr>
              <a:t>EoE</a:t>
            </a:r>
            <a:r>
              <a:rPr lang="en-US" sz="2800" dirty="0">
                <a:latin typeface="+mj-lt"/>
              </a:rPr>
              <a:t>: Dietary therapies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48EC4E-C53C-DEF2-A3E4-8D278934CDB0}"/>
              </a:ext>
            </a:extLst>
          </p:cNvPr>
          <p:cNvGrpSpPr/>
          <p:nvPr/>
        </p:nvGrpSpPr>
        <p:grpSpPr>
          <a:xfrm>
            <a:off x="699429" y="1386571"/>
            <a:ext cx="7745142" cy="4553199"/>
            <a:chOff x="974290" y="1472247"/>
            <a:chExt cx="6781388" cy="455319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1E1A88C5-ADBD-03CB-CF69-95862FD63F2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05839" y="1472247"/>
            <a:ext cx="6749839" cy="455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5538A3-27D3-AA35-4090-34EA6B017C1E}"/>
                </a:ext>
              </a:extLst>
            </p:cNvPr>
            <p:cNvSpPr txBox="1"/>
            <p:nvPr/>
          </p:nvSpPr>
          <p:spPr>
            <a:xfrm rot="16200000">
              <a:off x="-514474" y="3683842"/>
              <a:ext cx="3300904" cy="323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Histological remission rate (%)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F420EC97-CF4C-F9E8-A53B-C09B325FA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519" y="6337266"/>
            <a:ext cx="3347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Arias et al, Gastroenterology 2014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7476A-12BE-4075-D838-57C64AA7A6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9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A3AC-BBA9-A591-E0DC-AF9851E4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17" y="174381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Comparative efficacy of diets</a:t>
            </a:r>
            <a:endParaRPr lang="en-US" sz="2800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794C8D0-2EDE-1362-B32A-429E289E6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787" y="5656618"/>
            <a:ext cx="5680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Arias et al, Gastroenterology 2014</a:t>
            </a:r>
          </a:p>
          <a:p>
            <a:pPr algn="r"/>
            <a:r>
              <a:rPr lang="en-US" sz="1600" i="1" dirty="0" err="1">
                <a:latin typeface="Arial" charset="0"/>
              </a:rPr>
              <a:t>Kagalwalla</a:t>
            </a:r>
            <a:r>
              <a:rPr lang="en-US" sz="1600" i="1" dirty="0">
                <a:latin typeface="Arial" charset="0"/>
              </a:rPr>
              <a:t>…Chehade, </a:t>
            </a:r>
            <a:r>
              <a:rPr lang="en-US" sz="1600" i="1" dirty="0" err="1">
                <a:latin typeface="Arial" charset="0"/>
              </a:rPr>
              <a:t>Clin</a:t>
            </a:r>
            <a:r>
              <a:rPr lang="en-US" sz="1600" i="1" dirty="0">
                <a:latin typeface="Arial" charset="0"/>
              </a:rPr>
              <a:t> </a:t>
            </a:r>
            <a:r>
              <a:rPr lang="en-US" sz="1600" i="1" dirty="0" err="1">
                <a:latin typeface="Arial" charset="0"/>
              </a:rPr>
              <a:t>Gastroenterol</a:t>
            </a:r>
            <a:r>
              <a:rPr lang="en-US" sz="1600" i="1" dirty="0">
                <a:latin typeface="Arial" charset="0"/>
              </a:rPr>
              <a:t> </a:t>
            </a:r>
            <a:r>
              <a:rPr lang="en-US" sz="1600" i="1" dirty="0" err="1">
                <a:latin typeface="Arial" charset="0"/>
              </a:rPr>
              <a:t>Hepatol</a:t>
            </a:r>
            <a:r>
              <a:rPr lang="en-US" sz="1600" i="1" dirty="0">
                <a:latin typeface="Arial" charset="0"/>
              </a:rPr>
              <a:t> 2017</a:t>
            </a:r>
          </a:p>
          <a:p>
            <a:pPr algn="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Molina-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Infante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et al, J Allergy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Immunol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2014</a:t>
            </a:r>
            <a:endParaRPr lang="en-US" sz="1600" i="1" dirty="0">
              <a:latin typeface="Arial" charset="0"/>
            </a:endParaRPr>
          </a:p>
          <a:p>
            <a:pPr algn="r"/>
            <a:r>
              <a:rPr lang="en-US" sz="1600" i="1" dirty="0">
                <a:latin typeface="Arial" charset="0"/>
              </a:rPr>
              <a:t>Molina-</a:t>
            </a:r>
            <a:r>
              <a:rPr lang="en-US" sz="1600" i="1" dirty="0" err="1">
                <a:latin typeface="Arial" charset="0"/>
              </a:rPr>
              <a:t>Infante</a:t>
            </a:r>
            <a:r>
              <a:rPr lang="en-US" sz="1600" i="1" dirty="0">
                <a:latin typeface="Arial" charset="0"/>
              </a:rPr>
              <a:t> et al, J Allergy </a:t>
            </a:r>
            <a:r>
              <a:rPr lang="en-US" sz="1600" i="1" dirty="0" err="1">
                <a:latin typeface="Arial" charset="0"/>
              </a:rPr>
              <a:t>Clin</a:t>
            </a:r>
            <a:r>
              <a:rPr lang="en-US" sz="1600" i="1" dirty="0">
                <a:latin typeface="Arial" charset="0"/>
              </a:rPr>
              <a:t> </a:t>
            </a:r>
            <a:r>
              <a:rPr lang="en-US" sz="1600" i="1" dirty="0" err="1">
                <a:latin typeface="Arial" charset="0"/>
              </a:rPr>
              <a:t>Immunol</a:t>
            </a:r>
            <a:r>
              <a:rPr lang="en-US" sz="1600" i="1" dirty="0">
                <a:latin typeface="Arial" charset="0"/>
              </a:rPr>
              <a:t>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6B0FE0-5FB5-7A33-E809-922BF30B8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2FB87E6-1BEE-0D5C-DDD2-B23A944E0DF9}"/>
              </a:ext>
            </a:extLst>
          </p:cNvPr>
          <p:cNvGrpSpPr/>
          <p:nvPr/>
        </p:nvGrpSpPr>
        <p:grpSpPr>
          <a:xfrm>
            <a:off x="272017" y="950740"/>
            <a:ext cx="8527774" cy="4614845"/>
            <a:chOff x="272017" y="950740"/>
            <a:chExt cx="8527774" cy="46148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5BA4CF-CCB7-4FBA-7693-BB36952F7FB5}"/>
                </a:ext>
              </a:extLst>
            </p:cNvPr>
            <p:cNvGrpSpPr/>
            <p:nvPr/>
          </p:nvGrpSpPr>
          <p:grpSpPr>
            <a:xfrm>
              <a:off x="272017" y="950740"/>
              <a:ext cx="8527774" cy="4614845"/>
              <a:chOff x="1832113" y="1106018"/>
              <a:chExt cx="8527774" cy="461484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D49AA77-C444-A775-B2CB-76F4530F2FFC}"/>
                  </a:ext>
                </a:extLst>
              </p:cNvPr>
              <p:cNvGrpSpPr/>
              <p:nvPr/>
            </p:nvGrpSpPr>
            <p:grpSpPr>
              <a:xfrm>
                <a:off x="1832113" y="1106018"/>
                <a:ext cx="8527774" cy="4614845"/>
                <a:chOff x="308113" y="1188078"/>
                <a:chExt cx="8527774" cy="5018047"/>
              </a:xfrm>
            </p:grpSpPr>
            <p:graphicFrame>
              <p:nvGraphicFramePr>
                <p:cNvPr id="9" name="Chart 8">
                  <a:extLst>
                    <a:ext uri="{FF2B5EF4-FFF2-40B4-BE49-F238E27FC236}">
                      <a16:creationId xmlns:a16="http://schemas.microsoft.com/office/drawing/2014/main" id="{F603F050-B1D9-69DB-C2F4-8525C4819977}"/>
                    </a:ext>
                  </a:extLst>
                </p:cNvPr>
                <p:cNvGraphicFramePr/>
                <p:nvPr/>
              </p:nvGraphicFramePr>
              <p:xfrm>
                <a:off x="308113" y="1188078"/>
                <a:ext cx="8527774" cy="501804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62C97AA-1523-ACB5-3A87-15E842C269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1057" y="2994973"/>
                  <a:ext cx="0" cy="135931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BA0EA9C-DCF3-E926-E3E8-4961458DBC17}"/>
                    </a:ext>
                  </a:extLst>
                </p:cNvPr>
                <p:cNvCxnSpPr/>
                <p:nvPr/>
              </p:nvCxnSpPr>
              <p:spPr>
                <a:xfrm>
                  <a:off x="2471057" y="2994973"/>
                  <a:ext cx="39188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3B4304-96E1-E94F-72AF-73466B8196EB}"/>
                  </a:ext>
                </a:extLst>
              </p:cNvPr>
              <p:cNvSpPr txBox="1"/>
              <p:nvPr/>
            </p:nvSpPr>
            <p:spPr>
              <a:xfrm>
                <a:off x="4386943" y="1281890"/>
                <a:ext cx="79837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1-FED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(milk)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7486A1-EFAB-E0C8-B384-18BA8F6209B3}"/>
                </a:ext>
              </a:extLst>
            </p:cNvPr>
            <p:cNvSpPr txBox="1"/>
            <p:nvPr/>
          </p:nvSpPr>
          <p:spPr>
            <a:xfrm>
              <a:off x="5149516" y="5160157"/>
              <a:ext cx="1930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Remission rate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88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0166-D128-5D92-13EA-5F0FFD1C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630"/>
            <a:ext cx="8674768" cy="6251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Diets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Which patients are ideal candidates?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0E96-F6E3-1901-2D70-7803501C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647" y="1166018"/>
            <a:ext cx="6364706" cy="452596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Age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Diet/nutritional status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Malnutrition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Feeding difficulties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Self-restrictive behaviors toward food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Number of foods already avoided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Social and financial factors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Motivation of patient and family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Social support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Financial support system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Acceptance of multiple endoscopies</a:t>
            </a:r>
          </a:p>
          <a:p>
            <a:endParaRPr lang="en-US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3DFF7857-0CCC-B9AB-800A-E5CD4B44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67" y="6353783"/>
            <a:ext cx="5574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latin typeface="Arial"/>
                <a:ea typeface="Arial" charset="0"/>
                <a:cs typeface="Arial"/>
              </a:rPr>
              <a:t>Chehade and Brown, Expert Rev </a:t>
            </a:r>
            <a:r>
              <a:rPr lang="en-US" sz="1600" i="1" dirty="0" err="1">
                <a:latin typeface="Arial"/>
                <a:ea typeface="Arial" charset="0"/>
                <a:cs typeface="Arial"/>
              </a:rPr>
              <a:t>Clin</a:t>
            </a:r>
            <a:r>
              <a:rPr lang="en-US" sz="1600" i="1" dirty="0">
                <a:latin typeface="Arial"/>
                <a:ea typeface="Arial" charset="0"/>
                <a:cs typeface="Arial"/>
              </a:rPr>
              <a:t> Immunol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ECCA4-44E8-1532-05B8-A8031D3AF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25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422201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Nutritional Management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35" y="1079707"/>
            <a:ext cx="8229600" cy="641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Work Group Report of AAAAI 2017 for dietary therapy implementation: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714452" y="6320254"/>
            <a:ext cx="5255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Groetch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…Chehade, J Allergy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Immunol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Pract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438894" y="1902556"/>
            <a:ext cx="4047052" cy="3745553"/>
            <a:chOff x="1877032" y="1902556"/>
            <a:chExt cx="4047052" cy="3745553"/>
          </a:xfrm>
        </p:grpSpPr>
        <p:sp>
          <p:nvSpPr>
            <p:cNvPr id="7" name="TextBox 6"/>
            <p:cNvSpPr txBox="1"/>
            <p:nvPr/>
          </p:nvSpPr>
          <p:spPr>
            <a:xfrm>
              <a:off x="2540509" y="1902556"/>
              <a:ext cx="2686490" cy="369332"/>
            </a:xfrm>
            <a:prstGeom prst="rect">
              <a:avLst/>
            </a:prstGeom>
            <a:noFill/>
            <a:ln>
              <a:solidFill>
                <a:srgbClr val="D80B8C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Assess nutritional status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2032" y="2749223"/>
              <a:ext cx="2827855" cy="369332"/>
            </a:xfrm>
            <a:prstGeom prst="rect">
              <a:avLst/>
            </a:prstGeom>
            <a:noFill/>
            <a:ln>
              <a:solidFill>
                <a:srgbClr val="D80B8C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Eliminate dietary antigens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7032" y="3598333"/>
              <a:ext cx="4047052" cy="369332"/>
            </a:xfrm>
            <a:prstGeom prst="rect">
              <a:avLst/>
            </a:prstGeom>
            <a:noFill/>
            <a:ln>
              <a:solidFill>
                <a:srgbClr val="D80B8C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Individualize to meet nutritional needs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6367" y="4445000"/>
              <a:ext cx="3674428" cy="369332"/>
            </a:xfrm>
            <a:prstGeom prst="rect">
              <a:avLst/>
            </a:prstGeom>
            <a:noFill/>
            <a:ln>
              <a:solidFill>
                <a:srgbClr val="D80B8C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Give practical tips on substitutions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2981" y="5278777"/>
              <a:ext cx="2109209" cy="369332"/>
            </a:xfrm>
            <a:prstGeom prst="rect">
              <a:avLst/>
            </a:prstGeom>
            <a:noFill/>
            <a:ln>
              <a:solidFill>
                <a:srgbClr val="D80B8C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Provide monitoring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80555" y="2271887"/>
              <a:ext cx="0" cy="47733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77732" y="3118555"/>
              <a:ext cx="0" cy="47733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60798" y="3953554"/>
              <a:ext cx="0" cy="47733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57975" y="4801442"/>
              <a:ext cx="0" cy="47733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818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65901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Dietary Therapy as Maintenance Therapy?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54276" name="Content Placeholder 2"/>
          <p:cNvSpPr txBox="1">
            <a:spLocks/>
          </p:cNvSpPr>
          <p:nvPr/>
        </p:nvSpPr>
        <p:spPr bwMode="auto">
          <a:xfrm>
            <a:off x="161868" y="1765300"/>
            <a:ext cx="8715983" cy="29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Diets can be gradually liberalized over time, through addition of foods that prove not to trigger </a:t>
            </a:r>
            <a:r>
              <a:rPr lang="en-US" sz="2000" dirty="0" err="1">
                <a:latin typeface="Arial" charset="0"/>
              </a:rPr>
              <a:t>EoE</a:t>
            </a:r>
            <a:r>
              <a:rPr lang="en-US" sz="2000" dirty="0">
                <a:latin typeface="Arial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endParaRPr lang="en-US" sz="200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Challenges with food introductions: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Arial" charset="0"/>
              </a:rPr>
              <a:t>Difficulty identifying safe foods (mostly trial and error)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Arial" charset="0"/>
              </a:rPr>
              <a:t>Rare chance of </a:t>
            </a:r>
            <a:r>
              <a:rPr lang="en-US" sz="2000" i="1" dirty="0">
                <a:latin typeface="Arial" charset="0"/>
              </a:rPr>
              <a:t>de novo </a:t>
            </a:r>
            <a:r>
              <a:rPr lang="en-US" sz="2000" dirty="0">
                <a:latin typeface="Arial" charset="0"/>
              </a:rPr>
              <a:t>acute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allergic reactivity </a:t>
            </a:r>
            <a:r>
              <a:rPr lang="en-US" sz="2000" dirty="0">
                <a:latin typeface="Arial" charset="0"/>
                <a:sym typeface="Wingdings"/>
              </a:rPr>
              <a:t> Skin prick test/serum food-</a:t>
            </a:r>
            <a:r>
              <a:rPr lang="en-US" sz="2000" dirty="0" err="1">
                <a:latin typeface="Arial" charset="0"/>
                <a:sym typeface="Wingdings"/>
              </a:rPr>
              <a:t>IgE</a:t>
            </a:r>
            <a:r>
              <a:rPr lang="en-US" sz="2000" dirty="0">
                <a:latin typeface="Arial" charset="0"/>
                <a:sym typeface="Wingdings"/>
              </a:rPr>
              <a:t> level (by an allergist) may be needed before food reintroduction</a:t>
            </a:r>
            <a:endParaRPr lang="en-US" sz="1600" i="1" dirty="0"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Arial" charset="0"/>
            </a:endParaRPr>
          </a:p>
          <a:p>
            <a:pPr lvl="1" eaLnBrk="0" hangingPunct="0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5644" y="6283946"/>
            <a:ext cx="4981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latin typeface="Arial"/>
                <a:ea typeface="Arial" charset="0"/>
                <a:cs typeface="Arial"/>
              </a:rPr>
              <a:t>Ho and Chehade, J Allergy </a:t>
            </a:r>
            <a:r>
              <a:rPr lang="en-US" sz="1600" i="1" dirty="0" err="1">
                <a:latin typeface="Arial"/>
                <a:ea typeface="Arial" charset="0"/>
                <a:cs typeface="Arial"/>
              </a:rPr>
              <a:t>Clin</a:t>
            </a:r>
            <a:r>
              <a:rPr lang="en-US" sz="1600" i="1" dirty="0">
                <a:latin typeface="Arial"/>
                <a:ea typeface="Arial" charset="0"/>
                <a:cs typeface="Arial"/>
              </a:rPr>
              <a:t> </a:t>
            </a:r>
            <a:r>
              <a:rPr lang="en-US" sz="1600" i="1" dirty="0" err="1">
                <a:latin typeface="Arial"/>
                <a:ea typeface="Arial" charset="0"/>
                <a:cs typeface="Arial"/>
              </a:rPr>
              <a:t>Immunol</a:t>
            </a:r>
            <a:r>
              <a:rPr lang="en-US" sz="1600" i="1" dirty="0">
                <a:latin typeface="Arial"/>
                <a:ea typeface="Arial" charset="0"/>
                <a:cs typeface="Arial"/>
              </a:rPr>
              <a:t> </a:t>
            </a:r>
            <a:r>
              <a:rPr lang="en-US" sz="1600" i="1" dirty="0" err="1">
                <a:latin typeface="Arial"/>
                <a:ea typeface="Arial" charset="0"/>
                <a:cs typeface="Arial"/>
              </a:rPr>
              <a:t>Pract</a:t>
            </a:r>
            <a:r>
              <a:rPr lang="en-US" sz="1600" i="1" dirty="0">
                <a:latin typeface="Arial"/>
                <a:ea typeface="Arial" charset="0"/>
                <a:cs typeface="Arial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021463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Conclusion: Dietary Therapy for </a:t>
            </a:r>
            <a:r>
              <a:rPr lang="en-US" sz="2800" dirty="0" err="1">
                <a:latin typeface="Arial"/>
                <a:cs typeface="Arial"/>
              </a:rPr>
              <a:t>EoE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2924" y="2254565"/>
            <a:ext cx="6502662" cy="16312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Dietary therapy can be effective.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It is optimal for eligible and motivated patients.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Ongoing support is needed for its success.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6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737603"/>
            <a:ext cx="7772400" cy="138279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3600" dirty="0">
                <a:latin typeface="Arial"/>
                <a:ea typeface="ＭＳ Ｐゴシック" charset="-128"/>
                <a:cs typeface="Arial"/>
              </a:rPr>
              <a:t>: Medical Therapy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2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8"/>
            <a:ext cx="8538344" cy="625171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"/>
                <a:cs typeface="Arial"/>
              </a:rPr>
              <a:t>EoE</a:t>
            </a:r>
            <a:r>
              <a:rPr lang="en-US" sz="2400" dirty="0">
                <a:latin typeface="Arial"/>
                <a:cs typeface="Arial"/>
              </a:rPr>
              <a:t>: Proton pump inhibitors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40248" y="544623"/>
            <a:ext cx="4263505" cy="558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6391" y="5320499"/>
            <a:ext cx="4370894" cy="21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4695" y="6131572"/>
            <a:ext cx="2981931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Children: 54%, Adults: 50%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08671" y="6329363"/>
            <a:ext cx="4511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Lucendo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al,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Gastroenterol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Hepatol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44890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268186"/>
            <a:ext cx="8229600" cy="625171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3200" dirty="0">
                <a:latin typeface="Arial"/>
                <a:ea typeface="ＭＳ Ｐゴシック" charset="-128"/>
                <a:cs typeface="Arial"/>
              </a:rPr>
              <a:t>: Topical corticosteroids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48" y="1264375"/>
            <a:ext cx="8229600" cy="67838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Commonly used ones (off-label):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E9500-1E58-5248-A8D6-6225A2E2E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7" y="2054058"/>
            <a:ext cx="3012069" cy="2000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02994-81C9-A048-A4DD-98DD84152779}"/>
              </a:ext>
            </a:extLst>
          </p:cNvPr>
          <p:cNvSpPr txBox="1"/>
          <p:nvPr/>
        </p:nvSpPr>
        <p:spPr>
          <a:xfrm>
            <a:off x="839052" y="4136976"/>
            <a:ext cx="34064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Fluticasone HFA inhaler to swallow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A12BC-DD60-C340-877A-51971A41E19B}"/>
              </a:ext>
            </a:extLst>
          </p:cNvPr>
          <p:cNvSpPr txBox="1"/>
          <p:nvPr/>
        </p:nvSpPr>
        <p:spPr>
          <a:xfrm>
            <a:off x="4952348" y="4140301"/>
            <a:ext cx="301505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Viscous budesonide to swallow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685EEE-BC54-A045-918F-53C1ACF2CAF5}"/>
              </a:ext>
            </a:extLst>
          </p:cNvPr>
          <p:cNvGrpSpPr/>
          <p:nvPr/>
        </p:nvGrpSpPr>
        <p:grpSpPr>
          <a:xfrm>
            <a:off x="5111907" y="2054058"/>
            <a:ext cx="2675390" cy="2000726"/>
            <a:chOff x="5111907" y="3020603"/>
            <a:chExt cx="2675390" cy="2000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DEDDAD-206E-0740-AC3A-378BE404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1907" y="3020603"/>
              <a:ext cx="2675390" cy="20007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EE724B-EF42-A840-8FDD-68C3E68EEFD2}"/>
                </a:ext>
              </a:extLst>
            </p:cNvPr>
            <p:cNvSpPr/>
            <p:nvPr/>
          </p:nvSpPr>
          <p:spPr>
            <a:xfrm>
              <a:off x="5486400" y="3852809"/>
              <a:ext cx="1037689" cy="215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19CE9-05EC-0144-9BBA-5306EB24889E}"/>
                </a:ext>
              </a:extLst>
            </p:cNvPr>
            <p:cNvSpPr/>
            <p:nvPr/>
          </p:nvSpPr>
          <p:spPr>
            <a:xfrm>
              <a:off x="5681609" y="3191863"/>
              <a:ext cx="726896" cy="2448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2">
                  <a:lumMod val="8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17BFFE2-4CC1-1E40-A8BD-A7C3D694BFD9}"/>
              </a:ext>
            </a:extLst>
          </p:cNvPr>
          <p:cNvSpPr/>
          <p:nvPr/>
        </p:nvSpPr>
        <p:spPr>
          <a:xfrm>
            <a:off x="2246158" y="5031452"/>
            <a:ext cx="421371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Efficacy rate (based on 8 RCTs) ~65%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6A706A3-8D26-2C4F-B33E-11B393A5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192" y="6329363"/>
            <a:ext cx="3310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Rank et al, Gastroenterology 2020</a:t>
            </a:r>
          </a:p>
        </p:txBody>
      </p:sp>
    </p:spTree>
    <p:extLst>
      <p:ext uri="{BB962C8B-B14F-4D97-AF65-F5344CB8AC3E}">
        <p14:creationId xmlns:p14="http://schemas.microsoft.com/office/powerpoint/2010/main" val="29110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60"/>
    </mc:Choice>
    <mc:Fallback xmlns="">
      <p:transition spd="slow" advTm="1157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Module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56FF08-B8F3-408F-99D5-CDDC9F05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Define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EoE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Discuss etiology</a:t>
            </a:r>
          </a:p>
          <a:p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Review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immunopathogenesis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053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96111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2011 Guidelines Recommendations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68453" y="1781703"/>
            <a:ext cx="7772400" cy="35433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Recommended doses of topical corticosteroids in children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Fluticasone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Children: 88–440 mcg 2 to 4 times daily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Budesonide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Children &lt;10 years: 1 mg daily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Older children: 2 mg daily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4672029" y="6197600"/>
            <a:ext cx="4213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Liacouras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et al, J Allergy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Immunol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2011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0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1DFC6D0-3239-9141-AE37-30006171E5BF}"/>
              </a:ext>
            </a:extLst>
          </p:cNvPr>
          <p:cNvSpPr txBox="1"/>
          <p:nvPr/>
        </p:nvSpPr>
        <p:spPr>
          <a:xfrm>
            <a:off x="742747" y="1997865"/>
            <a:ext cx="3820341" cy="17543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3 trial,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318 patients, 11-55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2:1 to: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BOS 2 mg BID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weeks of treatment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2BB0E-3CEF-1845-8E88-EDC41936B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F113-AE44-AC42-8B8F-3C073470B1F9}"/>
              </a:ext>
            </a:extLst>
          </p:cNvPr>
          <p:cNvSpPr txBox="1"/>
          <p:nvPr/>
        </p:nvSpPr>
        <p:spPr>
          <a:xfrm>
            <a:off x="5249275" y="5767664"/>
            <a:ext cx="3406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Histological response (≤6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/HPF)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3EE1C5-FEE6-F94C-9F70-951D6AD61E15}"/>
              </a:ext>
            </a:extLst>
          </p:cNvPr>
          <p:cNvGrpSpPr/>
          <p:nvPr/>
        </p:nvGrpSpPr>
        <p:grpSpPr>
          <a:xfrm>
            <a:off x="5423553" y="349168"/>
            <a:ext cx="2711901" cy="2634149"/>
            <a:chOff x="5437689" y="451456"/>
            <a:chExt cx="2711901" cy="26341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B05A44-CE3F-0342-A4A7-9989CF6BD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135"/>
            <a:stretch/>
          </p:blipFill>
          <p:spPr>
            <a:xfrm>
              <a:off x="5437689" y="555586"/>
              <a:ext cx="2711901" cy="25300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DDA014-0A64-F746-A017-C8A711D5038F}"/>
                </a:ext>
              </a:extLst>
            </p:cNvPr>
            <p:cNvSpPr/>
            <p:nvPr/>
          </p:nvSpPr>
          <p:spPr>
            <a:xfrm>
              <a:off x="5437689" y="451456"/>
              <a:ext cx="218811" cy="280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088387-CE1E-1E42-B2FD-257CADA4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51" y="128447"/>
            <a:ext cx="8229600" cy="62517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Budesonide oral suspension (phase 3 trial)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C6D283-D8B6-D54F-84BC-CE18A886E32B}"/>
              </a:ext>
            </a:extLst>
          </p:cNvPr>
          <p:cNvGrpSpPr/>
          <p:nvPr/>
        </p:nvGrpSpPr>
        <p:grpSpPr>
          <a:xfrm>
            <a:off x="5423553" y="2941580"/>
            <a:ext cx="3091180" cy="2854391"/>
            <a:chOff x="5423553" y="3146120"/>
            <a:chExt cx="3091180" cy="28543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9B005C-A5BF-7A49-BAF3-AB3FC9F06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865"/>
            <a:stretch/>
          </p:blipFill>
          <p:spPr>
            <a:xfrm>
              <a:off x="5423553" y="3244611"/>
              <a:ext cx="3091180" cy="27559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594D53-2DBE-5E4F-A5F1-5935E878FBF4}"/>
                </a:ext>
              </a:extLst>
            </p:cNvPr>
            <p:cNvSpPr/>
            <p:nvPr/>
          </p:nvSpPr>
          <p:spPr>
            <a:xfrm>
              <a:off x="5423553" y="3146120"/>
              <a:ext cx="218811" cy="280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5527EA-7999-5048-A57E-BA6F5644B995}"/>
              </a:ext>
            </a:extLst>
          </p:cNvPr>
          <p:cNvSpPr txBox="1"/>
          <p:nvPr/>
        </p:nvSpPr>
        <p:spPr>
          <a:xfrm>
            <a:off x="5117648" y="2935197"/>
            <a:ext cx="3397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Clinical response (↓ DSQ by ≥30%)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30086-4A9B-E3EB-1187-D89ADF4CA19E}"/>
              </a:ext>
            </a:extLst>
          </p:cNvPr>
          <p:cNvSpPr txBox="1"/>
          <p:nvPr/>
        </p:nvSpPr>
        <p:spPr>
          <a:xfrm>
            <a:off x="742748" y="4160896"/>
            <a:ext cx="3829252" cy="92333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label extension up to 52 weeks: Efficacy maintained among initial responders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F82ED0A-22C3-3C72-414B-69B3150E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03" y="6143609"/>
            <a:ext cx="4277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Hirano et al, Clin Gastroenterol Hepatol 2022</a:t>
            </a:r>
          </a:p>
          <a:p>
            <a:pPr algn="r"/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Dellon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al, Clin Gastroenterol Hepatol 2022</a:t>
            </a:r>
          </a:p>
        </p:txBody>
      </p:sp>
    </p:spTree>
    <p:extLst>
      <p:ext uri="{BB962C8B-B14F-4D97-AF65-F5344CB8AC3E}">
        <p14:creationId xmlns:p14="http://schemas.microsoft.com/office/powerpoint/2010/main" val="1962599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BB5C99-A507-9E4D-955D-90AAFB65B2AB}"/>
              </a:ext>
            </a:extLst>
          </p:cNvPr>
          <p:cNvSpPr txBox="1"/>
          <p:nvPr/>
        </p:nvSpPr>
        <p:spPr>
          <a:xfrm>
            <a:off x="721020" y="4212895"/>
            <a:ext cx="3446200" cy="1200329"/>
          </a:xfrm>
          <a:prstGeom prst="rect">
            <a:avLst/>
          </a:prstGeom>
          <a:noFill/>
          <a:ln w="19050">
            <a:solidFill>
              <a:srgbClr val="D80B8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3 trial currently ongoing: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APT-1011 3 mg PO daily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PO daily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Clinicaltrials.gov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NCT04281108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C1CBB-13BC-4747-B7FB-3DDDFBD46707}"/>
              </a:ext>
            </a:extLst>
          </p:cNvPr>
          <p:cNvSpPr txBox="1"/>
          <p:nvPr/>
        </p:nvSpPr>
        <p:spPr>
          <a:xfrm>
            <a:off x="375472" y="1508099"/>
            <a:ext cx="4358886" cy="230832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Multi-center, DBPC, phase 1b/2a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patients, adolescents &amp;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to: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APT-1011 3 mg PO daily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APT-1011 1.5 mg PO BID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PO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weeks of treatment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985FE-F0FA-0A48-92EE-7F88B47E7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" r="-1"/>
          <a:stretch/>
        </p:blipFill>
        <p:spPr>
          <a:xfrm>
            <a:off x="5118635" y="3528306"/>
            <a:ext cx="2776330" cy="2867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9D9892-326C-0940-BC44-30AB78F2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428" y="3887331"/>
            <a:ext cx="1354656" cy="1071722"/>
          </a:xfrm>
          <a:prstGeom prst="rect">
            <a:avLst/>
          </a:prstGeom>
        </p:spPr>
      </p:pic>
      <p:sp>
        <p:nvSpPr>
          <p:cNvPr id="20" name="Text Box 11">
            <a:extLst>
              <a:ext uri="{FF2B5EF4-FFF2-40B4-BE49-F238E27FC236}">
                <a16:creationId xmlns:a16="http://schemas.microsoft.com/office/drawing/2014/main" id="{59C950AF-918C-C24B-8055-67EB2102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546" y="6331899"/>
            <a:ext cx="40530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Hirano et al, Aliment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Pharmacol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Ther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F2A23-4DA3-BC48-8B9F-D96E450A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227247"/>
            <a:ext cx="8479971" cy="625171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Fluticasone dissolvable tablet in adolescents and adults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2BCE2B-0FC7-C745-ADDB-FFD1DEC9A626}"/>
              </a:ext>
            </a:extLst>
          </p:cNvPr>
          <p:cNvGrpSpPr/>
          <p:nvPr/>
        </p:nvGrpSpPr>
        <p:grpSpPr>
          <a:xfrm>
            <a:off x="5149228" y="733138"/>
            <a:ext cx="3537572" cy="3055642"/>
            <a:chOff x="5149228" y="733138"/>
            <a:chExt cx="3537572" cy="30556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40EC83-0FDA-8649-8E47-CBE32CD21DB8}"/>
                </a:ext>
              </a:extLst>
            </p:cNvPr>
            <p:cNvGrpSpPr/>
            <p:nvPr/>
          </p:nvGrpSpPr>
          <p:grpSpPr>
            <a:xfrm>
              <a:off x="5149228" y="733138"/>
              <a:ext cx="3537572" cy="3055642"/>
              <a:chOff x="5308133" y="2972697"/>
              <a:chExt cx="3537572" cy="305564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444D25F-AFA6-EC4C-AD99-7F0542D425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9410"/>
              <a:stretch/>
            </p:blipFill>
            <p:spPr>
              <a:xfrm>
                <a:off x="5963118" y="3488449"/>
                <a:ext cx="2882587" cy="253989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429655-305B-FB4E-8ED1-1AF8B6E169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0604"/>
              <a:stretch/>
            </p:blipFill>
            <p:spPr>
              <a:xfrm>
                <a:off x="5308133" y="2972697"/>
                <a:ext cx="798025" cy="2590570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87E341-678D-604B-A153-73B0488F4698}"/>
                </a:ext>
              </a:extLst>
            </p:cNvPr>
            <p:cNvSpPr/>
            <p:nvPr/>
          </p:nvSpPr>
          <p:spPr>
            <a:xfrm>
              <a:off x="7328452" y="1338470"/>
              <a:ext cx="566513" cy="371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A7838BE-B2C0-804F-A6BA-0DA3FCA955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0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ea typeface="ＭＳ Ｐゴシック" charset="-128"/>
                <a:cs typeface="Arial"/>
              </a:rPr>
              <a:t>Topical Steroids as Maintenance Therapy?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736600" y="1211931"/>
            <a:ext cx="7772400" cy="3073400"/>
          </a:xfrm>
        </p:spPr>
        <p:txBody>
          <a:bodyPr>
            <a:normAutofit/>
          </a:bodyPr>
          <a:lstStyle/>
          <a:p>
            <a:r>
              <a:rPr lang="en-US" sz="2400" dirty="0" err="1">
                <a:ea typeface="ＭＳ Ｐゴシック" charset="-128"/>
                <a:cs typeface="ＭＳ Ｐゴシック" charset="-128"/>
              </a:rPr>
              <a:t>EoE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relapses once topical steroids are discontinued</a:t>
            </a:r>
          </a:p>
          <a:p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Long-term therapy is needed</a:t>
            </a:r>
          </a:p>
          <a:p>
            <a:pPr lvl="1"/>
            <a:r>
              <a:rPr lang="en-US" sz="2000" dirty="0"/>
              <a:t>Children: effective in prospective study up to 5.5 years</a:t>
            </a:r>
            <a:endParaRPr lang="en-US" sz="20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34782" y="6308232"/>
            <a:ext cx="443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latin typeface="Arial"/>
                <a:cs typeface="Arial"/>
              </a:rPr>
              <a:t>Andreae</a:t>
            </a:r>
            <a:r>
              <a:rPr lang="en-US" sz="1600" i="1" dirty="0">
                <a:latin typeface="Arial"/>
                <a:cs typeface="Arial"/>
              </a:rPr>
              <a:t>…Chehade, Am J </a:t>
            </a:r>
            <a:r>
              <a:rPr lang="en-US" sz="1600" i="1" dirty="0" err="1">
                <a:latin typeface="Arial"/>
                <a:cs typeface="Arial"/>
              </a:rPr>
              <a:t>Gastroenterol</a:t>
            </a:r>
            <a:r>
              <a:rPr lang="en-US" sz="1600" i="1" dirty="0">
                <a:latin typeface="Arial"/>
                <a:cs typeface="Arial"/>
              </a:rPr>
              <a:t>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9492" y="4411932"/>
            <a:ext cx="273382" cy="7398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dirty="0">
                <a:latin typeface="+mj-lt"/>
              </a:rPr>
              <a:t>13-24 months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1836" y="2996527"/>
            <a:ext cx="3180513" cy="2960271"/>
            <a:chOff x="4165665" y="749918"/>
            <a:chExt cx="3180513" cy="2960271"/>
          </a:xfrm>
        </p:grpSpPr>
        <p:pic>
          <p:nvPicPr>
            <p:cNvPr id="8" name="Picture 6" descr="J:\pediatrics\Allergy\Doerthe\EoE Flovent treatment\DDW 2015\Proximal Esophagus.jpg"/>
            <p:cNvPicPr preferRelativeResize="0"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77"/>
            <a:stretch/>
          </p:blipFill>
          <p:spPr bwMode="auto">
            <a:xfrm>
              <a:off x="4165665" y="1027899"/>
              <a:ext cx="3180513" cy="194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>
              <a:spLocks noChangeAspect="1"/>
            </p:cNvSpPr>
            <p:nvPr/>
          </p:nvSpPr>
          <p:spPr>
            <a:xfrm>
              <a:off x="4974428" y="749918"/>
              <a:ext cx="2066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Proximal Esophagus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0169" y="3018572"/>
              <a:ext cx="273382" cy="62598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2-4 months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1403" y="3027251"/>
              <a:ext cx="273382" cy="68293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5-12 months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8828" y="3025500"/>
              <a:ext cx="273382" cy="6518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&gt;24 months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65821" y="2997579"/>
            <a:ext cx="3307159" cy="2987993"/>
            <a:chOff x="4099826" y="3567832"/>
            <a:chExt cx="3307159" cy="2987993"/>
          </a:xfrm>
        </p:grpSpPr>
        <p:pic>
          <p:nvPicPr>
            <p:cNvPr id="14" name="Picture 8" descr="J:\pediatrics\Allergy\Doerthe\EoE Flovent treatment\DDW 2015\Distal esophagu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15"/>
            <a:stretch/>
          </p:blipFill>
          <p:spPr bwMode="auto">
            <a:xfrm>
              <a:off x="4099826" y="3725495"/>
              <a:ext cx="3307159" cy="200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042383" y="3567832"/>
              <a:ext cx="1781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Distal Esophagus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8189" y="5804487"/>
              <a:ext cx="273382" cy="62598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2-4 months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70413" y="5802670"/>
              <a:ext cx="273382" cy="68293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5-12 months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9786" y="5815932"/>
              <a:ext cx="273382" cy="73989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13-24 months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00313" y="5811415"/>
              <a:ext cx="273382" cy="6518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b="1" dirty="0">
                  <a:latin typeface="+mj-lt"/>
                </a:rPr>
                <a:t>&gt;24 months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79938" y="4272847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5227" y="4270555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8717" y="4270555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03857" y="4281051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4135" y="4321348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1404" y="4319056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4399" y="4329552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3104" y="4329552"/>
            <a:ext cx="26302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**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4683" y="5262754"/>
            <a:ext cx="273382" cy="7398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dirty="0">
                <a:latin typeface="+mj-lt"/>
              </a:rPr>
              <a:t>13-24 months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20247" y="3575568"/>
            <a:ext cx="878490" cy="263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**   P&lt;0.01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5367" y="3575568"/>
            <a:ext cx="878490" cy="263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**   P&lt;0.01</a:t>
            </a:r>
          </a:p>
        </p:txBody>
      </p:sp>
    </p:spTree>
    <p:extLst>
      <p:ext uri="{BB962C8B-B14F-4D97-AF65-F5344CB8AC3E}">
        <p14:creationId xmlns:p14="http://schemas.microsoft.com/office/powerpoint/2010/main" val="550838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77A9-A735-3137-A368-A518BE64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406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Biologics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704DF7-2663-A238-F821-ACE7F711FA2B}"/>
              </a:ext>
            </a:extLst>
          </p:cNvPr>
          <p:cNvGrpSpPr/>
          <p:nvPr/>
        </p:nvGrpSpPr>
        <p:grpSpPr>
          <a:xfrm>
            <a:off x="340221" y="1297717"/>
            <a:ext cx="8575179" cy="4262565"/>
            <a:chOff x="809453" y="824806"/>
            <a:chExt cx="10573094" cy="53949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D4E539-305E-67DF-8BF6-7DC48C74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53" y="824806"/>
              <a:ext cx="10573094" cy="5208387"/>
            </a:xfrm>
            <a:prstGeom prst="rect">
              <a:avLst/>
            </a:prstGeom>
            <a:noFill/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4A5A29-7A38-7669-5102-FBF4879F5B6F}"/>
                </a:ext>
              </a:extLst>
            </p:cNvPr>
            <p:cNvSpPr/>
            <p:nvPr/>
          </p:nvSpPr>
          <p:spPr>
            <a:xfrm>
              <a:off x="8907332" y="3528508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C76138-77D5-3230-C0C8-1D37E3AF42FF}"/>
                </a:ext>
              </a:extLst>
            </p:cNvPr>
            <p:cNvSpPr/>
            <p:nvPr/>
          </p:nvSpPr>
          <p:spPr>
            <a:xfrm>
              <a:off x="7556411" y="3034221"/>
              <a:ext cx="1060464" cy="625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8077A0-D181-6F7E-985E-F67E1396C67C}"/>
                </a:ext>
              </a:extLst>
            </p:cNvPr>
            <p:cNvSpPr/>
            <p:nvPr/>
          </p:nvSpPr>
          <p:spPr>
            <a:xfrm>
              <a:off x="7511109" y="549895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3BF8F2-96E1-1A9A-91F9-5EAFF4257E37}"/>
                </a:ext>
              </a:extLst>
            </p:cNvPr>
            <p:cNvSpPr/>
            <p:nvPr/>
          </p:nvSpPr>
          <p:spPr>
            <a:xfrm>
              <a:off x="809453" y="540569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497A91-811F-DDD5-D8A6-31DD081CB681}"/>
                </a:ext>
              </a:extLst>
            </p:cNvPr>
            <p:cNvSpPr/>
            <p:nvPr/>
          </p:nvSpPr>
          <p:spPr>
            <a:xfrm>
              <a:off x="2583629" y="3068618"/>
              <a:ext cx="1654884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D8793-4A90-DA0C-1AEE-F0C7F1B0D83C}"/>
                </a:ext>
              </a:extLst>
            </p:cNvPr>
            <p:cNvSpPr/>
            <p:nvPr/>
          </p:nvSpPr>
          <p:spPr>
            <a:xfrm>
              <a:off x="4170860" y="3428999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53B0FD-BD81-C6EB-AF6C-EE42D185298C}"/>
                </a:ext>
              </a:extLst>
            </p:cNvPr>
            <p:cNvSpPr/>
            <p:nvPr/>
          </p:nvSpPr>
          <p:spPr>
            <a:xfrm>
              <a:off x="5288101" y="3613672"/>
              <a:ext cx="1801188" cy="53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96C93-A05A-38B4-F207-20BC959064F3}"/>
                </a:ext>
              </a:extLst>
            </p:cNvPr>
            <p:cNvSpPr/>
            <p:nvPr/>
          </p:nvSpPr>
          <p:spPr>
            <a:xfrm>
              <a:off x="3384740" y="4010334"/>
              <a:ext cx="1801187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E11B6-471F-0D6C-4FEA-DC99A6855E8B}"/>
                </a:ext>
              </a:extLst>
            </p:cNvPr>
            <p:cNvSpPr/>
            <p:nvPr/>
          </p:nvSpPr>
          <p:spPr>
            <a:xfrm>
              <a:off x="5120639" y="4249270"/>
              <a:ext cx="653827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BFCCA8-0E15-451E-866D-1618AD3DF5C1}"/>
                </a:ext>
              </a:extLst>
            </p:cNvPr>
            <p:cNvSpPr/>
            <p:nvPr/>
          </p:nvSpPr>
          <p:spPr>
            <a:xfrm>
              <a:off x="2745172" y="535906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28CC1E-7E4A-8C5B-9E3D-4CA9E640EA74}"/>
                </a:ext>
              </a:extLst>
            </p:cNvPr>
            <p:cNvSpPr/>
            <p:nvPr/>
          </p:nvSpPr>
          <p:spPr>
            <a:xfrm>
              <a:off x="3030729" y="4952050"/>
              <a:ext cx="407057" cy="45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A6F3C9-B6DC-33EC-E4F5-67A35A3C676D}"/>
              </a:ext>
            </a:extLst>
          </p:cNvPr>
          <p:cNvSpPr txBox="1"/>
          <p:nvPr/>
        </p:nvSpPr>
        <p:spPr>
          <a:xfrm>
            <a:off x="3223633" y="6372947"/>
            <a:ext cx="589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Bredenoord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…Chehade…Jacob-Nara, Am J Gastroenterol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DB587A-CA78-796D-E8EC-932F0E3CB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5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77A9-A735-3137-A368-A518BE64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406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IL-13 as target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704DF7-2663-A238-F821-ACE7F711FA2B}"/>
              </a:ext>
            </a:extLst>
          </p:cNvPr>
          <p:cNvGrpSpPr/>
          <p:nvPr/>
        </p:nvGrpSpPr>
        <p:grpSpPr>
          <a:xfrm>
            <a:off x="340221" y="1297717"/>
            <a:ext cx="8575179" cy="4262565"/>
            <a:chOff x="809453" y="824806"/>
            <a:chExt cx="10573094" cy="53949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D4E539-305E-67DF-8BF6-7DC48C74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53" y="824806"/>
              <a:ext cx="10573094" cy="5208387"/>
            </a:xfrm>
            <a:prstGeom prst="rect">
              <a:avLst/>
            </a:prstGeom>
            <a:noFill/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C76138-77D5-3230-C0C8-1D37E3AF42FF}"/>
                </a:ext>
              </a:extLst>
            </p:cNvPr>
            <p:cNvSpPr/>
            <p:nvPr/>
          </p:nvSpPr>
          <p:spPr>
            <a:xfrm>
              <a:off x="7556411" y="3034221"/>
              <a:ext cx="1060464" cy="625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8077A0-D181-6F7E-985E-F67E1396C67C}"/>
                </a:ext>
              </a:extLst>
            </p:cNvPr>
            <p:cNvSpPr/>
            <p:nvPr/>
          </p:nvSpPr>
          <p:spPr>
            <a:xfrm>
              <a:off x="7511109" y="549895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497A91-811F-DDD5-D8A6-31DD081CB681}"/>
                </a:ext>
              </a:extLst>
            </p:cNvPr>
            <p:cNvSpPr/>
            <p:nvPr/>
          </p:nvSpPr>
          <p:spPr>
            <a:xfrm>
              <a:off x="2583629" y="3068618"/>
              <a:ext cx="1654884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D8793-4A90-DA0C-1AEE-F0C7F1B0D83C}"/>
                </a:ext>
              </a:extLst>
            </p:cNvPr>
            <p:cNvSpPr/>
            <p:nvPr/>
          </p:nvSpPr>
          <p:spPr>
            <a:xfrm>
              <a:off x="4170860" y="3428999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53B0FD-BD81-C6EB-AF6C-EE42D185298C}"/>
                </a:ext>
              </a:extLst>
            </p:cNvPr>
            <p:cNvSpPr/>
            <p:nvPr/>
          </p:nvSpPr>
          <p:spPr>
            <a:xfrm>
              <a:off x="5288101" y="3613672"/>
              <a:ext cx="1801188" cy="53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96C93-A05A-38B4-F207-20BC959064F3}"/>
                </a:ext>
              </a:extLst>
            </p:cNvPr>
            <p:cNvSpPr/>
            <p:nvPr/>
          </p:nvSpPr>
          <p:spPr>
            <a:xfrm>
              <a:off x="3384740" y="4010334"/>
              <a:ext cx="1801187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E11B6-471F-0D6C-4FEA-DC99A6855E8B}"/>
                </a:ext>
              </a:extLst>
            </p:cNvPr>
            <p:cNvSpPr/>
            <p:nvPr/>
          </p:nvSpPr>
          <p:spPr>
            <a:xfrm>
              <a:off x="5120639" y="4249270"/>
              <a:ext cx="653827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BFCCA8-0E15-451E-866D-1618AD3DF5C1}"/>
                </a:ext>
              </a:extLst>
            </p:cNvPr>
            <p:cNvSpPr/>
            <p:nvPr/>
          </p:nvSpPr>
          <p:spPr>
            <a:xfrm>
              <a:off x="2745172" y="535906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28CC1E-7E4A-8C5B-9E3D-4CA9E640EA74}"/>
                </a:ext>
              </a:extLst>
            </p:cNvPr>
            <p:cNvSpPr/>
            <p:nvPr/>
          </p:nvSpPr>
          <p:spPr>
            <a:xfrm>
              <a:off x="3030729" y="4952050"/>
              <a:ext cx="407057" cy="45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A6F3C9-B6DC-33EC-E4F5-67A35A3C676D}"/>
              </a:ext>
            </a:extLst>
          </p:cNvPr>
          <p:cNvSpPr txBox="1"/>
          <p:nvPr/>
        </p:nvSpPr>
        <p:spPr>
          <a:xfrm>
            <a:off x="3223633" y="6372947"/>
            <a:ext cx="589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Bredenoord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…Chehade…Jacob-Nara, Am J Gastroenterol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DB587A-CA78-796D-E8EC-932F0E3CB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6C0824-EEC3-33CB-908D-4EA97A7B37BB}"/>
              </a:ext>
            </a:extLst>
          </p:cNvPr>
          <p:cNvSpPr/>
          <p:nvPr/>
        </p:nvSpPr>
        <p:spPr>
          <a:xfrm>
            <a:off x="6865692" y="3399836"/>
            <a:ext cx="998326" cy="626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7159C1-9CD5-1D89-776E-9B1FE383F3E1}"/>
              </a:ext>
            </a:extLst>
          </p:cNvPr>
          <p:cNvSpPr/>
          <p:nvPr/>
        </p:nvSpPr>
        <p:spPr>
          <a:xfrm>
            <a:off x="228600" y="4911112"/>
            <a:ext cx="998326" cy="626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1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67D4-9DB4-ABF9-3297-602329DE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7" y="121992"/>
            <a:ext cx="8229600" cy="62517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Cendakimab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(RPC4046) (IL-13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adults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5C91A-12C0-42BE-BE0C-DCD117D13953}"/>
              </a:ext>
            </a:extLst>
          </p:cNvPr>
          <p:cNvSpPr txBox="1"/>
          <p:nvPr/>
        </p:nvSpPr>
        <p:spPr>
          <a:xfrm>
            <a:off x="289155" y="870442"/>
            <a:ext cx="4375225" cy="203132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Multi-center, DBPC, phase 2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patients, 18-65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to:</a:t>
            </a:r>
          </a:p>
          <a:p>
            <a:pPr marL="742950" lvl="1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Cendakimab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180 mg S/C weekly</a:t>
            </a:r>
          </a:p>
          <a:p>
            <a:pPr marL="742950" lvl="1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Cendakimab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360 mg S/C weekly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S/C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weeks of treatment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63F10-51D8-099B-75B6-529177DED350}"/>
              </a:ext>
            </a:extLst>
          </p:cNvPr>
          <p:cNvSpPr txBox="1"/>
          <p:nvPr/>
        </p:nvSpPr>
        <p:spPr>
          <a:xfrm>
            <a:off x="289154" y="3028453"/>
            <a:ext cx="4375225" cy="12003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label extension: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360 mg S/C weekly through 52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Sustained clinical and histological improvement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BCC43-4554-DBE0-E8AE-B5A383A10804}"/>
              </a:ext>
            </a:extLst>
          </p:cNvPr>
          <p:cNvSpPr txBox="1"/>
          <p:nvPr/>
        </p:nvSpPr>
        <p:spPr>
          <a:xfrm>
            <a:off x="289155" y="4370989"/>
            <a:ext cx="4375225" cy="203132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Multi-center, DBPC, phase 3 trial: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patients, 12-75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360 mg S/C weekly then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qoweek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360 mg S/C weekly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Clinicaltrials.gov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NCT04753697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1BE80-B5FF-F62C-6514-45F0150E5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4" r="-521" b="66967"/>
          <a:stretch/>
        </p:blipFill>
        <p:spPr>
          <a:xfrm>
            <a:off x="4953941" y="3381748"/>
            <a:ext cx="3813629" cy="2633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7274B-13FD-229E-8F03-911374DF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87" t="35417" b="33749"/>
          <a:stretch/>
        </p:blipFill>
        <p:spPr>
          <a:xfrm>
            <a:off x="4818147" y="662412"/>
            <a:ext cx="4085216" cy="2670332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E3AA7F19-3FDE-3DF5-E13B-66EE7F94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35" y="6136253"/>
            <a:ext cx="4613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Hirano et al, Gastroenterology 2019</a:t>
            </a:r>
          </a:p>
          <a:p>
            <a:pPr algn="r" eaLnBrk="1" hangingPunct="1"/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Dellon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et al, Clin Gastroenterol Hepatol 2021</a:t>
            </a:r>
          </a:p>
        </p:txBody>
      </p:sp>
    </p:spTree>
    <p:extLst>
      <p:ext uri="{BB962C8B-B14F-4D97-AF65-F5344CB8AC3E}">
        <p14:creationId xmlns:p14="http://schemas.microsoft.com/office/powerpoint/2010/main" val="1166691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77A9-A735-3137-A368-A518BE64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406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IL-4 and IL-13 as targets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704DF7-2663-A238-F821-ACE7F711FA2B}"/>
              </a:ext>
            </a:extLst>
          </p:cNvPr>
          <p:cNvGrpSpPr/>
          <p:nvPr/>
        </p:nvGrpSpPr>
        <p:grpSpPr>
          <a:xfrm>
            <a:off x="340221" y="1297717"/>
            <a:ext cx="8575179" cy="4262565"/>
            <a:chOff x="809453" y="824806"/>
            <a:chExt cx="10573094" cy="53949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D4E539-305E-67DF-8BF6-7DC48C74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53" y="824806"/>
              <a:ext cx="10573094" cy="5208387"/>
            </a:xfrm>
            <a:prstGeom prst="rect">
              <a:avLst/>
            </a:prstGeom>
            <a:noFill/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4A5A29-7A38-7669-5102-FBF4879F5B6F}"/>
                </a:ext>
              </a:extLst>
            </p:cNvPr>
            <p:cNvSpPr/>
            <p:nvPr/>
          </p:nvSpPr>
          <p:spPr>
            <a:xfrm>
              <a:off x="8907332" y="3528508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8077A0-D181-6F7E-985E-F67E1396C67C}"/>
                </a:ext>
              </a:extLst>
            </p:cNvPr>
            <p:cNvSpPr/>
            <p:nvPr/>
          </p:nvSpPr>
          <p:spPr>
            <a:xfrm>
              <a:off x="7511109" y="549895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3BF8F2-96E1-1A9A-91F9-5EAFF4257E37}"/>
                </a:ext>
              </a:extLst>
            </p:cNvPr>
            <p:cNvSpPr/>
            <p:nvPr/>
          </p:nvSpPr>
          <p:spPr>
            <a:xfrm>
              <a:off x="809453" y="540569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497A91-811F-DDD5-D8A6-31DD081CB681}"/>
                </a:ext>
              </a:extLst>
            </p:cNvPr>
            <p:cNvSpPr/>
            <p:nvPr/>
          </p:nvSpPr>
          <p:spPr>
            <a:xfrm>
              <a:off x="2583629" y="3068618"/>
              <a:ext cx="1654884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D8793-4A90-DA0C-1AEE-F0C7F1B0D83C}"/>
                </a:ext>
              </a:extLst>
            </p:cNvPr>
            <p:cNvSpPr/>
            <p:nvPr/>
          </p:nvSpPr>
          <p:spPr>
            <a:xfrm>
              <a:off x="4170860" y="3428999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53B0FD-BD81-C6EB-AF6C-EE42D185298C}"/>
                </a:ext>
              </a:extLst>
            </p:cNvPr>
            <p:cNvSpPr/>
            <p:nvPr/>
          </p:nvSpPr>
          <p:spPr>
            <a:xfrm>
              <a:off x="5288101" y="3613672"/>
              <a:ext cx="1801188" cy="53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96C93-A05A-38B4-F207-20BC959064F3}"/>
                </a:ext>
              </a:extLst>
            </p:cNvPr>
            <p:cNvSpPr/>
            <p:nvPr/>
          </p:nvSpPr>
          <p:spPr>
            <a:xfrm>
              <a:off x="3384740" y="4010334"/>
              <a:ext cx="1801187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E11B6-471F-0D6C-4FEA-DC99A6855E8B}"/>
                </a:ext>
              </a:extLst>
            </p:cNvPr>
            <p:cNvSpPr/>
            <p:nvPr/>
          </p:nvSpPr>
          <p:spPr>
            <a:xfrm>
              <a:off x="5120639" y="4249270"/>
              <a:ext cx="653827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A6F3C9-B6DC-33EC-E4F5-67A35A3C676D}"/>
              </a:ext>
            </a:extLst>
          </p:cNvPr>
          <p:cNvSpPr txBox="1"/>
          <p:nvPr/>
        </p:nvSpPr>
        <p:spPr>
          <a:xfrm>
            <a:off x="3223633" y="6372947"/>
            <a:ext cx="589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Bredenoord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…Chehade…Jacob-Nara, Am J Gastroenterol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DB587A-CA78-796D-E8EC-932F0E3CB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ABA8D4-32DA-3A10-9D88-661AEC87C411}"/>
              </a:ext>
            </a:extLst>
          </p:cNvPr>
          <p:cNvSpPr/>
          <p:nvPr/>
        </p:nvSpPr>
        <p:spPr>
          <a:xfrm>
            <a:off x="5710751" y="2957215"/>
            <a:ext cx="998326" cy="626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C3B8DB-9FCE-7FA2-8F3C-11BBF36C3B7F}"/>
              </a:ext>
            </a:extLst>
          </p:cNvPr>
          <p:cNvSpPr/>
          <p:nvPr/>
        </p:nvSpPr>
        <p:spPr>
          <a:xfrm>
            <a:off x="1877779" y="4810341"/>
            <a:ext cx="998326" cy="626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7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95BB-C75E-D97B-FAFF-785C06DB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179644"/>
            <a:ext cx="8229600" cy="62517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Dupilumab (anti-IL-4R⍺) in adults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545EC-45B0-B42E-A715-E78C7FE8CE99}"/>
              </a:ext>
            </a:extLst>
          </p:cNvPr>
          <p:cNvSpPr txBox="1"/>
          <p:nvPr/>
        </p:nvSpPr>
        <p:spPr>
          <a:xfrm>
            <a:off x="457200" y="1570486"/>
            <a:ext cx="4089581" cy="17543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Multi-center, DBPC, phase 2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patients, 18-65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to:</a:t>
            </a:r>
          </a:p>
          <a:p>
            <a:pPr marL="742950" lvl="1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Dupilumab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300 mg S/C weekly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S/C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weeks of treatment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7644EDF-D71C-2DEA-F09E-7916C44A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840" y="590555"/>
            <a:ext cx="3730566" cy="26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8DF2A8-10CD-CAF5-EF6F-1D518E0FC81B}"/>
              </a:ext>
            </a:extLst>
          </p:cNvPr>
          <p:cNvGrpSpPr/>
          <p:nvPr/>
        </p:nvGrpSpPr>
        <p:grpSpPr>
          <a:xfrm>
            <a:off x="4597221" y="3411746"/>
            <a:ext cx="3519333" cy="2779618"/>
            <a:chOff x="4824696" y="3342953"/>
            <a:chExt cx="3519333" cy="2779618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AD7E630F-D407-D8E4-69A6-0E6E38A06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696" y="3342953"/>
              <a:ext cx="3519333" cy="2779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0E66C3-EE60-0574-B34C-BB04990E4E85}"/>
                </a:ext>
              </a:extLst>
            </p:cNvPr>
            <p:cNvSpPr/>
            <p:nvPr/>
          </p:nvSpPr>
          <p:spPr>
            <a:xfrm>
              <a:off x="5429250" y="5678781"/>
              <a:ext cx="605790" cy="230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 Box 11">
            <a:extLst>
              <a:ext uri="{FF2B5EF4-FFF2-40B4-BE49-F238E27FC236}">
                <a16:creationId xmlns:a16="http://schemas.microsoft.com/office/drawing/2014/main" id="{478462DD-C83D-C763-80EE-C44299C8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239" y="6352831"/>
            <a:ext cx="51157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Hirano…Chehade…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Radin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, Gastroenterology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4EB5D7-51C9-60DE-3884-1642137B9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9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D114-52DF-455A-4E9D-32862F33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157702"/>
            <a:ext cx="8539869" cy="625171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Dupilumab (anti-IL-4R-⍺) in adolescents and adults</a:t>
            </a:r>
            <a:endParaRPr lang="en-US" sz="2400" dirty="0"/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6ED77B43-9B2D-D229-9B6A-F873E94D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755" t="14634" r="3477" b="63875"/>
          <a:stretch/>
        </p:blipFill>
        <p:spPr>
          <a:xfrm>
            <a:off x="1" y="1454259"/>
            <a:ext cx="3970420" cy="320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4B737-2E1A-D1D0-C228-745BA18A42AD}"/>
              </a:ext>
            </a:extLst>
          </p:cNvPr>
          <p:cNvSpPr txBox="1"/>
          <p:nvPr/>
        </p:nvSpPr>
        <p:spPr>
          <a:xfrm>
            <a:off x="609206" y="5053209"/>
            <a:ext cx="2788007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Weekly dosing received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FDA approval, May 2022 </a:t>
            </a:r>
          </a:p>
        </p:txBody>
      </p:sp>
      <p:pic>
        <p:nvPicPr>
          <p:cNvPr id="8" name="Picture 7" descr="Image">
            <a:extLst>
              <a:ext uri="{FF2B5EF4-FFF2-40B4-BE49-F238E27FC236}">
                <a16:creationId xmlns:a16="http://schemas.microsoft.com/office/drawing/2014/main" id="{57CC6061-CE89-EDBE-A37C-90FE964B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755" t="37199" r="3477" b="45608"/>
          <a:stretch/>
        </p:blipFill>
        <p:spPr>
          <a:xfrm>
            <a:off x="3870158" y="957242"/>
            <a:ext cx="4948989" cy="2438400"/>
          </a:xfrm>
          <a:prstGeom prst="rect">
            <a:avLst/>
          </a:prstGeom>
        </p:spPr>
      </p:pic>
      <p:pic>
        <p:nvPicPr>
          <p:cNvPr id="9" name="Picture 8" descr="Image">
            <a:extLst>
              <a:ext uri="{FF2B5EF4-FFF2-40B4-BE49-F238E27FC236}">
                <a16:creationId xmlns:a16="http://schemas.microsoft.com/office/drawing/2014/main" id="{98F5B47F-92F5-57A9-5BED-6B5AD47F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755" t="54928" r="3477" b="30656"/>
          <a:stretch/>
        </p:blipFill>
        <p:spPr>
          <a:xfrm>
            <a:off x="3759323" y="3655074"/>
            <a:ext cx="4948989" cy="2044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DA27A4-9598-99DE-36FD-542F90BDA357}"/>
              </a:ext>
            </a:extLst>
          </p:cNvPr>
          <p:cNvSpPr txBox="1"/>
          <p:nvPr/>
        </p:nvSpPr>
        <p:spPr>
          <a:xfrm>
            <a:off x="4453704" y="6361744"/>
            <a:ext cx="469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Dellon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… Chehade… Shabbir, N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 Med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CEDB9-3FE6-35DE-EEA7-6508E973B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AEEF"/>
                </a:solidFill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solidFill>
                  <a:srgbClr val="00AEEF"/>
                </a:solidFill>
                <a:latin typeface="Arial"/>
                <a:ea typeface="ＭＳ Ｐゴシック" charset="-128"/>
                <a:cs typeface="Arial"/>
              </a:rPr>
              <a:t>: Definition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715963" y="2295525"/>
            <a:ext cx="7772400" cy="20224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Chronic, immune/antigen-mediated esophageal disease is characterized by</a:t>
            </a:r>
          </a:p>
          <a:p>
            <a:pPr lvl="1"/>
            <a:r>
              <a:rPr lang="en-US" sz="2000" dirty="0"/>
              <a:t>Clinically: Symptoms related to esophageal dysfunction</a:t>
            </a:r>
          </a:p>
          <a:p>
            <a:pPr lvl="1"/>
            <a:r>
              <a:rPr lang="en-US" sz="2000" dirty="0"/>
              <a:t>Histologically: Esophageal eosinophil-predominant inflammation</a:t>
            </a:r>
          </a:p>
        </p:txBody>
      </p:sp>
      <p:sp>
        <p:nvSpPr>
          <p:cNvPr id="71684" name="Text Box 11"/>
          <p:cNvSpPr txBox="1">
            <a:spLocks noChangeArrowheads="1"/>
          </p:cNvSpPr>
          <p:nvPr/>
        </p:nvSpPr>
        <p:spPr bwMode="auto">
          <a:xfrm>
            <a:off x="4741302" y="6240463"/>
            <a:ext cx="4213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latin typeface="Arial"/>
                <a:cs typeface="Arial"/>
              </a:rPr>
              <a:t>Liacouras</a:t>
            </a:r>
            <a:r>
              <a:rPr lang="en-US" sz="1600" i="1" dirty="0">
                <a:latin typeface="Arial"/>
                <a:cs typeface="Arial"/>
              </a:rPr>
              <a:t> et al, J Allergy </a:t>
            </a:r>
            <a:r>
              <a:rPr lang="en-US" sz="1600" i="1" dirty="0" err="1">
                <a:latin typeface="Arial"/>
                <a:cs typeface="Arial"/>
              </a:rPr>
              <a:t>Clin</a:t>
            </a:r>
            <a:r>
              <a:rPr lang="en-US" sz="1600" i="1" dirty="0">
                <a:latin typeface="Arial"/>
                <a:cs typeface="Arial"/>
              </a:rPr>
              <a:t> </a:t>
            </a:r>
            <a:r>
              <a:rPr lang="en-US" sz="1600" i="1" dirty="0" err="1">
                <a:latin typeface="Arial"/>
                <a:cs typeface="Arial"/>
              </a:rPr>
              <a:t>Immunol</a:t>
            </a:r>
            <a:r>
              <a:rPr lang="en-US" sz="1600" i="1" dirty="0">
                <a:latin typeface="Arial"/>
                <a:cs typeface="Arial"/>
              </a:rPr>
              <a:t>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32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2261-51BB-0B77-61C0-407884C2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16" y="89122"/>
            <a:ext cx="8229600" cy="62517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Dupilumab (anti-IL-4R-⍺) in children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9157B-0C8D-DB1E-9F8A-BA97380313F5}"/>
              </a:ext>
            </a:extLst>
          </p:cNvPr>
          <p:cNvSpPr txBox="1"/>
          <p:nvPr/>
        </p:nvSpPr>
        <p:spPr>
          <a:xfrm>
            <a:off x="296591" y="1901427"/>
            <a:ext cx="3717074" cy="258532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Multi-center, RDBPC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patients, 1-11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to: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dose dupilumab S/C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dose dupilumab S/C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S/C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weeks of treatment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Clinicaltrials.gov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NCT04394351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76ECC3-F33E-F8E6-94AB-9CFC85AECA11}"/>
              </a:ext>
            </a:extLst>
          </p:cNvPr>
          <p:cNvGrpSpPr/>
          <p:nvPr/>
        </p:nvGrpSpPr>
        <p:grpSpPr>
          <a:xfrm>
            <a:off x="4407687" y="378076"/>
            <a:ext cx="4443075" cy="3154824"/>
            <a:chOff x="7159597" y="82864"/>
            <a:chExt cx="4443075" cy="31548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23E526-A34A-B4C3-9A5F-18F269F7A6FE}"/>
                </a:ext>
              </a:extLst>
            </p:cNvPr>
            <p:cNvGrpSpPr/>
            <p:nvPr/>
          </p:nvGrpSpPr>
          <p:grpSpPr>
            <a:xfrm>
              <a:off x="7471693" y="234948"/>
              <a:ext cx="4130979" cy="3002740"/>
              <a:chOff x="6480203" y="1335101"/>
              <a:chExt cx="4130979" cy="300274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3AF4549-A740-CC9B-18DE-60474C4522EE}"/>
                  </a:ext>
                </a:extLst>
              </p:cNvPr>
              <p:cNvGrpSpPr/>
              <p:nvPr/>
            </p:nvGrpSpPr>
            <p:grpSpPr>
              <a:xfrm>
                <a:off x="6953734" y="1335101"/>
                <a:ext cx="3645618" cy="2759667"/>
                <a:chOff x="796454" y="2132842"/>
                <a:chExt cx="3614528" cy="3679555"/>
              </a:xfrm>
            </p:grpSpPr>
            <p:graphicFrame>
              <p:nvGraphicFramePr>
                <p:cNvPr id="23" name="Chart 22">
                  <a:extLst>
                    <a:ext uri="{FF2B5EF4-FFF2-40B4-BE49-F238E27FC236}">
                      <a16:creationId xmlns:a16="http://schemas.microsoft.com/office/drawing/2014/main" id="{44052B40-6BC4-2EB4-9CEC-E3B1AFFAF2F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838611227"/>
                    </p:ext>
                  </p:extLst>
                </p:nvPr>
              </p:nvGraphicFramePr>
              <p:xfrm>
                <a:off x="796454" y="2132842"/>
                <a:ext cx="3614528" cy="316864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DE39AE0-2A83-3773-FC0B-905241480D1B}"/>
                    </a:ext>
                  </a:extLst>
                </p:cNvPr>
                <p:cNvSpPr txBox="1"/>
                <p:nvPr/>
              </p:nvSpPr>
              <p:spPr>
                <a:xfrm>
                  <a:off x="1416234" y="5313473"/>
                  <a:ext cx="694856" cy="317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050" b="1" dirty="0">
                      <a:latin typeface="+mn-lt"/>
                    </a:rPr>
                    <a:t>Placebo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04335A-B88E-5AD3-618C-74B0FAF65380}"/>
                    </a:ext>
                  </a:extLst>
                </p:cNvPr>
                <p:cNvSpPr txBox="1"/>
                <p:nvPr/>
              </p:nvSpPr>
              <p:spPr>
                <a:xfrm>
                  <a:off x="2041743" y="5301488"/>
                  <a:ext cx="1346104" cy="510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050" b="1" dirty="0">
                      <a:latin typeface="+mn-lt"/>
                    </a:rPr>
                    <a:t>Higher-exposure regimen, SC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BC5C3C-DF85-9076-B4F5-E9122B835284}"/>
                  </a:ext>
                </a:extLst>
              </p:cNvPr>
              <p:cNvSpPr txBox="1"/>
              <p:nvPr/>
            </p:nvSpPr>
            <p:spPr>
              <a:xfrm>
                <a:off x="8645730" y="2158992"/>
                <a:ext cx="57099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500" b="1" dirty="0">
                    <a:solidFill>
                      <a:schemeClr val="bg1"/>
                    </a:solidFill>
                  </a:rPr>
                  <a:t>68%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9EB1DE-041C-E78B-006D-F6E87F9B6105}"/>
                  </a:ext>
                </a:extLst>
              </p:cNvPr>
              <p:cNvSpPr txBox="1"/>
              <p:nvPr/>
            </p:nvSpPr>
            <p:spPr>
              <a:xfrm>
                <a:off x="7714429" y="3252042"/>
                <a:ext cx="46358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500" b="1" dirty="0"/>
                  <a:t>3%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311F62-48E2-444B-4E5C-45D856682693}"/>
                  </a:ext>
                </a:extLst>
              </p:cNvPr>
              <p:cNvSpPr txBox="1"/>
              <p:nvPr/>
            </p:nvSpPr>
            <p:spPr>
              <a:xfrm>
                <a:off x="9647731" y="2010242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y-NL" sz="2400" b="1" dirty="0">
                    <a:solidFill>
                      <a:srgbClr val="AD5DAB"/>
                    </a:solidFill>
                    <a:latin typeface="+mn-lt"/>
                    <a:cs typeface="Calibri" panose="020F0502020204030204" pitchFamily="34" charset="0"/>
                  </a:rPr>
                  <a:t>***</a:t>
                </a:r>
                <a:endParaRPr lang="en-US" sz="2400" b="1" dirty="0">
                  <a:solidFill>
                    <a:srgbClr val="AD5DAB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CFCB9-3037-E8C3-5301-C125728A84C7}"/>
                  </a:ext>
                </a:extLst>
              </p:cNvPr>
              <p:cNvSpPr txBox="1"/>
              <p:nvPr/>
            </p:nvSpPr>
            <p:spPr>
              <a:xfrm>
                <a:off x="9372348" y="3711584"/>
                <a:ext cx="1238834" cy="3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Lower-exposure regimen, SC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3B905E-B567-C831-63A8-5EFDDFB99B91}"/>
                  </a:ext>
                </a:extLst>
              </p:cNvPr>
              <p:cNvSpPr txBox="1"/>
              <p:nvPr/>
            </p:nvSpPr>
            <p:spPr>
              <a:xfrm>
                <a:off x="8633900" y="1781308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y-NL" sz="2400" b="1" dirty="0">
                    <a:solidFill>
                      <a:srgbClr val="92278F"/>
                    </a:solidFill>
                    <a:latin typeface="+mn-lt"/>
                    <a:cs typeface="Calibri" panose="020F0502020204030204" pitchFamily="34" charset="0"/>
                  </a:rPr>
                  <a:t>***</a:t>
                </a:r>
                <a:endParaRPr lang="en-US" sz="2400" b="1" dirty="0">
                  <a:solidFill>
                    <a:srgbClr val="92278F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E89D2FF-E22C-5C48-7288-2A0C49B7AA74}"/>
                  </a:ext>
                </a:extLst>
              </p:cNvPr>
              <p:cNvGrpSpPr/>
              <p:nvPr/>
            </p:nvGrpSpPr>
            <p:grpSpPr>
              <a:xfrm>
                <a:off x="6480203" y="4053770"/>
                <a:ext cx="3598949" cy="284071"/>
                <a:chOff x="2176600" y="4373801"/>
                <a:chExt cx="3598949" cy="28407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05F4C4C-42FD-F2BE-7D53-E7C2B4BA7505}"/>
                    </a:ext>
                  </a:extLst>
                </p:cNvPr>
                <p:cNvGrpSpPr/>
                <p:nvPr/>
              </p:nvGrpSpPr>
              <p:grpSpPr>
                <a:xfrm>
                  <a:off x="2176600" y="4378101"/>
                  <a:ext cx="2586214" cy="279771"/>
                  <a:chOff x="344834" y="5740244"/>
                  <a:chExt cx="2564159" cy="373028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DB2DD35-0F66-851C-650C-1214933EECA5}"/>
                      </a:ext>
                    </a:extLst>
                  </p:cNvPr>
                  <p:cNvSpPr txBox="1"/>
                  <p:nvPr/>
                </p:nvSpPr>
                <p:spPr>
                  <a:xfrm>
                    <a:off x="344834" y="5741216"/>
                    <a:ext cx="1130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defTabSz="685800" hangingPunct="1"/>
                    <a:r>
                      <a:rPr lang="en-US" sz="1200" b="1" dirty="0">
                        <a:latin typeface="+mn-lt"/>
                        <a:cs typeface="Calibri" panose="020F0502020204030204" pitchFamily="34" charset="0"/>
                      </a:rPr>
                      <a:t>Patients, n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FAAA792-9D3E-9D49-5180-4F9B130808D6}"/>
                      </a:ext>
                    </a:extLst>
                  </p:cNvPr>
                  <p:cNvSpPr txBox="1"/>
                  <p:nvPr/>
                </p:nvSpPr>
                <p:spPr>
                  <a:xfrm>
                    <a:off x="1581827" y="5768562"/>
                    <a:ext cx="351561" cy="344710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b">
                    <a:spAutoFit/>
                  </a:bodyPr>
                  <a:lstStyle/>
                  <a:p>
                    <a:pPr algn="ctr" defTabSz="6858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dirty="0">
                        <a:solidFill>
                          <a:sysClr val="windowText" lastClr="000000"/>
                        </a:solidFill>
                        <a:latin typeface="+mj-lt"/>
                        <a:cs typeface="Calibri" panose="020F0502020204030204" pitchFamily="34" charset="0"/>
                      </a:rPr>
                      <a:t>34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5810B59-5857-1685-C0F2-4EDCC0F1EB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57432" y="5740244"/>
                    <a:ext cx="351561" cy="344710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b">
                    <a:spAutoFit/>
                  </a:bodyPr>
                  <a:lstStyle/>
                  <a:p>
                    <a:pPr algn="ctr" defTabSz="6858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dirty="0">
                        <a:solidFill>
                          <a:sysClr val="windowText" lastClr="000000"/>
                        </a:solidFill>
                        <a:latin typeface="+mj-lt"/>
                        <a:cs typeface="Calibri" panose="020F0502020204030204" pitchFamily="34" charset="0"/>
                      </a:rPr>
                      <a:t>37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8148667-6DCA-1815-8DBB-6815D926C5D4}"/>
                    </a:ext>
                  </a:extLst>
                </p:cNvPr>
                <p:cNvSpPr txBox="1"/>
                <p:nvPr/>
              </p:nvSpPr>
              <p:spPr>
                <a:xfrm>
                  <a:off x="5420964" y="4373801"/>
                  <a:ext cx="354585" cy="25853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algn="ctr" defTabSz="6858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ysClr val="windowText" lastClr="000000"/>
                      </a:solidFill>
                      <a:latin typeface="+mj-lt"/>
                      <a:cs typeface="Calibri" panose="020F0502020204030204" pitchFamily="34" charset="0"/>
                    </a:rPr>
                    <a:t>31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F0F1D9-B659-56E0-13DE-8027590E6758}"/>
                  </a:ext>
                </a:extLst>
              </p:cNvPr>
              <p:cNvSpPr txBox="1"/>
              <p:nvPr/>
            </p:nvSpPr>
            <p:spPr>
              <a:xfrm>
                <a:off x="9659561" y="2378109"/>
                <a:ext cx="57099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500" b="1" dirty="0">
                    <a:solidFill>
                      <a:schemeClr val="bg1"/>
                    </a:solidFill>
                  </a:rPr>
                  <a:t>58%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337F44-2501-1F61-2C70-A3EEC913AD89}"/>
                </a:ext>
              </a:extLst>
            </p:cNvPr>
            <p:cNvSpPr txBox="1"/>
            <p:nvPr/>
          </p:nvSpPr>
          <p:spPr>
            <a:xfrm rot="16200000">
              <a:off x="6088606" y="1153855"/>
              <a:ext cx="2816013" cy="674031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 defTabSz="685800" hangingPunct="1">
                <a:lnSpc>
                  <a:spcPct val="90000"/>
                </a:lnSpc>
              </a:pPr>
              <a:r>
                <a:rPr lang="en-US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Calibri" panose="020F0502020204030204" pitchFamily="34" charset="0"/>
                </a:rPr>
                <a:t>Proportion of patients achieving peak esophageal</a:t>
              </a:r>
              <a:br>
                <a:rPr lang="en-US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Calibri" panose="020F0502020204030204" pitchFamily="34" charset="0"/>
                </a:rPr>
              </a:br>
              <a:r>
                <a:rPr lang="en-US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Calibri" panose="020F0502020204030204" pitchFamily="34" charset="0"/>
                </a:rPr>
                <a:t>eosinophil count ≤ 6 eos/</a:t>
              </a:r>
              <a:r>
                <a:rPr lang="en-US" sz="14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Calibri" panose="020F0502020204030204" pitchFamily="34" charset="0"/>
                </a:rPr>
                <a:t>hpf</a:t>
              </a:r>
              <a:r>
                <a:rPr lang="en-US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Calibri" panose="020F0502020204030204" pitchFamily="34" charset="0"/>
                </a:rPr>
                <a:t>  (%)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A59FC5-F7DD-A0C8-2C0E-2224FB0C50D7}"/>
              </a:ext>
            </a:extLst>
          </p:cNvPr>
          <p:cNvGrpSpPr/>
          <p:nvPr/>
        </p:nvGrpSpPr>
        <p:grpSpPr>
          <a:xfrm>
            <a:off x="4439648" y="3138133"/>
            <a:ext cx="4265843" cy="3293198"/>
            <a:chOff x="1953763" y="1397715"/>
            <a:chExt cx="4265843" cy="329319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CEA278-9D50-A685-A645-CCA14C6A5264}"/>
                </a:ext>
              </a:extLst>
            </p:cNvPr>
            <p:cNvGrpSpPr/>
            <p:nvPr/>
          </p:nvGrpSpPr>
          <p:grpSpPr>
            <a:xfrm>
              <a:off x="1953763" y="1397715"/>
              <a:ext cx="4265843" cy="2786411"/>
              <a:chOff x="7770835" y="1360270"/>
              <a:chExt cx="4488072" cy="371521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8CAF50-0FFE-B27F-EE80-B694CE7D5660}"/>
                  </a:ext>
                </a:extLst>
              </p:cNvPr>
              <p:cNvSpPr txBox="1"/>
              <p:nvPr/>
            </p:nvSpPr>
            <p:spPr>
              <a:xfrm>
                <a:off x="8047005" y="1360270"/>
                <a:ext cx="4211902" cy="49244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algn="ctr" defTabSz="685800" hangingPunct="1">
                  <a:lnSpc>
                    <a:spcPct val="90000"/>
                  </a:lnSpc>
                </a:pPr>
                <a:endPara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8A0DDAA-16E8-102A-35F7-92889E11B5C7}"/>
                  </a:ext>
                </a:extLst>
              </p:cNvPr>
              <p:cNvGrpSpPr/>
              <p:nvPr/>
            </p:nvGrpSpPr>
            <p:grpSpPr>
              <a:xfrm>
                <a:off x="7770835" y="1635420"/>
                <a:ext cx="4488072" cy="3440062"/>
                <a:chOff x="7770835" y="1635420"/>
                <a:chExt cx="4488072" cy="3440062"/>
              </a:xfrm>
            </p:grpSpPr>
            <p:graphicFrame>
              <p:nvGraphicFramePr>
                <p:cNvPr id="38" name="Chart 37">
                  <a:extLst>
                    <a:ext uri="{FF2B5EF4-FFF2-40B4-BE49-F238E27FC236}">
                      <a16:creationId xmlns:a16="http://schemas.microsoft.com/office/drawing/2014/main" id="{923D60B5-B4E4-AE29-BCD4-3F33BA95F26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43387767"/>
                    </p:ext>
                  </p:extLst>
                </p:nvPr>
              </p:nvGraphicFramePr>
              <p:xfrm>
                <a:off x="8387283" y="1790965"/>
                <a:ext cx="3871624" cy="328451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F826BB8-5845-80AC-0284-E0F3B18B2A5F}"/>
                    </a:ext>
                  </a:extLst>
                </p:cNvPr>
                <p:cNvSpPr txBox="1"/>
                <p:nvPr/>
              </p:nvSpPr>
              <p:spPr>
                <a:xfrm rot="16200000">
                  <a:off x="6450578" y="2955677"/>
                  <a:ext cx="3417660" cy="77714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 defTabSz="685800" hangingPunct="1"/>
                  <a:r>
                    <a:rPr lang="en-US" sz="1400" b="1" dirty="0">
                      <a:latin typeface="+mn-lt"/>
                      <a:cs typeface="Calibri" panose="020F0502020204030204" pitchFamily="34" charset="0"/>
                    </a:rPr>
                    <a:t>Change from baseline in body weight for age percentile (%)</a:t>
                  </a:r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1D5E3D-6693-83D2-1F85-30601AFCAD0A}"/>
                </a:ext>
              </a:extLst>
            </p:cNvPr>
            <p:cNvSpPr txBox="1"/>
            <p:nvPr/>
          </p:nvSpPr>
          <p:spPr>
            <a:xfrm>
              <a:off x="5056350" y="2354413"/>
              <a:ext cx="5597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>
                  <a:solidFill>
                    <a:schemeClr val="bg1"/>
                  </a:solidFill>
                </a:rPr>
                <a:t>3.09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44646B-139B-4978-0290-ED7843CE2E60}"/>
                </a:ext>
              </a:extLst>
            </p:cNvPr>
            <p:cNvSpPr txBox="1"/>
            <p:nvPr/>
          </p:nvSpPr>
          <p:spPr>
            <a:xfrm>
              <a:off x="3573086" y="3582859"/>
              <a:ext cx="5597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/>
                <a:t>0.29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0C16F8D-6B5C-1EFE-0717-6F33AA939679}"/>
                </a:ext>
              </a:extLst>
            </p:cNvPr>
            <p:cNvGrpSpPr/>
            <p:nvPr/>
          </p:nvGrpSpPr>
          <p:grpSpPr>
            <a:xfrm>
              <a:off x="2155572" y="4401026"/>
              <a:ext cx="3394793" cy="289887"/>
              <a:chOff x="344834" y="5741214"/>
              <a:chExt cx="3365850" cy="38651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144C02-EC30-202C-4FCB-CFC82BC70634}"/>
                  </a:ext>
                </a:extLst>
              </p:cNvPr>
              <p:cNvSpPr txBox="1"/>
              <p:nvPr/>
            </p:nvSpPr>
            <p:spPr>
              <a:xfrm>
                <a:off x="344834" y="5741214"/>
                <a:ext cx="1130993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800" hangingPunct="1"/>
                <a:r>
                  <a:rPr lang="en-US" sz="1200" b="1" dirty="0">
                    <a:cs typeface="Calibri" panose="020F0502020204030204" pitchFamily="34" charset="0"/>
                  </a:rPr>
                  <a:t>Patients, 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CFA1C0-BCCE-E714-8E14-4DEE5D174B50}"/>
                  </a:ext>
                </a:extLst>
              </p:cNvPr>
              <p:cNvSpPr txBox="1"/>
              <p:nvPr/>
            </p:nvSpPr>
            <p:spPr>
              <a:xfrm>
                <a:off x="1869062" y="5783018"/>
                <a:ext cx="351561" cy="344711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 defTabSz="685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45EE0C-4738-D013-72A5-EA9BD96A54C6}"/>
                  </a:ext>
                </a:extLst>
              </p:cNvPr>
              <p:cNvSpPr txBox="1"/>
              <p:nvPr/>
            </p:nvSpPr>
            <p:spPr>
              <a:xfrm>
                <a:off x="3359123" y="5768562"/>
                <a:ext cx="351561" cy="3447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 defTabSz="685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37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389FAA-BC97-6BD7-3507-EF154961FEDF}"/>
                </a:ext>
              </a:extLst>
            </p:cNvPr>
            <p:cNvSpPr txBox="1"/>
            <p:nvPr/>
          </p:nvSpPr>
          <p:spPr>
            <a:xfrm>
              <a:off x="3489729" y="4184126"/>
              <a:ext cx="726481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hangingPunct="1">
                <a:lnSpc>
                  <a:spcPct val="90000"/>
                </a:lnSpc>
              </a:pPr>
              <a:r>
                <a:rPr lang="en-US" sz="1100" b="1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Placebo</a:t>
              </a:r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DFC9D87C-3EDE-88BE-B596-7816A57313E2}"/>
                </a:ext>
              </a:extLst>
            </p:cNvPr>
            <p:cNvSpPr txBox="1"/>
            <p:nvPr/>
          </p:nvSpPr>
          <p:spPr>
            <a:xfrm>
              <a:off x="4636072" y="4091599"/>
              <a:ext cx="1400324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hangingPunct="1">
                <a:lnSpc>
                  <a:spcPct val="90000"/>
                </a:lnSpc>
              </a:pPr>
              <a:r>
                <a:rPr lang="en-US" sz="1100" b="1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Higher-exposure regimen, SC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5D8D4D8-336A-53DB-92F8-182A113335DF}"/>
              </a:ext>
            </a:extLst>
          </p:cNvPr>
          <p:cNvSpPr txBox="1"/>
          <p:nvPr/>
        </p:nvSpPr>
        <p:spPr>
          <a:xfrm>
            <a:off x="6581666" y="6388205"/>
            <a:ext cx="2701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Chehade et al, DDW 2023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9B7A4CD-AE30-7C51-AD2D-0F9EC2794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8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Conclusion: Medications for </a:t>
            </a:r>
            <a:r>
              <a:rPr lang="en-US" sz="2800" dirty="0" err="1">
                <a:latin typeface="Arial"/>
                <a:cs typeface="Arial"/>
              </a:rPr>
              <a:t>EoE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018" y="2413337"/>
            <a:ext cx="7032076" cy="22467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Proton pump inhibitors and topical corticosteroids are currently used off-label.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Dupilumab is currently FDA-approved for children ≥12 years, weighing ≥40 kg.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Chronic therapy is needed.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3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000" dirty="0" err="1"/>
              <a:t>EoE</a:t>
            </a:r>
            <a:r>
              <a:rPr lang="en-US" sz="2000" dirty="0"/>
              <a:t> is a chronic disease.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000" dirty="0"/>
              <a:t>Untreated </a:t>
            </a:r>
            <a:r>
              <a:rPr lang="en-US" sz="2000" dirty="0" err="1"/>
              <a:t>EoE</a:t>
            </a:r>
            <a:r>
              <a:rPr lang="en-US" sz="2000" dirty="0"/>
              <a:t> can lead to </a:t>
            </a:r>
            <a:r>
              <a:rPr lang="en-US" sz="2000" dirty="0" err="1"/>
              <a:t>fibrostenotic</a:t>
            </a:r>
            <a:r>
              <a:rPr lang="en-US" sz="2000" dirty="0"/>
              <a:t> complications.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000" dirty="0"/>
              <a:t>Early recognition and referral are important.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000" dirty="0"/>
              <a:t>Diagnosis is based on clinical, endoscopic, and histological criteria.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000" dirty="0"/>
              <a:t>Long-term therapy for </a:t>
            </a:r>
            <a:r>
              <a:rPr lang="en-US" sz="2000" dirty="0" err="1"/>
              <a:t>EoE</a:t>
            </a:r>
            <a:r>
              <a:rPr lang="en-US" sz="2000" dirty="0"/>
              <a:t> (diets or medications) is essential to prevent complications.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000" dirty="0"/>
              <a:t>Ongoing involvement of pediatrician, pediatric gastroenterologist, allergist, and dietitian result in the best outcomes.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9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unt sinai aerial best 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8"/>
            <a:ext cx="9144000" cy="5136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856" y="5614509"/>
            <a:ext cx="3922256" cy="944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err="1">
                <a:solidFill>
                  <a:srgbClr val="000000"/>
                </a:solidFill>
              </a:rPr>
              <a:t>mirna.chehade@mssm.edu</a:t>
            </a:r>
            <a:endParaRPr lang="en-US" sz="22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5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F741621-DFD0-49B2-A8F2-881A36764429}"/>
              </a:ext>
            </a:extLst>
          </p:cNvPr>
          <p:cNvSpPr txBox="1">
            <a:spLocks/>
          </p:cNvSpPr>
          <p:nvPr/>
        </p:nvSpPr>
        <p:spPr>
          <a:xfrm>
            <a:off x="1733549" y="3681412"/>
            <a:ext cx="6076951" cy="3714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type your question into the chat window.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6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unt sinai aerial best 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8"/>
            <a:ext cx="9144000" cy="5136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856" y="5614509"/>
            <a:ext cx="3922256" cy="944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err="1">
                <a:solidFill>
                  <a:srgbClr val="000000"/>
                </a:solidFill>
              </a:rPr>
              <a:t>mirna.chehade@mssm.edu</a:t>
            </a:r>
            <a:endParaRPr lang="en-US" sz="22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AEEF"/>
                </a:solidFill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solidFill>
                  <a:srgbClr val="00AEEF"/>
                </a:solidFill>
                <a:latin typeface="Arial"/>
                <a:ea typeface="ＭＳ Ｐゴシック" charset="-128"/>
                <a:cs typeface="Arial"/>
              </a:rPr>
              <a:t>: Causes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715963" y="2097969"/>
            <a:ext cx="7772400" cy="171203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400" dirty="0" err="1">
                <a:ea typeface="ＭＳ Ｐゴシック" charset="-128"/>
                <a:cs typeface="ＭＳ Ｐゴシック" charset="-128"/>
              </a:rPr>
              <a:t>EoE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triggers</a:t>
            </a:r>
          </a:p>
          <a:p>
            <a:pPr lvl="1">
              <a:spcBef>
                <a:spcPts val="2400"/>
              </a:spcBef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Food allergens</a:t>
            </a:r>
          </a:p>
          <a:p>
            <a:pPr lvl="1">
              <a:spcBef>
                <a:spcPts val="2400"/>
              </a:spcBef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Environmental allergens 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71684" name="Text Box 11"/>
          <p:cNvSpPr txBox="1">
            <a:spLocks noChangeArrowheads="1"/>
          </p:cNvSpPr>
          <p:nvPr/>
        </p:nvSpPr>
        <p:spPr bwMode="auto">
          <a:xfrm>
            <a:off x="4741302" y="6240463"/>
            <a:ext cx="4213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i="1" dirty="0" err="1">
                <a:latin typeface="Arial"/>
                <a:cs typeface="Arial"/>
              </a:rPr>
              <a:t>Liacouras</a:t>
            </a:r>
            <a:r>
              <a:rPr lang="en-US" sz="1600" i="1" dirty="0">
                <a:latin typeface="Arial"/>
                <a:cs typeface="Arial"/>
              </a:rPr>
              <a:t> et al, J Allergy </a:t>
            </a:r>
            <a:r>
              <a:rPr lang="en-US" sz="1600" i="1" dirty="0" err="1">
                <a:latin typeface="Arial"/>
                <a:cs typeface="Arial"/>
              </a:rPr>
              <a:t>Clin</a:t>
            </a:r>
            <a:r>
              <a:rPr lang="en-US" sz="1600" i="1" dirty="0">
                <a:latin typeface="Arial"/>
                <a:cs typeface="Arial"/>
              </a:rPr>
              <a:t> </a:t>
            </a:r>
            <a:r>
              <a:rPr lang="en-US" sz="1600" i="1" dirty="0" err="1">
                <a:latin typeface="Arial"/>
                <a:cs typeface="Arial"/>
              </a:rPr>
              <a:t>Immunol</a:t>
            </a:r>
            <a:r>
              <a:rPr lang="en-US" sz="1600" i="1" dirty="0">
                <a:latin typeface="Arial"/>
                <a:cs typeface="Arial"/>
              </a:rPr>
              <a:t>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3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ea typeface="ＭＳ Ｐゴシック" charset="-128"/>
                <a:cs typeface="Arial"/>
              </a:rPr>
              <a:t>EoE</a:t>
            </a:r>
            <a:r>
              <a:rPr lang="en-US" sz="2800" dirty="0">
                <a:latin typeface="Arial"/>
                <a:ea typeface="ＭＳ Ｐゴシック" charset="-128"/>
                <a:cs typeface="Arial"/>
              </a:rPr>
              <a:t>: Allergic Histopathology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1350" y="1982411"/>
            <a:ext cx="7816850" cy="4043362"/>
            <a:chOff x="685800" y="1977136"/>
            <a:chExt cx="7817306" cy="4042664"/>
          </a:xfrm>
        </p:grpSpPr>
        <p:pic>
          <p:nvPicPr>
            <p:cNvPr id="44037" name="Picture 3" descr="Flattened panel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977136"/>
              <a:ext cx="7817306" cy="404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723900" y="3683000"/>
              <a:ext cx="1234032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Eosinophils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039" name="TextBox 5"/>
            <p:cNvSpPr txBox="1">
              <a:spLocks noChangeArrowheads="1"/>
            </p:cNvSpPr>
            <p:nvPr/>
          </p:nvSpPr>
          <p:spPr bwMode="auto">
            <a:xfrm>
              <a:off x="3302000" y="3670300"/>
              <a:ext cx="2112277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Activated </a:t>
              </a:r>
              <a:r>
                <a:rPr lang="en-US" sz="1600" dirty="0" err="1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eosinophils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040" name="TextBox 6"/>
            <p:cNvSpPr txBox="1">
              <a:spLocks noChangeArrowheads="1"/>
            </p:cNvSpPr>
            <p:nvPr/>
          </p:nvSpPr>
          <p:spPr bwMode="auto">
            <a:xfrm>
              <a:off x="5867400" y="3670300"/>
              <a:ext cx="109677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Mast cells</a:t>
              </a:r>
            </a:p>
          </p:txBody>
        </p:sp>
        <p:sp>
          <p:nvSpPr>
            <p:cNvPr id="44041" name="TextBox 7"/>
            <p:cNvSpPr txBox="1">
              <a:spLocks noChangeArrowheads="1"/>
            </p:cNvSpPr>
            <p:nvPr/>
          </p:nvSpPr>
          <p:spPr bwMode="auto">
            <a:xfrm>
              <a:off x="723900" y="5626100"/>
              <a:ext cx="179247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CD4 lymphocytes</a:t>
              </a:r>
            </a:p>
          </p:txBody>
        </p:sp>
        <p:sp>
          <p:nvSpPr>
            <p:cNvPr id="44042" name="TextBox 8"/>
            <p:cNvSpPr txBox="1">
              <a:spLocks noChangeArrowheads="1"/>
            </p:cNvSpPr>
            <p:nvPr/>
          </p:nvSpPr>
          <p:spPr bwMode="auto">
            <a:xfrm>
              <a:off x="3314700" y="5626100"/>
              <a:ext cx="179247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CD8 lymphocytes</a:t>
              </a:r>
            </a:p>
          </p:txBody>
        </p:sp>
        <p:sp>
          <p:nvSpPr>
            <p:cNvPr id="44043" name="TextBox 9"/>
            <p:cNvSpPr txBox="1">
              <a:spLocks noChangeArrowheads="1"/>
            </p:cNvSpPr>
            <p:nvPr/>
          </p:nvSpPr>
          <p:spPr bwMode="auto">
            <a:xfrm>
              <a:off x="5854700" y="5626100"/>
              <a:ext cx="146175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Dendritic cells</a:t>
              </a:r>
            </a:p>
          </p:txBody>
        </p:sp>
      </p:grp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4464050" y="6342063"/>
            <a:ext cx="4514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Chehade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Gastrointest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Endosc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N Am 2008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898" y="1084355"/>
            <a:ext cx="7645723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Allergen exposure </a:t>
            </a:r>
            <a:r>
              <a:rPr lang="en-US" dirty="0">
                <a:latin typeface="Arial"/>
                <a:cs typeface="Arial"/>
                <a:sym typeface="Wingdings"/>
              </a:rPr>
              <a:t> A</a:t>
            </a:r>
            <a:r>
              <a:rPr lang="en-US" dirty="0">
                <a:latin typeface="Arial"/>
                <a:cs typeface="Arial"/>
              </a:rPr>
              <a:t>llergic inflammatory response </a:t>
            </a:r>
            <a:r>
              <a:rPr lang="en-US" dirty="0">
                <a:latin typeface="Arial"/>
                <a:cs typeface="Arial"/>
                <a:sym typeface="Wingdings"/>
              </a:rPr>
              <a:t> I</a:t>
            </a:r>
            <a:r>
              <a:rPr lang="en-US" dirty="0">
                <a:latin typeface="Arial"/>
                <a:cs typeface="Arial"/>
              </a:rPr>
              <a:t>nfiltration of the esophagus with </a:t>
            </a:r>
            <a:r>
              <a:rPr lang="en-US" dirty="0" err="1">
                <a:latin typeface="Arial"/>
                <a:cs typeface="Arial"/>
              </a:rPr>
              <a:t>eosinophils</a:t>
            </a:r>
            <a:r>
              <a:rPr lang="en-US" dirty="0">
                <a:latin typeface="Arial"/>
                <a:cs typeface="Arial"/>
              </a:rPr>
              <a:t> and other inflammatory cells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EoE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Allergic Th2 Lymphocytes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299200" y="2029299"/>
            <a:ext cx="23749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chemeClr val="tx2"/>
                </a:solidFill>
                <a:latin typeface="Arial" charset="0"/>
                <a:cs typeface="Arial" charset="0"/>
              </a:rPr>
              <a:t>Allergic Th2 milieu</a:t>
            </a:r>
          </a:p>
          <a:p>
            <a:pPr eaLnBrk="1" hangingPunct="1"/>
            <a:endParaRPr lang="en-US" sz="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Char char="é"/>
            </a:pPr>
            <a:r>
              <a:rPr lang="en-US" sz="2000" dirty="0">
                <a:latin typeface="Arial" charset="0"/>
                <a:cs typeface="Arial" charset="0"/>
              </a:rPr>
              <a:t> IL-4  </a:t>
            </a:r>
          </a:p>
          <a:p>
            <a:pPr eaLnBrk="1" hangingPunct="1">
              <a:buFont typeface="Wingdings" charset="0"/>
              <a:buChar char="é"/>
            </a:pPr>
            <a:r>
              <a:rPr lang="en-US" sz="2000" dirty="0">
                <a:latin typeface="Arial" charset="0"/>
                <a:cs typeface="Arial" charset="0"/>
              </a:rPr>
              <a:t> IL-13</a:t>
            </a:r>
          </a:p>
          <a:p>
            <a:pPr eaLnBrk="1" hangingPunct="1">
              <a:buFont typeface="Wingdings" charset="0"/>
              <a:buChar char="é"/>
            </a:pPr>
            <a:r>
              <a:rPr lang="en-US" sz="2000" dirty="0">
                <a:latin typeface="Arial" charset="0"/>
                <a:cs typeface="Arial" charset="0"/>
              </a:rPr>
              <a:t> IL-5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93943" y="6137627"/>
            <a:ext cx="46132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Lucendo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et al, Am J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Surg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Pathol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2007</a:t>
            </a:r>
          </a:p>
          <a:p>
            <a:pPr algn="r" eaLnBrk="1" hangingPunct="1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Blanchard et al, J Allergy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Clin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</a:rPr>
              <a:t>Immunol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2007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6523" y="1373102"/>
            <a:ext cx="5557140" cy="4283076"/>
            <a:chOff x="516523" y="1373102"/>
            <a:chExt cx="5557140" cy="4283076"/>
          </a:xfrm>
        </p:grpSpPr>
        <p:graphicFrame>
          <p:nvGraphicFramePr>
            <p:cNvPr id="2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2117335"/>
                </p:ext>
              </p:extLst>
            </p:nvPr>
          </p:nvGraphicFramePr>
          <p:xfrm>
            <a:off x="685800" y="1373102"/>
            <a:ext cx="5370512" cy="3962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0964" name="TextBox 3"/>
            <p:cNvSpPr txBox="1">
              <a:spLocks noChangeArrowheads="1"/>
            </p:cNvSpPr>
            <p:nvPr/>
          </p:nvSpPr>
          <p:spPr bwMode="auto">
            <a:xfrm rot="16200000">
              <a:off x="-131892" y="3224516"/>
              <a:ext cx="16353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Cells x 10</a:t>
              </a:r>
              <a:r>
                <a:rPr lang="en-US" sz="1600" baseline="30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/mm</a:t>
              </a:r>
              <a:r>
                <a:rPr lang="en-US" sz="1600" baseline="30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40966" name="Straight Connector 7"/>
            <p:cNvCxnSpPr>
              <a:cxnSpLocks noChangeShapeType="1"/>
            </p:cNvCxnSpPr>
            <p:nvPr/>
          </p:nvCxnSpPr>
          <p:spPr bwMode="auto">
            <a:xfrm flipV="1">
              <a:off x="1563181" y="5283114"/>
              <a:ext cx="2824557" cy="3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967" name="Straight Connector 9"/>
            <p:cNvCxnSpPr>
              <a:cxnSpLocks noChangeShapeType="1"/>
            </p:cNvCxnSpPr>
            <p:nvPr/>
          </p:nvCxnSpPr>
          <p:spPr bwMode="auto">
            <a:xfrm>
              <a:off x="4752177" y="5283114"/>
              <a:ext cx="7112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0968" name="TextBox 10"/>
            <p:cNvSpPr txBox="1">
              <a:spLocks noChangeArrowheads="1"/>
            </p:cNvSpPr>
            <p:nvPr/>
          </p:nvSpPr>
          <p:spPr bwMode="auto">
            <a:xfrm>
              <a:off x="2187731" y="5283114"/>
              <a:ext cx="1668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 lymphocytes</a:t>
              </a:r>
            </a:p>
          </p:txBody>
        </p:sp>
        <p:sp>
          <p:nvSpPr>
            <p:cNvPr id="40969" name="TextBox 11"/>
            <p:cNvSpPr txBox="1">
              <a:spLocks noChangeArrowheads="1"/>
            </p:cNvSpPr>
            <p:nvPr/>
          </p:nvSpPr>
          <p:spPr bwMode="auto">
            <a:xfrm>
              <a:off x="4387738" y="5286290"/>
              <a:ext cx="1685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 lymphocytes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62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77A9-A735-3137-A368-A518BE64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406"/>
            <a:ext cx="8229600" cy="62517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EoE</a:t>
            </a:r>
            <a:r>
              <a:rPr lang="en-US" sz="2800" dirty="0">
                <a:latin typeface="Arial"/>
                <a:cs typeface="Arial"/>
              </a:rPr>
              <a:t>: Immunopathogenesis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704DF7-2663-A238-F821-ACE7F711FA2B}"/>
              </a:ext>
            </a:extLst>
          </p:cNvPr>
          <p:cNvGrpSpPr/>
          <p:nvPr/>
        </p:nvGrpSpPr>
        <p:grpSpPr>
          <a:xfrm>
            <a:off x="340221" y="1297717"/>
            <a:ext cx="8575179" cy="4262565"/>
            <a:chOff x="809453" y="824806"/>
            <a:chExt cx="10573094" cy="53949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D4E539-305E-67DF-8BF6-7DC48C74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53" y="824806"/>
              <a:ext cx="10573094" cy="5208387"/>
            </a:xfrm>
            <a:prstGeom prst="rect">
              <a:avLst/>
            </a:prstGeom>
            <a:noFill/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4A5A29-7A38-7669-5102-FBF4879F5B6F}"/>
                </a:ext>
              </a:extLst>
            </p:cNvPr>
            <p:cNvSpPr/>
            <p:nvPr/>
          </p:nvSpPr>
          <p:spPr>
            <a:xfrm>
              <a:off x="8907332" y="3528508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C76138-77D5-3230-C0C8-1D37E3AF42FF}"/>
                </a:ext>
              </a:extLst>
            </p:cNvPr>
            <p:cNvSpPr/>
            <p:nvPr/>
          </p:nvSpPr>
          <p:spPr>
            <a:xfrm>
              <a:off x="7556411" y="3034221"/>
              <a:ext cx="1060464" cy="625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8077A0-D181-6F7E-985E-F67E1396C67C}"/>
                </a:ext>
              </a:extLst>
            </p:cNvPr>
            <p:cNvSpPr/>
            <p:nvPr/>
          </p:nvSpPr>
          <p:spPr>
            <a:xfrm>
              <a:off x="7511109" y="549895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3BF8F2-96E1-1A9A-91F9-5EAFF4257E37}"/>
                </a:ext>
              </a:extLst>
            </p:cNvPr>
            <p:cNvSpPr/>
            <p:nvPr/>
          </p:nvSpPr>
          <p:spPr>
            <a:xfrm>
              <a:off x="809453" y="540569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497A91-811F-DDD5-D8A6-31DD081CB681}"/>
                </a:ext>
              </a:extLst>
            </p:cNvPr>
            <p:cNvSpPr/>
            <p:nvPr/>
          </p:nvSpPr>
          <p:spPr>
            <a:xfrm>
              <a:off x="2583629" y="3068618"/>
              <a:ext cx="1654884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D8793-4A90-DA0C-1AEE-F0C7F1B0D83C}"/>
                </a:ext>
              </a:extLst>
            </p:cNvPr>
            <p:cNvSpPr/>
            <p:nvPr/>
          </p:nvSpPr>
          <p:spPr>
            <a:xfrm>
              <a:off x="4170860" y="3428999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53B0FD-BD81-C6EB-AF6C-EE42D185298C}"/>
                </a:ext>
              </a:extLst>
            </p:cNvPr>
            <p:cNvSpPr/>
            <p:nvPr/>
          </p:nvSpPr>
          <p:spPr>
            <a:xfrm>
              <a:off x="5288101" y="3613672"/>
              <a:ext cx="1801188" cy="53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96C93-A05A-38B4-F207-20BC959064F3}"/>
                </a:ext>
              </a:extLst>
            </p:cNvPr>
            <p:cNvSpPr/>
            <p:nvPr/>
          </p:nvSpPr>
          <p:spPr>
            <a:xfrm>
              <a:off x="3384740" y="4010334"/>
              <a:ext cx="1801187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E11B6-471F-0D6C-4FEA-DC99A6855E8B}"/>
                </a:ext>
              </a:extLst>
            </p:cNvPr>
            <p:cNvSpPr/>
            <p:nvPr/>
          </p:nvSpPr>
          <p:spPr>
            <a:xfrm>
              <a:off x="5120639" y="4249270"/>
              <a:ext cx="653827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BFCCA8-0E15-451E-866D-1618AD3DF5C1}"/>
                </a:ext>
              </a:extLst>
            </p:cNvPr>
            <p:cNvSpPr/>
            <p:nvPr/>
          </p:nvSpPr>
          <p:spPr>
            <a:xfrm>
              <a:off x="2745172" y="5359061"/>
              <a:ext cx="1151068" cy="720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28CC1E-7E4A-8C5B-9E3D-4CA9E640EA74}"/>
                </a:ext>
              </a:extLst>
            </p:cNvPr>
            <p:cNvSpPr/>
            <p:nvPr/>
          </p:nvSpPr>
          <p:spPr>
            <a:xfrm>
              <a:off x="3030729" y="4952050"/>
              <a:ext cx="407057" cy="45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A6F3C9-B6DC-33EC-E4F5-67A35A3C676D}"/>
              </a:ext>
            </a:extLst>
          </p:cNvPr>
          <p:cNvSpPr txBox="1"/>
          <p:nvPr/>
        </p:nvSpPr>
        <p:spPr>
          <a:xfrm>
            <a:off x="3223633" y="6372947"/>
            <a:ext cx="589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Bredenoord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…Chehade…Jacob-Nara, Am J Gastroenterol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DB587A-CA78-796D-E8EC-932F0E3CB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7236" r="5000" b="11025"/>
          <a:stretch/>
        </p:blipFill>
        <p:spPr>
          <a:xfrm>
            <a:off x="45360" y="6086810"/>
            <a:ext cx="1394775" cy="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1871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5338</TotalTime>
  <Words>2895</Words>
  <Application>Microsoft Office PowerPoint</Application>
  <PresentationFormat>On-screen Show (4:3)</PresentationFormat>
  <Paragraphs>447</Paragraphs>
  <Slides>55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Lucida Grande</vt:lpstr>
      <vt:lpstr>Open Sans</vt:lpstr>
      <vt:lpstr>Times New Roman</vt:lpstr>
      <vt:lpstr>Wingdings</vt:lpstr>
      <vt:lpstr>MountSinai</vt:lpstr>
      <vt:lpstr>Custom Design</vt:lpstr>
      <vt:lpstr>Office Theme</vt:lpstr>
      <vt:lpstr>PowerPoint Presentation</vt:lpstr>
      <vt:lpstr>Faculty Disclosures</vt:lpstr>
      <vt:lpstr>Learning Objectives</vt:lpstr>
      <vt:lpstr>Module 1</vt:lpstr>
      <vt:lpstr>EoE: Definition </vt:lpstr>
      <vt:lpstr>EoE: Causes</vt:lpstr>
      <vt:lpstr>EoE: Allergic Histopathology</vt:lpstr>
      <vt:lpstr>EoE: Allergic Th2 Lymphocytes</vt:lpstr>
      <vt:lpstr>EoE: Immunopathogenesis</vt:lpstr>
      <vt:lpstr>Conclusion: Etiology and immunopathogenesis of EoE</vt:lpstr>
      <vt:lpstr>Module 2</vt:lpstr>
      <vt:lpstr>EoE: Demographics</vt:lpstr>
      <vt:lpstr>EoE: Diagnosis</vt:lpstr>
      <vt:lpstr>EoE: Symptoms Vary With Age</vt:lpstr>
      <vt:lpstr>EoE in young children: Feeding dysfunction</vt:lpstr>
      <vt:lpstr>EoE: Challenges in Clinical Presentation</vt:lpstr>
      <vt:lpstr>EoE: Endoscopic Diagnosis </vt:lpstr>
      <vt:lpstr>EoE: Endoscopic Diagnosis</vt:lpstr>
      <vt:lpstr>EoE: Histological Diagnosis</vt:lpstr>
      <vt:lpstr>EoE: Histological Diagnosis</vt:lpstr>
      <vt:lpstr>Most recent EoE Diagnostic Algorithm</vt:lpstr>
      <vt:lpstr>EoE: Natural History</vt:lpstr>
      <vt:lpstr>EoE: Natural History</vt:lpstr>
      <vt:lpstr>PowerPoint Presentation</vt:lpstr>
      <vt:lpstr>EoE: Inflammatory Phenotype </vt:lpstr>
      <vt:lpstr>EoE: Fibrostenotic Phenotype </vt:lpstr>
      <vt:lpstr>Pediatric EoE: Fibrosis can be reversed  with diet or topical corticosteroids</vt:lpstr>
      <vt:lpstr>Conclusion: Diagnosis and Natural History of EoE</vt:lpstr>
      <vt:lpstr>Module 3</vt:lpstr>
      <vt:lpstr>EoE: Dietary Therapy</vt:lpstr>
      <vt:lpstr>EoE: Dietary therapies</vt:lpstr>
      <vt:lpstr>EoE: Comparative efficacy of diets</vt:lpstr>
      <vt:lpstr>Diets in EoE: Which patients are ideal candidates?</vt:lpstr>
      <vt:lpstr>EoE: Nutritional Management in Practice</vt:lpstr>
      <vt:lpstr>EoE: Dietary Therapy as Maintenance Therapy? </vt:lpstr>
      <vt:lpstr>Conclusion: Dietary Therapy for EoE</vt:lpstr>
      <vt:lpstr>EoE: Medical Therapy</vt:lpstr>
      <vt:lpstr>EoE: Proton pump inhibitors</vt:lpstr>
      <vt:lpstr>EoE: Topical corticosteroids</vt:lpstr>
      <vt:lpstr>EoE: 2011 Guidelines Recommendations</vt:lpstr>
      <vt:lpstr>EoE: Budesonide oral suspension (phase 3 trial)</vt:lpstr>
      <vt:lpstr>EoE: Fluticasone dissolvable tablet in adolescents and adults</vt:lpstr>
      <vt:lpstr>Topical Steroids as Maintenance Therapy?</vt:lpstr>
      <vt:lpstr>EoE: Biologics</vt:lpstr>
      <vt:lpstr>EoE: IL-13 as target</vt:lpstr>
      <vt:lpstr>EoE: Cendakimab (RPC4046) (IL-13 mAb) in adults</vt:lpstr>
      <vt:lpstr>EoE: IL-4 and IL-13 as targets</vt:lpstr>
      <vt:lpstr>EoE: Dupilumab (anti-IL-4R⍺) in adults </vt:lpstr>
      <vt:lpstr>EoE: Dupilumab (anti-IL-4R-⍺) in adolescents and adults</vt:lpstr>
      <vt:lpstr>EoE: Dupilumab (anti-IL-4R-⍺) in children</vt:lpstr>
      <vt:lpstr>Conclusion: Medications for EoE</vt:lpstr>
      <vt:lpstr>EoE: Key Takeaways</vt:lpstr>
      <vt:lpstr>PowerPoint Presentation</vt:lpstr>
      <vt:lpstr>PowerPoint Presentation</vt:lpstr>
      <vt:lpstr>PowerPoint Presentation</vt:lpstr>
    </vt:vector>
  </TitlesOfParts>
  <Company>Infinia Group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cme@annenberg.net</dc:creator>
  <cp:lastModifiedBy>Brett Mutschler</cp:lastModifiedBy>
  <cp:revision>485</cp:revision>
  <cp:lastPrinted>2018-02-02T01:45:41Z</cp:lastPrinted>
  <dcterms:created xsi:type="dcterms:W3CDTF">2014-01-15T18:54:58Z</dcterms:created>
  <dcterms:modified xsi:type="dcterms:W3CDTF">2023-05-15T20:06:47Z</dcterms:modified>
</cp:coreProperties>
</file>