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76" r:id="rId2"/>
    <p:sldMasterId id="2147483673" r:id="rId3"/>
    <p:sldMasterId id="2147483686" r:id="rId4"/>
  </p:sldMasterIdLst>
  <p:notesMasterIdLst>
    <p:notesMasterId r:id="rId29"/>
  </p:notesMasterIdLst>
  <p:sldIdLst>
    <p:sldId id="2014" r:id="rId5"/>
    <p:sldId id="351" r:id="rId6"/>
    <p:sldId id="2007" r:id="rId7"/>
    <p:sldId id="345" r:id="rId8"/>
    <p:sldId id="2022" r:id="rId9"/>
    <p:sldId id="2023" r:id="rId10"/>
    <p:sldId id="2025" r:id="rId11"/>
    <p:sldId id="2027" r:id="rId12"/>
    <p:sldId id="2028" r:id="rId13"/>
    <p:sldId id="2029" r:id="rId14"/>
    <p:sldId id="2030" r:id="rId15"/>
    <p:sldId id="2031" r:id="rId16"/>
    <p:sldId id="2032" r:id="rId17"/>
    <p:sldId id="2033" r:id="rId18"/>
    <p:sldId id="2034" r:id="rId19"/>
    <p:sldId id="2035" r:id="rId20"/>
    <p:sldId id="2039" r:id="rId21"/>
    <p:sldId id="2040" r:id="rId22"/>
    <p:sldId id="2041" r:id="rId23"/>
    <p:sldId id="2042" r:id="rId24"/>
    <p:sldId id="2043" r:id="rId25"/>
    <p:sldId id="2044" r:id="rId26"/>
    <p:sldId id="2045" r:id="rId27"/>
    <p:sldId id="2046" r:id="rId28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30"/>
    </p:embeddedFont>
    <p:embeddedFont>
      <p:font typeface="Maitree" panose="00000500000000000000" pitchFamily="2" charset="-34"/>
      <p:regular r:id="rId31"/>
      <p:bold r:id="rId32"/>
    </p:embeddedFont>
    <p:embeddedFont>
      <p:font typeface="Maitree SemiBold" panose="020B0604020202020204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Open Sans Extrabold" panose="020B0906030804020204" pitchFamily="34" charset="0"/>
      <p:bold r:id="rId41"/>
      <p:italic r:id="rId42"/>
      <p:boldItalic r:id="rId43"/>
    </p:embeddedFont>
    <p:embeddedFont>
      <p:font typeface="Open Sans Semibold" panose="020B070603080402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FEB563-33BB-A76A-7886-A97A469797D5}" name="Sarah Staskiewicz" initials="SS" userId="0daea92f257e56b1" providerId="Windows Live"/>
  <p188:author id="{14A86F76-381E-CC75-3408-B7E647CB6579}" name="Jessica Forster" initials="JF" userId="6ba1aac08e09bdca" providerId="Windows Live"/>
  <p188:author id="{1D9FB18B-0513-82C0-C8E7-F5DF794993DC}" name="Jessica Martin" initials="JM" userId="fe87a7f0c5a1ff10" providerId="Windows Live"/>
  <p188:author id="{DFF0BE91-FFCD-C044-53E2-37985E4B0752}" name="Jane Joukovsky" initials="JJ" userId="55996e53fdeca00d" providerId="Windows Live"/>
  <p188:author id="{A7C3B3B7-C263-03F4-5A9E-FFDD90F22C9D}" name="Sarah Staskiewicz" initials="SS" userId="Sarah Staskiewicz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Anderson" initials="VA" lastIdx="54" clrIdx="0"/>
  <p:cmAuthor id="2" name="Victoria Anderson" initials="VA [2]" lastIdx="1" clrIdx="1"/>
  <p:cmAuthor id="3" name="Microsoft Office User" initials="MOU" lastIdx="25" clrIdx="2"/>
  <p:cmAuthor id="4" name="Microsoft Office User" initials="MOU [2]" lastIdx="1" clrIdx="3"/>
  <p:cmAuthor id="5" name="Microsoft Office User" initials="MOU [3]" lastIdx="1" clrIdx="4"/>
  <p:cmAuthor id="6" name="Microsoft Office User" initials="MOU [4]" lastIdx="1" clrIdx="5"/>
  <p:cmAuthor id="7" name="Microsoft Office User" initials="MOU [5]" lastIdx="1" clrIdx="6"/>
  <p:cmAuthor id="8" name="Microsoft Office User" initials="MOU [6]" lastIdx="1" clrIdx="7"/>
  <p:cmAuthor id="9" name="Microsoft Office User" initials="MOU [7]" lastIdx="1" clrIdx="8"/>
  <p:cmAuthor id="10" name="Microsoft Office User" initials="MOU [8]" lastIdx="1" clrIdx="9"/>
  <p:cmAuthor id="11" name="Microsoft Office User" initials="MOU [9]" lastIdx="1" clrIdx="10"/>
  <p:cmAuthor id="12" name="Microsoft Office User" initials="MOU [10]" lastIdx="1" clrIdx="11"/>
  <p:cmAuthor id="13" name="Microsoft Office User" initials="MOU [11]" lastIdx="1" clrIdx="12"/>
  <p:cmAuthor id="14" name="Microsoft Office User" initials="MOU [12]" lastIdx="1" clrIdx="13"/>
  <p:cmAuthor id="15" name="Microsoft Office User" initials="MOU [13]" lastIdx="1" clrIdx="14"/>
  <p:cmAuthor id="16" name="Mark Gorney" initials="MG" lastIdx="15" clrIdx="15"/>
  <p:cmAuthor id="17" name="Jane  Joukovsky" initials="JJ" lastIdx="25" clrIdx="1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69"/>
    <a:srgbClr val="F2D57E"/>
    <a:srgbClr val="F2F8ED"/>
    <a:srgbClr val="B6CAB9"/>
    <a:srgbClr val="F4B644"/>
    <a:srgbClr val="FAF1DA"/>
    <a:srgbClr val="00AF50"/>
    <a:srgbClr val="EDF4F8"/>
    <a:srgbClr val="435074"/>
    <a:srgbClr val="F0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18" autoAdjust="0"/>
    <p:restoredTop sz="96127" autoAdjust="0"/>
  </p:normalViewPr>
  <p:slideViewPr>
    <p:cSldViewPr snapToGrid="0" snapToObjects="1">
      <p:cViewPr varScale="1">
        <p:scale>
          <a:sx n="85" d="100"/>
          <a:sy n="85" d="100"/>
        </p:scale>
        <p:origin x="126" y="5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6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4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0" i="0" u="none" strike="noStrike" kern="1200" cap="all" spc="10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494248880654628E-2"/>
          <c:y val="0.13237514530013528"/>
          <c:w val="0.94607843137254899"/>
          <c:h val="0.675208407161199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 FAQL PB Score 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Challenged</c:v>
                </c:pt>
                <c:pt idx="1">
                  <c:v>Challenged</c:v>
                </c:pt>
                <c:pt idx="2">
                  <c:v>Pass</c:v>
                </c:pt>
                <c:pt idx="3">
                  <c:v>Fail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1.88</c:v>
                </c:pt>
                <c:pt idx="1">
                  <c:v>1.5</c:v>
                </c:pt>
                <c:pt idx="2">
                  <c:v>1.34</c:v>
                </c:pt>
                <c:pt idx="3">
                  <c:v>1.42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DE-45F7-AAEB-112E123ACF7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dropLines>
        <c:smooth val="0"/>
        <c:axId val="982016831"/>
        <c:axId val="982013471"/>
      </c:lineChart>
      <c:catAx>
        <c:axId val="9820168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  <a:p>
                <a:pPr>
                  <a:defRPr/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013471"/>
        <c:crosses val="autoZero"/>
        <c:auto val="1"/>
        <c:lblAlgn val="ctr"/>
        <c:lblOffset val="100"/>
        <c:noMultiLvlLbl val="0"/>
      </c:catAx>
      <c:valAx>
        <c:axId val="98201347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016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20000"/>
        <a:lumOff val="80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0">
                <a:solidFill>
                  <a:schemeClr val="tx1"/>
                </a:solidFill>
              </a:rPr>
              <a:t>Mean FAQL-PB Score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77039014080807"/>
          <c:y val="0.11677025990381884"/>
          <c:w val="0.63293636046262836"/>
          <c:h val="0.672260423867067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Egg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82550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8255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C33-4951-A88D-EF1BBC396A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Not Challenged</c:v>
                </c:pt>
                <c:pt idx="1">
                  <c:v>Challenged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2.4300000000000002</c:v>
                </c:pt>
                <c:pt idx="1">
                  <c:v>1.42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33-4951-A88D-EF1BBC396A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Milk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2"/>
                </a:solidFill>
                <a:ln w="635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C33-4951-A88D-EF1BBC396AF3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635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C33-4951-A88D-EF1BBC396AF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C33-4951-A88D-EF1BBC396AF3}"/>
                </c:ext>
              </c:extLst>
            </c:dLbl>
            <c:dLbl>
              <c:idx val="1"/>
              <c:layout>
                <c:manualLayout>
                  <c:x val="5.2381649530200969E-3"/>
                  <c:y val="2.04202211778074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33-4951-A88D-EF1BBC396A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Not Challenged</c:v>
                </c:pt>
                <c:pt idx="1">
                  <c:v>Challenged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2.09</c:v>
                </c:pt>
                <c:pt idx="1">
                  <c:v>1.84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C33-4951-A88D-EF1BBC396A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Peanut 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63500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C33-4951-A88D-EF1BBC396AF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C33-4951-A88D-EF1BBC396A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Not Challenged</c:v>
                </c:pt>
                <c:pt idx="1">
                  <c:v>Challenged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1.94</c:v>
                </c:pt>
                <c:pt idx="1">
                  <c:v>1.0900000000000001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C33-4951-A88D-EF1BBC396AF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Tree Nut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63500">
                <a:solidFill>
                  <a:schemeClr val="accent4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4"/>
                </a:solidFill>
                <a:ln w="63500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C33-4951-A88D-EF1BBC396AF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C33-4951-A88D-EF1BBC396AF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C33-4951-A88D-EF1BBC396A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Not Challenged</c:v>
                </c:pt>
                <c:pt idx="1">
                  <c:v>Challenged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1.24</c:v>
                </c:pt>
                <c:pt idx="1">
                  <c:v>2.04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C33-4951-A88D-EF1BBC396A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83809343"/>
        <c:axId val="983809823"/>
      </c:lineChart>
      <c:catAx>
        <c:axId val="983809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809823"/>
        <c:crosses val="autoZero"/>
        <c:auto val="1"/>
        <c:lblAlgn val="ctr"/>
        <c:lblOffset val="100"/>
        <c:noMultiLvlLbl val="0"/>
      </c:catAx>
      <c:valAx>
        <c:axId val="983809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809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20000"/>
        <a:lumOff val="80000"/>
      </a:schemeClr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3C043-F5F0-0A4A-967D-1A936661D4A3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217835A-F063-484A-BF53-CFCEDDDC464B}">
      <dgm:prSet phldrT="[Text]"/>
      <dgm:spPr>
        <a:solidFill>
          <a:srgbClr val="FAF1DA"/>
        </a:solidFill>
        <a:ln>
          <a:solidFill>
            <a:srgbClr val="F4B644"/>
          </a:solidFill>
        </a:ln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Aptos"/>
              <a:cs typeface="Segoe UI"/>
            </a:rPr>
            <a:t>Accessible</a:t>
          </a:r>
          <a:endParaRPr lang="en-US" dirty="0">
            <a:solidFill>
              <a:schemeClr val="tx1"/>
            </a:solidFill>
            <a:latin typeface="Aptos"/>
          </a:endParaRPr>
        </a:p>
      </dgm:t>
    </dgm:pt>
    <dgm:pt modelId="{4267BCDF-F356-904B-984A-D69F1D242378}" type="parTrans" cxnId="{970D2013-2C95-2C40-8502-8481E6C6C9A4}">
      <dgm:prSet/>
      <dgm:spPr/>
      <dgm:t>
        <a:bodyPr/>
        <a:lstStyle/>
        <a:p>
          <a:endParaRPr lang="en-US"/>
        </a:p>
      </dgm:t>
    </dgm:pt>
    <dgm:pt modelId="{67683580-71DA-DB42-8B25-6D1F27B195F3}" type="sibTrans" cxnId="{970D2013-2C95-2C40-8502-8481E6C6C9A4}">
      <dgm:prSet/>
      <dgm:spPr/>
      <dgm:t>
        <a:bodyPr/>
        <a:lstStyle/>
        <a:p>
          <a:endParaRPr lang="en-US"/>
        </a:p>
      </dgm:t>
    </dgm:pt>
    <dgm:pt modelId="{054CAFE6-78F6-5640-B3C6-F26CD1A62BF9}">
      <dgm:prSet phldrT="[Text]"/>
      <dgm:spPr/>
      <dgm:t>
        <a:bodyPr/>
        <a:lstStyle/>
        <a:p>
          <a:r>
            <a:rPr lang="en-US" dirty="0">
              <a:latin typeface="Aptos"/>
            </a:rPr>
            <a:t>Readily available</a:t>
          </a:r>
        </a:p>
      </dgm:t>
    </dgm:pt>
    <dgm:pt modelId="{307C6A21-D839-644F-871D-48970C8F2CCD}" type="parTrans" cxnId="{65BBD8A9-F418-6543-BFD8-3847466854AD}">
      <dgm:prSet/>
      <dgm:spPr/>
      <dgm:t>
        <a:bodyPr/>
        <a:lstStyle/>
        <a:p>
          <a:endParaRPr lang="en-US"/>
        </a:p>
      </dgm:t>
    </dgm:pt>
    <dgm:pt modelId="{668F6E0D-8236-A040-A3E8-4FB830F7E6FA}" type="sibTrans" cxnId="{65BBD8A9-F418-6543-BFD8-3847466854AD}">
      <dgm:prSet/>
      <dgm:spPr/>
      <dgm:t>
        <a:bodyPr/>
        <a:lstStyle/>
        <a:p>
          <a:endParaRPr lang="en-US"/>
        </a:p>
      </dgm:t>
    </dgm:pt>
    <dgm:pt modelId="{5E2FC262-03CE-4540-AC12-3839884B2E11}">
      <dgm:prSet phldrT="[Text]"/>
      <dgm:spPr>
        <a:solidFill>
          <a:srgbClr val="FAF1DA"/>
        </a:solidFill>
        <a:ln>
          <a:solidFill>
            <a:srgbClr val="F4B644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ptos"/>
            </a:rPr>
            <a:t>Reliable</a:t>
          </a:r>
        </a:p>
      </dgm:t>
    </dgm:pt>
    <dgm:pt modelId="{F62B998F-25A1-2342-A6C2-F22A36A4C01C}" type="parTrans" cxnId="{CDC2B486-B2FD-AE40-9E3E-F49EF7C5AE9E}">
      <dgm:prSet/>
      <dgm:spPr/>
      <dgm:t>
        <a:bodyPr/>
        <a:lstStyle/>
        <a:p>
          <a:endParaRPr lang="en-US"/>
        </a:p>
      </dgm:t>
    </dgm:pt>
    <dgm:pt modelId="{83CCCEB2-1077-674C-8ACE-2C1AC0E1DCBB}" type="sibTrans" cxnId="{CDC2B486-B2FD-AE40-9E3E-F49EF7C5AE9E}">
      <dgm:prSet/>
      <dgm:spPr/>
      <dgm:t>
        <a:bodyPr/>
        <a:lstStyle/>
        <a:p>
          <a:endParaRPr lang="en-US"/>
        </a:p>
      </dgm:t>
    </dgm:pt>
    <dgm:pt modelId="{B8428323-840B-3146-8598-306527E01CD8}">
      <dgm:prSet phldrT="[Text]"/>
      <dgm:spPr/>
      <dgm:t>
        <a:bodyPr/>
        <a:lstStyle/>
        <a:p>
          <a:r>
            <a:rPr lang="en-US" dirty="0">
              <a:latin typeface="Aptos"/>
            </a:rPr>
            <a:t>High positive predictive value</a:t>
          </a:r>
        </a:p>
      </dgm:t>
    </dgm:pt>
    <dgm:pt modelId="{79857696-6944-4643-877E-830622577B29}" type="parTrans" cxnId="{BE17CAEA-EBFD-6B44-8AF3-2FDF2602E30F}">
      <dgm:prSet/>
      <dgm:spPr/>
      <dgm:t>
        <a:bodyPr/>
        <a:lstStyle/>
        <a:p>
          <a:endParaRPr lang="en-US"/>
        </a:p>
      </dgm:t>
    </dgm:pt>
    <dgm:pt modelId="{AC158FE0-FF1F-3C4C-BA87-B60B596C4333}" type="sibTrans" cxnId="{BE17CAEA-EBFD-6B44-8AF3-2FDF2602E30F}">
      <dgm:prSet/>
      <dgm:spPr/>
      <dgm:t>
        <a:bodyPr/>
        <a:lstStyle/>
        <a:p>
          <a:endParaRPr lang="en-US"/>
        </a:p>
      </dgm:t>
    </dgm:pt>
    <dgm:pt modelId="{86114F3E-16BB-8948-A12D-2EED2AE4B20D}">
      <dgm:prSet phldrT="[Text]"/>
      <dgm:spPr/>
      <dgm:t>
        <a:bodyPr/>
        <a:lstStyle/>
        <a:p>
          <a:r>
            <a:rPr lang="en-US" dirty="0">
              <a:latin typeface="Aptos"/>
            </a:rPr>
            <a:t>Low false positives</a:t>
          </a:r>
        </a:p>
      </dgm:t>
    </dgm:pt>
    <dgm:pt modelId="{2F9E7455-15F6-F147-A6C2-065FA6933024}" type="parTrans" cxnId="{9DCD161D-C86C-D045-B865-12C56C86B61A}">
      <dgm:prSet/>
      <dgm:spPr/>
      <dgm:t>
        <a:bodyPr/>
        <a:lstStyle/>
        <a:p>
          <a:endParaRPr lang="en-US"/>
        </a:p>
      </dgm:t>
    </dgm:pt>
    <dgm:pt modelId="{5F7218C5-570F-FE4A-B0B4-FDE6AFE93FEB}" type="sibTrans" cxnId="{9DCD161D-C86C-D045-B865-12C56C86B61A}">
      <dgm:prSet/>
      <dgm:spPr/>
      <dgm:t>
        <a:bodyPr/>
        <a:lstStyle/>
        <a:p>
          <a:endParaRPr lang="en-US"/>
        </a:p>
      </dgm:t>
    </dgm:pt>
    <dgm:pt modelId="{3EFA54E9-8F6B-8D48-BBF3-42302102927A}">
      <dgm:prSet phldrT="[Text]"/>
      <dgm:spPr/>
      <dgm:t>
        <a:bodyPr/>
        <a:lstStyle/>
        <a:p>
          <a:r>
            <a:rPr lang="en-US" dirty="0">
              <a:latin typeface="Calibri"/>
              <a:ea typeface="Calibri"/>
              <a:cs typeface="Calibri"/>
            </a:rPr>
            <a:t>Easy to use and interpret</a:t>
          </a:r>
          <a:endParaRPr lang="en-US" dirty="0">
            <a:latin typeface="Aptos"/>
          </a:endParaRPr>
        </a:p>
      </dgm:t>
    </dgm:pt>
    <dgm:pt modelId="{FC5B5FE7-EBE1-4D42-B5FE-D400AB0FB575}" type="parTrans" cxnId="{5E7F88AC-CB52-8249-B351-05DA5EAF87A3}">
      <dgm:prSet/>
      <dgm:spPr/>
      <dgm:t>
        <a:bodyPr/>
        <a:lstStyle/>
        <a:p>
          <a:endParaRPr lang="en-US"/>
        </a:p>
      </dgm:t>
    </dgm:pt>
    <dgm:pt modelId="{C67C894F-C9F5-054E-A24C-8FF4B703A204}" type="sibTrans" cxnId="{5E7F88AC-CB52-8249-B351-05DA5EAF87A3}">
      <dgm:prSet/>
      <dgm:spPr/>
      <dgm:t>
        <a:bodyPr/>
        <a:lstStyle/>
        <a:p>
          <a:endParaRPr lang="en-US"/>
        </a:p>
      </dgm:t>
    </dgm:pt>
    <dgm:pt modelId="{0B98C659-ABAE-FE4C-9371-E817F3846F15}">
      <dgm:prSet phldrT="[Text]"/>
      <dgm:spPr/>
      <dgm:t>
        <a:bodyPr/>
        <a:lstStyle/>
        <a:p>
          <a:r>
            <a:rPr lang="en-US" dirty="0">
              <a:latin typeface="Aptos"/>
            </a:rPr>
            <a:t>Threshold dose</a:t>
          </a:r>
          <a:endParaRPr lang="en-US" dirty="0"/>
        </a:p>
      </dgm:t>
    </dgm:pt>
    <dgm:pt modelId="{0C4E61C2-468F-214B-AB26-47BAE7B192CD}" type="parTrans" cxnId="{2A367988-0664-3746-B024-7E8A73BD125F}">
      <dgm:prSet/>
      <dgm:spPr/>
      <dgm:t>
        <a:bodyPr/>
        <a:lstStyle/>
        <a:p>
          <a:endParaRPr lang="en-US"/>
        </a:p>
      </dgm:t>
    </dgm:pt>
    <dgm:pt modelId="{668871D3-102C-9A4E-8BC1-1B086777E96F}" type="sibTrans" cxnId="{2A367988-0664-3746-B024-7E8A73BD125F}">
      <dgm:prSet/>
      <dgm:spPr/>
      <dgm:t>
        <a:bodyPr/>
        <a:lstStyle/>
        <a:p>
          <a:endParaRPr lang="en-US"/>
        </a:p>
      </dgm:t>
    </dgm:pt>
    <dgm:pt modelId="{404AC31A-29C9-634C-9E7E-404D0863C062}">
      <dgm:prSet phldrT="[Text]"/>
      <dgm:spPr/>
      <dgm:t>
        <a:bodyPr/>
        <a:lstStyle/>
        <a:p>
          <a:r>
            <a:rPr lang="en-US" dirty="0">
              <a:latin typeface="Aptos"/>
            </a:rPr>
            <a:t>Severity of reaction</a:t>
          </a:r>
        </a:p>
      </dgm:t>
    </dgm:pt>
    <dgm:pt modelId="{1699058B-2E6E-4948-88E7-5C5659FDB792}" type="parTrans" cxnId="{3152E3AF-F425-C442-91B2-F7743CD79E31}">
      <dgm:prSet/>
      <dgm:spPr/>
      <dgm:t>
        <a:bodyPr/>
        <a:lstStyle/>
        <a:p>
          <a:endParaRPr lang="en-US"/>
        </a:p>
      </dgm:t>
    </dgm:pt>
    <dgm:pt modelId="{9BB7DE24-93B0-C346-8081-EF6D59B9C029}" type="sibTrans" cxnId="{3152E3AF-F425-C442-91B2-F7743CD79E31}">
      <dgm:prSet/>
      <dgm:spPr/>
      <dgm:t>
        <a:bodyPr/>
        <a:lstStyle/>
        <a:p>
          <a:endParaRPr lang="en-US"/>
        </a:p>
      </dgm:t>
    </dgm:pt>
    <dgm:pt modelId="{1D9D2219-256F-4CE0-ACAA-4AA8760015B1}">
      <dgm:prSet phldr="0"/>
      <dgm:spPr/>
      <dgm:t>
        <a:bodyPr/>
        <a:lstStyle/>
        <a:p>
          <a:pPr rtl="0"/>
          <a:r>
            <a:rPr lang="en-US" dirty="0">
              <a:latin typeface="Aptos"/>
              <a:cs typeface="Segoe UI"/>
            </a:rPr>
            <a:t>Noninvasive </a:t>
          </a:r>
        </a:p>
      </dgm:t>
    </dgm:pt>
    <dgm:pt modelId="{09DEA9B9-D623-4292-BA52-55DB6E328491}" type="parTrans" cxnId="{2E8D0F0D-4DFC-43FA-853D-321AEAE53127}">
      <dgm:prSet/>
      <dgm:spPr/>
      <dgm:t>
        <a:bodyPr/>
        <a:lstStyle/>
        <a:p>
          <a:endParaRPr lang="en-US"/>
        </a:p>
      </dgm:t>
    </dgm:pt>
    <dgm:pt modelId="{355D1E84-376F-4FE5-AE86-3EF6130EF9DE}" type="sibTrans" cxnId="{2E8D0F0D-4DFC-43FA-853D-321AEAE53127}">
      <dgm:prSet/>
      <dgm:spPr/>
      <dgm:t>
        <a:bodyPr/>
        <a:lstStyle/>
        <a:p>
          <a:endParaRPr lang="en-US"/>
        </a:p>
      </dgm:t>
    </dgm:pt>
    <dgm:pt modelId="{69C1344E-61B2-47BD-9353-9C9E165AFAF4}">
      <dgm:prSet phldrT="[Text]"/>
      <dgm:spPr>
        <a:solidFill>
          <a:srgbClr val="FAF1DA"/>
        </a:solidFill>
        <a:ln>
          <a:solidFill>
            <a:srgbClr val="F4B644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ptos"/>
            </a:rPr>
            <a:t>Clinically Applicable</a:t>
          </a:r>
        </a:p>
      </dgm:t>
    </dgm:pt>
    <dgm:pt modelId="{852D9C33-9466-4420-BBC8-215FA384E233}" type="parTrans" cxnId="{9D4A0862-BE4F-4892-AEC3-0E1D62CE6A31}">
      <dgm:prSet/>
      <dgm:spPr/>
      <dgm:t>
        <a:bodyPr/>
        <a:lstStyle/>
        <a:p>
          <a:endParaRPr lang="en-US"/>
        </a:p>
      </dgm:t>
    </dgm:pt>
    <dgm:pt modelId="{3D50F4D3-1098-47D0-80B4-09F0354D79E2}" type="sibTrans" cxnId="{9D4A0862-BE4F-4892-AEC3-0E1D62CE6A31}">
      <dgm:prSet/>
      <dgm:spPr/>
      <dgm:t>
        <a:bodyPr/>
        <a:lstStyle/>
        <a:p>
          <a:endParaRPr lang="en-US"/>
        </a:p>
      </dgm:t>
    </dgm:pt>
    <dgm:pt modelId="{4394DEA6-003D-4F1D-A821-4D5C64B29735}" type="pres">
      <dgm:prSet presAssocID="{2B63C043-F5F0-0A4A-967D-1A936661D4A3}" presName="linear" presStyleCnt="0">
        <dgm:presLayoutVars>
          <dgm:dir/>
          <dgm:animLvl val="lvl"/>
          <dgm:resizeHandles val="exact"/>
        </dgm:presLayoutVars>
      </dgm:prSet>
      <dgm:spPr/>
    </dgm:pt>
    <dgm:pt modelId="{8AC03C2B-7FFF-4447-A4BA-F0DCF07BEC18}" type="pres">
      <dgm:prSet presAssocID="{3217835A-F063-484A-BF53-CFCEDDDC464B}" presName="parentLin" presStyleCnt="0"/>
      <dgm:spPr/>
    </dgm:pt>
    <dgm:pt modelId="{24A58C18-BED0-400D-9DC9-1E1F0AAC8198}" type="pres">
      <dgm:prSet presAssocID="{3217835A-F063-484A-BF53-CFCEDDDC464B}" presName="parentLeftMargin" presStyleLbl="node1" presStyleIdx="0" presStyleCnt="3"/>
      <dgm:spPr/>
    </dgm:pt>
    <dgm:pt modelId="{136143EF-13B9-4BB0-9EC8-B1E35496858A}" type="pres">
      <dgm:prSet presAssocID="{3217835A-F063-484A-BF53-CFCEDDDC464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3B6AA9C-23FF-4BE4-9529-098E90DD790D}" type="pres">
      <dgm:prSet presAssocID="{3217835A-F063-484A-BF53-CFCEDDDC464B}" presName="negativeSpace" presStyleCnt="0"/>
      <dgm:spPr/>
    </dgm:pt>
    <dgm:pt modelId="{3A4E0E05-C711-4C12-92AF-EC05559D1193}" type="pres">
      <dgm:prSet presAssocID="{3217835A-F063-484A-BF53-CFCEDDDC464B}" presName="childText" presStyleLbl="conFgAcc1" presStyleIdx="0" presStyleCnt="3">
        <dgm:presLayoutVars>
          <dgm:bulletEnabled val="1"/>
        </dgm:presLayoutVars>
      </dgm:prSet>
      <dgm:spPr/>
    </dgm:pt>
    <dgm:pt modelId="{BC00A71D-FC64-42ED-9F98-4A73D0632E5C}" type="pres">
      <dgm:prSet presAssocID="{67683580-71DA-DB42-8B25-6D1F27B195F3}" presName="spaceBetweenRectangles" presStyleCnt="0"/>
      <dgm:spPr/>
    </dgm:pt>
    <dgm:pt modelId="{4262CE0C-A016-4603-A647-768F94F419AF}" type="pres">
      <dgm:prSet presAssocID="{5E2FC262-03CE-4540-AC12-3839884B2E11}" presName="parentLin" presStyleCnt="0"/>
      <dgm:spPr/>
    </dgm:pt>
    <dgm:pt modelId="{B5B4314E-7F26-478C-BD3C-BDB931613DB6}" type="pres">
      <dgm:prSet presAssocID="{5E2FC262-03CE-4540-AC12-3839884B2E11}" presName="parentLeftMargin" presStyleLbl="node1" presStyleIdx="0" presStyleCnt="3"/>
      <dgm:spPr/>
    </dgm:pt>
    <dgm:pt modelId="{7C8CFC15-69A2-45CC-9C86-D554C8391A38}" type="pres">
      <dgm:prSet presAssocID="{5E2FC262-03CE-4540-AC12-3839884B2E1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FF1581-107B-4F9D-AE66-49C357160B9D}" type="pres">
      <dgm:prSet presAssocID="{5E2FC262-03CE-4540-AC12-3839884B2E11}" presName="negativeSpace" presStyleCnt="0"/>
      <dgm:spPr/>
    </dgm:pt>
    <dgm:pt modelId="{709FA588-F24A-4844-93AA-A14F2F1EC7D1}" type="pres">
      <dgm:prSet presAssocID="{5E2FC262-03CE-4540-AC12-3839884B2E11}" presName="childText" presStyleLbl="conFgAcc1" presStyleIdx="1" presStyleCnt="3">
        <dgm:presLayoutVars>
          <dgm:bulletEnabled val="1"/>
        </dgm:presLayoutVars>
      </dgm:prSet>
      <dgm:spPr/>
    </dgm:pt>
    <dgm:pt modelId="{5AAB2F93-3F37-4072-B9C3-633F71BB1C5B}" type="pres">
      <dgm:prSet presAssocID="{83CCCEB2-1077-674C-8ACE-2C1AC0E1DCBB}" presName="spaceBetweenRectangles" presStyleCnt="0"/>
      <dgm:spPr/>
    </dgm:pt>
    <dgm:pt modelId="{2CA078EF-8D9D-4B29-B27F-E330CF2AED71}" type="pres">
      <dgm:prSet presAssocID="{69C1344E-61B2-47BD-9353-9C9E165AFAF4}" presName="parentLin" presStyleCnt="0"/>
      <dgm:spPr/>
    </dgm:pt>
    <dgm:pt modelId="{03646344-8925-4FD8-9694-ABC1A161E996}" type="pres">
      <dgm:prSet presAssocID="{69C1344E-61B2-47BD-9353-9C9E165AFAF4}" presName="parentLeftMargin" presStyleLbl="node1" presStyleIdx="1" presStyleCnt="3"/>
      <dgm:spPr/>
    </dgm:pt>
    <dgm:pt modelId="{314F892C-494B-4B26-9527-5A2637F0B2D0}" type="pres">
      <dgm:prSet presAssocID="{69C1344E-61B2-47BD-9353-9C9E165AFAF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E32726-76E3-4400-8AD9-8C5931779741}" type="pres">
      <dgm:prSet presAssocID="{69C1344E-61B2-47BD-9353-9C9E165AFAF4}" presName="negativeSpace" presStyleCnt="0"/>
      <dgm:spPr/>
    </dgm:pt>
    <dgm:pt modelId="{6A7B59D2-8F88-4F6B-B069-CF126468455D}" type="pres">
      <dgm:prSet presAssocID="{69C1344E-61B2-47BD-9353-9C9E165AFAF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E8D0F0D-4DFC-43FA-853D-321AEAE53127}" srcId="{3217835A-F063-484A-BF53-CFCEDDDC464B}" destId="{1D9D2219-256F-4CE0-ACAA-4AA8760015B1}" srcOrd="0" destOrd="0" parTransId="{09DEA9B9-D623-4292-BA52-55DB6E328491}" sibTransId="{355D1E84-376F-4FE5-AE86-3EF6130EF9DE}"/>
    <dgm:cxn modelId="{970D2013-2C95-2C40-8502-8481E6C6C9A4}" srcId="{2B63C043-F5F0-0A4A-967D-1A936661D4A3}" destId="{3217835A-F063-484A-BF53-CFCEDDDC464B}" srcOrd="0" destOrd="0" parTransId="{4267BCDF-F356-904B-984A-D69F1D242378}" sibTransId="{67683580-71DA-DB42-8B25-6D1F27B195F3}"/>
    <dgm:cxn modelId="{AA6F7013-8A80-41AC-A7B9-1C49E77F1B4B}" type="presOf" srcId="{69C1344E-61B2-47BD-9353-9C9E165AFAF4}" destId="{03646344-8925-4FD8-9694-ABC1A161E996}" srcOrd="0" destOrd="0" presId="urn:microsoft.com/office/officeart/2005/8/layout/list1"/>
    <dgm:cxn modelId="{9DCD161D-C86C-D045-B865-12C56C86B61A}" srcId="{5E2FC262-03CE-4540-AC12-3839884B2E11}" destId="{86114F3E-16BB-8948-A12D-2EED2AE4B20D}" srcOrd="1" destOrd="0" parTransId="{2F9E7455-15F6-F147-A6C2-065FA6933024}" sibTransId="{5F7218C5-570F-FE4A-B0B4-FDE6AFE93FEB}"/>
    <dgm:cxn modelId="{7DB11E2C-D79A-4920-A247-27D4147C1779}" type="presOf" srcId="{404AC31A-29C9-634C-9E7E-404D0863C062}" destId="{6A7B59D2-8F88-4F6B-B069-CF126468455D}" srcOrd="0" destOrd="2" presId="urn:microsoft.com/office/officeart/2005/8/layout/list1"/>
    <dgm:cxn modelId="{311E8740-A89A-4BFA-A6E2-8A3AF187A273}" type="presOf" srcId="{5E2FC262-03CE-4540-AC12-3839884B2E11}" destId="{B5B4314E-7F26-478C-BD3C-BDB931613DB6}" srcOrd="0" destOrd="0" presId="urn:microsoft.com/office/officeart/2005/8/layout/list1"/>
    <dgm:cxn modelId="{9D4A0862-BE4F-4892-AEC3-0E1D62CE6A31}" srcId="{2B63C043-F5F0-0A4A-967D-1A936661D4A3}" destId="{69C1344E-61B2-47BD-9353-9C9E165AFAF4}" srcOrd="2" destOrd="0" parTransId="{852D9C33-9466-4420-BBC8-215FA384E233}" sibTransId="{3D50F4D3-1098-47D0-80B4-09F0354D79E2}"/>
    <dgm:cxn modelId="{D9FD7F4B-96DA-44A0-8263-F13142DB6F5F}" type="presOf" srcId="{69C1344E-61B2-47BD-9353-9C9E165AFAF4}" destId="{314F892C-494B-4B26-9527-5A2637F0B2D0}" srcOrd="1" destOrd="0" presId="urn:microsoft.com/office/officeart/2005/8/layout/list1"/>
    <dgm:cxn modelId="{7F3AD44B-0710-4C9E-B5A7-E0200CDD28D0}" type="presOf" srcId="{0B98C659-ABAE-FE4C-9371-E817F3846F15}" destId="{6A7B59D2-8F88-4F6B-B069-CF126468455D}" srcOrd="0" destOrd="1" presId="urn:microsoft.com/office/officeart/2005/8/layout/list1"/>
    <dgm:cxn modelId="{CDC2B486-B2FD-AE40-9E3E-F49EF7C5AE9E}" srcId="{2B63C043-F5F0-0A4A-967D-1A936661D4A3}" destId="{5E2FC262-03CE-4540-AC12-3839884B2E11}" srcOrd="1" destOrd="0" parTransId="{F62B998F-25A1-2342-A6C2-F22A36A4C01C}" sibTransId="{83CCCEB2-1077-674C-8ACE-2C1AC0E1DCBB}"/>
    <dgm:cxn modelId="{2A367988-0664-3746-B024-7E8A73BD125F}" srcId="{69C1344E-61B2-47BD-9353-9C9E165AFAF4}" destId="{0B98C659-ABAE-FE4C-9371-E817F3846F15}" srcOrd="1" destOrd="0" parTransId="{0C4E61C2-468F-214B-AB26-47BAE7B192CD}" sibTransId="{668871D3-102C-9A4E-8BC1-1B086777E96F}"/>
    <dgm:cxn modelId="{46527E8B-2322-4668-BD01-89C865CD2258}" type="presOf" srcId="{5E2FC262-03CE-4540-AC12-3839884B2E11}" destId="{7C8CFC15-69A2-45CC-9C86-D554C8391A38}" srcOrd="1" destOrd="0" presId="urn:microsoft.com/office/officeart/2005/8/layout/list1"/>
    <dgm:cxn modelId="{432F5BA5-1A35-4B3F-899D-8373C7BF3C2C}" type="presOf" srcId="{1D9D2219-256F-4CE0-ACAA-4AA8760015B1}" destId="{3A4E0E05-C711-4C12-92AF-EC05559D1193}" srcOrd="0" destOrd="0" presId="urn:microsoft.com/office/officeart/2005/8/layout/list1"/>
    <dgm:cxn modelId="{9931AFA7-E1AC-467E-A753-38F4A58C5141}" type="presOf" srcId="{3217835A-F063-484A-BF53-CFCEDDDC464B}" destId="{136143EF-13B9-4BB0-9EC8-B1E35496858A}" srcOrd="1" destOrd="0" presId="urn:microsoft.com/office/officeart/2005/8/layout/list1"/>
    <dgm:cxn modelId="{65BBD8A9-F418-6543-BFD8-3847466854AD}" srcId="{3217835A-F063-484A-BF53-CFCEDDDC464B}" destId="{054CAFE6-78F6-5640-B3C6-F26CD1A62BF9}" srcOrd="1" destOrd="0" parTransId="{307C6A21-D839-644F-871D-48970C8F2CCD}" sibTransId="{668F6E0D-8236-A040-A3E8-4FB830F7E6FA}"/>
    <dgm:cxn modelId="{1F464DAB-17D6-4C0E-9232-CF3E4B0E7ABC}" type="presOf" srcId="{3EFA54E9-8F6B-8D48-BBF3-42302102927A}" destId="{6A7B59D2-8F88-4F6B-B069-CF126468455D}" srcOrd="0" destOrd="0" presId="urn:microsoft.com/office/officeart/2005/8/layout/list1"/>
    <dgm:cxn modelId="{5E7F88AC-CB52-8249-B351-05DA5EAF87A3}" srcId="{69C1344E-61B2-47BD-9353-9C9E165AFAF4}" destId="{3EFA54E9-8F6B-8D48-BBF3-42302102927A}" srcOrd="0" destOrd="0" parTransId="{FC5B5FE7-EBE1-4D42-B5FE-D400AB0FB575}" sibTransId="{C67C894F-C9F5-054E-A24C-8FF4B703A204}"/>
    <dgm:cxn modelId="{3152E3AF-F425-C442-91B2-F7743CD79E31}" srcId="{69C1344E-61B2-47BD-9353-9C9E165AFAF4}" destId="{404AC31A-29C9-634C-9E7E-404D0863C062}" srcOrd="2" destOrd="0" parTransId="{1699058B-2E6E-4948-88E7-5C5659FDB792}" sibTransId="{9BB7DE24-93B0-C346-8081-EF6D59B9C029}"/>
    <dgm:cxn modelId="{375969D7-4C35-4F2C-9EDC-D3D28CBAE9EC}" type="presOf" srcId="{B8428323-840B-3146-8598-306527E01CD8}" destId="{709FA588-F24A-4844-93AA-A14F2F1EC7D1}" srcOrd="0" destOrd="0" presId="urn:microsoft.com/office/officeart/2005/8/layout/list1"/>
    <dgm:cxn modelId="{E449D4DB-B6CB-4767-8C45-B69675927012}" type="presOf" srcId="{054CAFE6-78F6-5640-B3C6-F26CD1A62BF9}" destId="{3A4E0E05-C711-4C12-92AF-EC05559D1193}" srcOrd="0" destOrd="1" presId="urn:microsoft.com/office/officeart/2005/8/layout/list1"/>
    <dgm:cxn modelId="{12C266DE-ADFF-44E6-A016-A6E13F16B048}" type="presOf" srcId="{86114F3E-16BB-8948-A12D-2EED2AE4B20D}" destId="{709FA588-F24A-4844-93AA-A14F2F1EC7D1}" srcOrd="0" destOrd="1" presId="urn:microsoft.com/office/officeart/2005/8/layout/list1"/>
    <dgm:cxn modelId="{BE17CAEA-EBFD-6B44-8AF3-2FDF2602E30F}" srcId="{5E2FC262-03CE-4540-AC12-3839884B2E11}" destId="{B8428323-840B-3146-8598-306527E01CD8}" srcOrd="0" destOrd="0" parTransId="{79857696-6944-4643-877E-830622577B29}" sibTransId="{AC158FE0-FF1F-3C4C-BA87-B60B596C4333}"/>
    <dgm:cxn modelId="{CC8C25EB-7D6A-4FB6-B553-DF440FFBAE51}" type="presOf" srcId="{3217835A-F063-484A-BF53-CFCEDDDC464B}" destId="{24A58C18-BED0-400D-9DC9-1E1F0AAC8198}" srcOrd="0" destOrd="0" presId="urn:microsoft.com/office/officeart/2005/8/layout/list1"/>
    <dgm:cxn modelId="{21F576F4-508B-459C-AF9F-0CC72D140B43}" type="presOf" srcId="{2B63C043-F5F0-0A4A-967D-1A936661D4A3}" destId="{4394DEA6-003D-4F1D-A821-4D5C64B29735}" srcOrd="0" destOrd="0" presId="urn:microsoft.com/office/officeart/2005/8/layout/list1"/>
    <dgm:cxn modelId="{66DE99E6-0F48-4E5F-A2B0-D1A3A59B21F4}" type="presParOf" srcId="{4394DEA6-003D-4F1D-A821-4D5C64B29735}" destId="{8AC03C2B-7FFF-4447-A4BA-F0DCF07BEC18}" srcOrd="0" destOrd="0" presId="urn:microsoft.com/office/officeart/2005/8/layout/list1"/>
    <dgm:cxn modelId="{D3D3D28E-99BB-4C69-9A62-967C8950499F}" type="presParOf" srcId="{8AC03C2B-7FFF-4447-A4BA-F0DCF07BEC18}" destId="{24A58C18-BED0-400D-9DC9-1E1F0AAC8198}" srcOrd="0" destOrd="0" presId="urn:microsoft.com/office/officeart/2005/8/layout/list1"/>
    <dgm:cxn modelId="{215734D9-1483-4E2E-9B85-3AB8FCA0325C}" type="presParOf" srcId="{8AC03C2B-7FFF-4447-A4BA-F0DCF07BEC18}" destId="{136143EF-13B9-4BB0-9EC8-B1E35496858A}" srcOrd="1" destOrd="0" presId="urn:microsoft.com/office/officeart/2005/8/layout/list1"/>
    <dgm:cxn modelId="{20002CC0-4C28-4834-8E5C-C0DA2665F925}" type="presParOf" srcId="{4394DEA6-003D-4F1D-A821-4D5C64B29735}" destId="{73B6AA9C-23FF-4BE4-9529-098E90DD790D}" srcOrd="1" destOrd="0" presId="urn:microsoft.com/office/officeart/2005/8/layout/list1"/>
    <dgm:cxn modelId="{EF4816B3-DA2B-4BCE-AE53-9BF02FC527F1}" type="presParOf" srcId="{4394DEA6-003D-4F1D-A821-4D5C64B29735}" destId="{3A4E0E05-C711-4C12-92AF-EC05559D1193}" srcOrd="2" destOrd="0" presId="urn:microsoft.com/office/officeart/2005/8/layout/list1"/>
    <dgm:cxn modelId="{817DC54D-873F-4E27-B3AF-1F9F17ADB4ED}" type="presParOf" srcId="{4394DEA6-003D-4F1D-A821-4D5C64B29735}" destId="{BC00A71D-FC64-42ED-9F98-4A73D0632E5C}" srcOrd="3" destOrd="0" presId="urn:microsoft.com/office/officeart/2005/8/layout/list1"/>
    <dgm:cxn modelId="{F021193E-F6C9-495A-B7DD-97D6C9C1F58B}" type="presParOf" srcId="{4394DEA6-003D-4F1D-A821-4D5C64B29735}" destId="{4262CE0C-A016-4603-A647-768F94F419AF}" srcOrd="4" destOrd="0" presId="urn:microsoft.com/office/officeart/2005/8/layout/list1"/>
    <dgm:cxn modelId="{970D4A40-D920-4AF6-939B-18C864974F30}" type="presParOf" srcId="{4262CE0C-A016-4603-A647-768F94F419AF}" destId="{B5B4314E-7F26-478C-BD3C-BDB931613DB6}" srcOrd="0" destOrd="0" presId="urn:microsoft.com/office/officeart/2005/8/layout/list1"/>
    <dgm:cxn modelId="{C6A02081-4546-41D2-A927-24CFE00B5F6F}" type="presParOf" srcId="{4262CE0C-A016-4603-A647-768F94F419AF}" destId="{7C8CFC15-69A2-45CC-9C86-D554C8391A38}" srcOrd="1" destOrd="0" presId="urn:microsoft.com/office/officeart/2005/8/layout/list1"/>
    <dgm:cxn modelId="{244A426E-B486-4558-B341-C508970CCC91}" type="presParOf" srcId="{4394DEA6-003D-4F1D-A821-4D5C64B29735}" destId="{15FF1581-107B-4F9D-AE66-49C357160B9D}" srcOrd="5" destOrd="0" presId="urn:microsoft.com/office/officeart/2005/8/layout/list1"/>
    <dgm:cxn modelId="{A85F5EBC-6368-4512-B705-C86B1E5C448A}" type="presParOf" srcId="{4394DEA6-003D-4F1D-A821-4D5C64B29735}" destId="{709FA588-F24A-4844-93AA-A14F2F1EC7D1}" srcOrd="6" destOrd="0" presId="urn:microsoft.com/office/officeart/2005/8/layout/list1"/>
    <dgm:cxn modelId="{CFB96748-D58E-4F2E-AFD7-99C8765F2014}" type="presParOf" srcId="{4394DEA6-003D-4F1D-A821-4D5C64B29735}" destId="{5AAB2F93-3F37-4072-B9C3-633F71BB1C5B}" srcOrd="7" destOrd="0" presId="urn:microsoft.com/office/officeart/2005/8/layout/list1"/>
    <dgm:cxn modelId="{748DA080-FD9A-4153-AA39-7C8F01528D8C}" type="presParOf" srcId="{4394DEA6-003D-4F1D-A821-4D5C64B29735}" destId="{2CA078EF-8D9D-4B29-B27F-E330CF2AED71}" srcOrd="8" destOrd="0" presId="urn:microsoft.com/office/officeart/2005/8/layout/list1"/>
    <dgm:cxn modelId="{742EB627-4E83-4A56-B04C-76FCE2EA6A53}" type="presParOf" srcId="{2CA078EF-8D9D-4B29-B27F-E330CF2AED71}" destId="{03646344-8925-4FD8-9694-ABC1A161E996}" srcOrd="0" destOrd="0" presId="urn:microsoft.com/office/officeart/2005/8/layout/list1"/>
    <dgm:cxn modelId="{608972F9-F586-468C-B498-0E39FD4C6CEC}" type="presParOf" srcId="{2CA078EF-8D9D-4B29-B27F-E330CF2AED71}" destId="{314F892C-494B-4B26-9527-5A2637F0B2D0}" srcOrd="1" destOrd="0" presId="urn:microsoft.com/office/officeart/2005/8/layout/list1"/>
    <dgm:cxn modelId="{6FE0626A-729D-43FE-BC16-9B3D3496E6DE}" type="presParOf" srcId="{4394DEA6-003D-4F1D-A821-4D5C64B29735}" destId="{6FE32726-76E3-4400-8AD9-8C5931779741}" srcOrd="9" destOrd="0" presId="urn:microsoft.com/office/officeart/2005/8/layout/list1"/>
    <dgm:cxn modelId="{5EDC868C-8EEE-40E0-AA15-930780A3A76C}" type="presParOf" srcId="{4394DEA6-003D-4F1D-A821-4D5C64B29735}" destId="{6A7B59D2-8F88-4F6B-B069-CF126468455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63C043-F5F0-0A4A-967D-1A936661D4A3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217835A-F063-484A-BF53-CFCEDDDC464B}">
      <dgm:prSet phldrT="[Text]"/>
      <dgm:spPr>
        <a:solidFill>
          <a:srgbClr val="FAF1DA"/>
        </a:solidFill>
        <a:ln>
          <a:solidFill>
            <a:srgbClr val="F4B644"/>
          </a:solidFill>
        </a:ln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Aptos"/>
              <a:cs typeface="Segoe UI"/>
            </a:rPr>
            <a:t>Accessible</a:t>
          </a:r>
          <a:endParaRPr lang="en-US" dirty="0">
            <a:solidFill>
              <a:schemeClr val="tx1"/>
            </a:solidFill>
            <a:latin typeface="Aptos"/>
          </a:endParaRPr>
        </a:p>
      </dgm:t>
    </dgm:pt>
    <dgm:pt modelId="{4267BCDF-F356-904B-984A-D69F1D242378}" type="parTrans" cxnId="{970D2013-2C95-2C40-8502-8481E6C6C9A4}">
      <dgm:prSet/>
      <dgm:spPr/>
      <dgm:t>
        <a:bodyPr/>
        <a:lstStyle/>
        <a:p>
          <a:endParaRPr lang="en-US"/>
        </a:p>
      </dgm:t>
    </dgm:pt>
    <dgm:pt modelId="{67683580-71DA-DB42-8B25-6D1F27B195F3}" type="sibTrans" cxnId="{970D2013-2C95-2C40-8502-8481E6C6C9A4}">
      <dgm:prSet/>
      <dgm:spPr/>
      <dgm:t>
        <a:bodyPr/>
        <a:lstStyle/>
        <a:p>
          <a:endParaRPr lang="en-US"/>
        </a:p>
      </dgm:t>
    </dgm:pt>
    <dgm:pt modelId="{054CAFE6-78F6-5640-B3C6-F26CD1A62BF9}">
      <dgm:prSet phldrT="[Text]"/>
      <dgm:spPr/>
      <dgm:t>
        <a:bodyPr/>
        <a:lstStyle/>
        <a:p>
          <a:r>
            <a:rPr lang="en-US" dirty="0">
              <a:latin typeface="Aptos"/>
            </a:rPr>
            <a:t>Readily available</a:t>
          </a:r>
        </a:p>
      </dgm:t>
    </dgm:pt>
    <dgm:pt modelId="{307C6A21-D839-644F-871D-48970C8F2CCD}" type="parTrans" cxnId="{65BBD8A9-F418-6543-BFD8-3847466854AD}">
      <dgm:prSet/>
      <dgm:spPr/>
      <dgm:t>
        <a:bodyPr/>
        <a:lstStyle/>
        <a:p>
          <a:endParaRPr lang="en-US"/>
        </a:p>
      </dgm:t>
    </dgm:pt>
    <dgm:pt modelId="{668F6E0D-8236-A040-A3E8-4FB830F7E6FA}" type="sibTrans" cxnId="{65BBD8A9-F418-6543-BFD8-3847466854AD}">
      <dgm:prSet/>
      <dgm:spPr/>
      <dgm:t>
        <a:bodyPr/>
        <a:lstStyle/>
        <a:p>
          <a:endParaRPr lang="en-US"/>
        </a:p>
      </dgm:t>
    </dgm:pt>
    <dgm:pt modelId="{5E2FC262-03CE-4540-AC12-3839884B2E11}">
      <dgm:prSet phldrT="[Text]"/>
      <dgm:spPr>
        <a:solidFill>
          <a:srgbClr val="FAF1DA"/>
        </a:solidFill>
        <a:ln>
          <a:solidFill>
            <a:srgbClr val="F4B644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ptos"/>
            </a:rPr>
            <a:t>Reliable</a:t>
          </a:r>
        </a:p>
      </dgm:t>
    </dgm:pt>
    <dgm:pt modelId="{F62B998F-25A1-2342-A6C2-F22A36A4C01C}" type="parTrans" cxnId="{CDC2B486-B2FD-AE40-9E3E-F49EF7C5AE9E}">
      <dgm:prSet/>
      <dgm:spPr/>
      <dgm:t>
        <a:bodyPr/>
        <a:lstStyle/>
        <a:p>
          <a:endParaRPr lang="en-US"/>
        </a:p>
      </dgm:t>
    </dgm:pt>
    <dgm:pt modelId="{83CCCEB2-1077-674C-8ACE-2C1AC0E1DCBB}" type="sibTrans" cxnId="{CDC2B486-B2FD-AE40-9E3E-F49EF7C5AE9E}">
      <dgm:prSet/>
      <dgm:spPr/>
      <dgm:t>
        <a:bodyPr/>
        <a:lstStyle/>
        <a:p>
          <a:endParaRPr lang="en-US"/>
        </a:p>
      </dgm:t>
    </dgm:pt>
    <dgm:pt modelId="{B8428323-840B-3146-8598-306527E01CD8}">
      <dgm:prSet phldrT="[Text]"/>
      <dgm:spPr/>
      <dgm:t>
        <a:bodyPr/>
        <a:lstStyle/>
        <a:p>
          <a:r>
            <a:rPr lang="en-US" dirty="0">
              <a:latin typeface="Aptos"/>
            </a:rPr>
            <a:t>High positive predictive value</a:t>
          </a:r>
        </a:p>
      </dgm:t>
    </dgm:pt>
    <dgm:pt modelId="{79857696-6944-4643-877E-830622577B29}" type="parTrans" cxnId="{BE17CAEA-EBFD-6B44-8AF3-2FDF2602E30F}">
      <dgm:prSet/>
      <dgm:spPr/>
      <dgm:t>
        <a:bodyPr/>
        <a:lstStyle/>
        <a:p>
          <a:endParaRPr lang="en-US"/>
        </a:p>
      </dgm:t>
    </dgm:pt>
    <dgm:pt modelId="{AC158FE0-FF1F-3C4C-BA87-B60B596C4333}" type="sibTrans" cxnId="{BE17CAEA-EBFD-6B44-8AF3-2FDF2602E30F}">
      <dgm:prSet/>
      <dgm:spPr/>
      <dgm:t>
        <a:bodyPr/>
        <a:lstStyle/>
        <a:p>
          <a:endParaRPr lang="en-US"/>
        </a:p>
      </dgm:t>
    </dgm:pt>
    <dgm:pt modelId="{86114F3E-16BB-8948-A12D-2EED2AE4B20D}">
      <dgm:prSet phldrT="[Text]"/>
      <dgm:spPr/>
      <dgm:t>
        <a:bodyPr/>
        <a:lstStyle/>
        <a:p>
          <a:r>
            <a:rPr lang="en-US" dirty="0">
              <a:latin typeface="Aptos"/>
            </a:rPr>
            <a:t>Low false positives</a:t>
          </a:r>
        </a:p>
      </dgm:t>
    </dgm:pt>
    <dgm:pt modelId="{2F9E7455-15F6-F147-A6C2-065FA6933024}" type="parTrans" cxnId="{9DCD161D-C86C-D045-B865-12C56C86B61A}">
      <dgm:prSet/>
      <dgm:spPr/>
      <dgm:t>
        <a:bodyPr/>
        <a:lstStyle/>
        <a:p>
          <a:endParaRPr lang="en-US"/>
        </a:p>
      </dgm:t>
    </dgm:pt>
    <dgm:pt modelId="{5F7218C5-570F-FE4A-B0B4-FDE6AFE93FEB}" type="sibTrans" cxnId="{9DCD161D-C86C-D045-B865-12C56C86B61A}">
      <dgm:prSet/>
      <dgm:spPr/>
      <dgm:t>
        <a:bodyPr/>
        <a:lstStyle/>
        <a:p>
          <a:endParaRPr lang="en-US"/>
        </a:p>
      </dgm:t>
    </dgm:pt>
    <dgm:pt modelId="{3EFA54E9-8F6B-8D48-BBF3-42302102927A}">
      <dgm:prSet phldrT="[Text]"/>
      <dgm:spPr/>
      <dgm:t>
        <a:bodyPr/>
        <a:lstStyle/>
        <a:p>
          <a:r>
            <a:rPr lang="en-US" dirty="0">
              <a:latin typeface="Calibri"/>
              <a:ea typeface="Calibri"/>
              <a:cs typeface="Calibri"/>
            </a:rPr>
            <a:t>Easy to use and interpret</a:t>
          </a:r>
          <a:endParaRPr lang="en-US" dirty="0">
            <a:latin typeface="Aptos"/>
          </a:endParaRPr>
        </a:p>
      </dgm:t>
    </dgm:pt>
    <dgm:pt modelId="{FC5B5FE7-EBE1-4D42-B5FE-D400AB0FB575}" type="parTrans" cxnId="{5E7F88AC-CB52-8249-B351-05DA5EAF87A3}">
      <dgm:prSet/>
      <dgm:spPr/>
      <dgm:t>
        <a:bodyPr/>
        <a:lstStyle/>
        <a:p>
          <a:endParaRPr lang="en-US"/>
        </a:p>
      </dgm:t>
    </dgm:pt>
    <dgm:pt modelId="{C67C894F-C9F5-054E-A24C-8FF4B703A204}" type="sibTrans" cxnId="{5E7F88AC-CB52-8249-B351-05DA5EAF87A3}">
      <dgm:prSet/>
      <dgm:spPr/>
      <dgm:t>
        <a:bodyPr/>
        <a:lstStyle/>
        <a:p>
          <a:endParaRPr lang="en-US"/>
        </a:p>
      </dgm:t>
    </dgm:pt>
    <dgm:pt modelId="{0B98C659-ABAE-FE4C-9371-E817F3846F15}">
      <dgm:prSet phldrT="[Text]"/>
      <dgm:spPr/>
      <dgm:t>
        <a:bodyPr/>
        <a:lstStyle/>
        <a:p>
          <a:r>
            <a:rPr lang="en-US" dirty="0">
              <a:latin typeface="Aptos"/>
            </a:rPr>
            <a:t>Threshold dose</a:t>
          </a:r>
          <a:endParaRPr lang="en-US" dirty="0"/>
        </a:p>
      </dgm:t>
    </dgm:pt>
    <dgm:pt modelId="{0C4E61C2-468F-214B-AB26-47BAE7B192CD}" type="parTrans" cxnId="{2A367988-0664-3746-B024-7E8A73BD125F}">
      <dgm:prSet/>
      <dgm:spPr/>
      <dgm:t>
        <a:bodyPr/>
        <a:lstStyle/>
        <a:p>
          <a:endParaRPr lang="en-US"/>
        </a:p>
      </dgm:t>
    </dgm:pt>
    <dgm:pt modelId="{668871D3-102C-9A4E-8BC1-1B086777E96F}" type="sibTrans" cxnId="{2A367988-0664-3746-B024-7E8A73BD125F}">
      <dgm:prSet/>
      <dgm:spPr/>
      <dgm:t>
        <a:bodyPr/>
        <a:lstStyle/>
        <a:p>
          <a:endParaRPr lang="en-US"/>
        </a:p>
      </dgm:t>
    </dgm:pt>
    <dgm:pt modelId="{404AC31A-29C9-634C-9E7E-404D0863C062}">
      <dgm:prSet phldrT="[Text]"/>
      <dgm:spPr/>
      <dgm:t>
        <a:bodyPr/>
        <a:lstStyle/>
        <a:p>
          <a:r>
            <a:rPr lang="en-US" dirty="0">
              <a:latin typeface="Aptos"/>
            </a:rPr>
            <a:t>Severity of reaction</a:t>
          </a:r>
        </a:p>
      </dgm:t>
    </dgm:pt>
    <dgm:pt modelId="{1699058B-2E6E-4948-88E7-5C5659FDB792}" type="parTrans" cxnId="{3152E3AF-F425-C442-91B2-F7743CD79E31}">
      <dgm:prSet/>
      <dgm:spPr/>
      <dgm:t>
        <a:bodyPr/>
        <a:lstStyle/>
        <a:p>
          <a:endParaRPr lang="en-US"/>
        </a:p>
      </dgm:t>
    </dgm:pt>
    <dgm:pt modelId="{9BB7DE24-93B0-C346-8081-EF6D59B9C029}" type="sibTrans" cxnId="{3152E3AF-F425-C442-91B2-F7743CD79E31}">
      <dgm:prSet/>
      <dgm:spPr/>
      <dgm:t>
        <a:bodyPr/>
        <a:lstStyle/>
        <a:p>
          <a:endParaRPr lang="en-US"/>
        </a:p>
      </dgm:t>
    </dgm:pt>
    <dgm:pt modelId="{1D9D2219-256F-4CE0-ACAA-4AA8760015B1}">
      <dgm:prSet phldr="0"/>
      <dgm:spPr/>
      <dgm:t>
        <a:bodyPr/>
        <a:lstStyle/>
        <a:p>
          <a:pPr rtl="0"/>
          <a:r>
            <a:rPr lang="en-US" dirty="0">
              <a:latin typeface="Aptos"/>
              <a:cs typeface="Segoe UI"/>
            </a:rPr>
            <a:t>Noninvasive </a:t>
          </a:r>
        </a:p>
      </dgm:t>
    </dgm:pt>
    <dgm:pt modelId="{09DEA9B9-D623-4292-BA52-55DB6E328491}" type="parTrans" cxnId="{2E8D0F0D-4DFC-43FA-853D-321AEAE53127}">
      <dgm:prSet/>
      <dgm:spPr/>
      <dgm:t>
        <a:bodyPr/>
        <a:lstStyle/>
        <a:p>
          <a:endParaRPr lang="en-US"/>
        </a:p>
      </dgm:t>
    </dgm:pt>
    <dgm:pt modelId="{355D1E84-376F-4FE5-AE86-3EF6130EF9DE}" type="sibTrans" cxnId="{2E8D0F0D-4DFC-43FA-853D-321AEAE53127}">
      <dgm:prSet/>
      <dgm:spPr/>
      <dgm:t>
        <a:bodyPr/>
        <a:lstStyle/>
        <a:p>
          <a:endParaRPr lang="en-US"/>
        </a:p>
      </dgm:t>
    </dgm:pt>
    <dgm:pt modelId="{69C1344E-61B2-47BD-9353-9C9E165AFAF4}">
      <dgm:prSet phldrT="[Text]"/>
      <dgm:spPr>
        <a:solidFill>
          <a:srgbClr val="FAF1DA"/>
        </a:solidFill>
        <a:ln>
          <a:solidFill>
            <a:srgbClr val="F4B644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ptos"/>
            </a:rPr>
            <a:t>Clinically Applicable</a:t>
          </a:r>
        </a:p>
      </dgm:t>
    </dgm:pt>
    <dgm:pt modelId="{852D9C33-9466-4420-BBC8-215FA384E233}" type="parTrans" cxnId="{9D4A0862-BE4F-4892-AEC3-0E1D62CE6A31}">
      <dgm:prSet/>
      <dgm:spPr/>
      <dgm:t>
        <a:bodyPr/>
        <a:lstStyle/>
        <a:p>
          <a:endParaRPr lang="en-US"/>
        </a:p>
      </dgm:t>
    </dgm:pt>
    <dgm:pt modelId="{3D50F4D3-1098-47D0-80B4-09F0354D79E2}" type="sibTrans" cxnId="{9D4A0862-BE4F-4892-AEC3-0E1D62CE6A31}">
      <dgm:prSet/>
      <dgm:spPr/>
      <dgm:t>
        <a:bodyPr/>
        <a:lstStyle/>
        <a:p>
          <a:endParaRPr lang="en-US"/>
        </a:p>
      </dgm:t>
    </dgm:pt>
    <dgm:pt modelId="{4394DEA6-003D-4F1D-A821-4D5C64B29735}" type="pres">
      <dgm:prSet presAssocID="{2B63C043-F5F0-0A4A-967D-1A936661D4A3}" presName="linear" presStyleCnt="0">
        <dgm:presLayoutVars>
          <dgm:dir/>
          <dgm:animLvl val="lvl"/>
          <dgm:resizeHandles val="exact"/>
        </dgm:presLayoutVars>
      </dgm:prSet>
      <dgm:spPr/>
    </dgm:pt>
    <dgm:pt modelId="{8AC03C2B-7FFF-4447-A4BA-F0DCF07BEC18}" type="pres">
      <dgm:prSet presAssocID="{3217835A-F063-484A-BF53-CFCEDDDC464B}" presName="parentLin" presStyleCnt="0"/>
      <dgm:spPr/>
    </dgm:pt>
    <dgm:pt modelId="{24A58C18-BED0-400D-9DC9-1E1F0AAC8198}" type="pres">
      <dgm:prSet presAssocID="{3217835A-F063-484A-BF53-CFCEDDDC464B}" presName="parentLeftMargin" presStyleLbl="node1" presStyleIdx="0" presStyleCnt="3"/>
      <dgm:spPr/>
    </dgm:pt>
    <dgm:pt modelId="{136143EF-13B9-4BB0-9EC8-B1E35496858A}" type="pres">
      <dgm:prSet presAssocID="{3217835A-F063-484A-BF53-CFCEDDDC464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3B6AA9C-23FF-4BE4-9529-098E90DD790D}" type="pres">
      <dgm:prSet presAssocID="{3217835A-F063-484A-BF53-CFCEDDDC464B}" presName="negativeSpace" presStyleCnt="0"/>
      <dgm:spPr/>
    </dgm:pt>
    <dgm:pt modelId="{3A4E0E05-C711-4C12-92AF-EC05559D1193}" type="pres">
      <dgm:prSet presAssocID="{3217835A-F063-484A-BF53-CFCEDDDC464B}" presName="childText" presStyleLbl="conFgAcc1" presStyleIdx="0" presStyleCnt="3">
        <dgm:presLayoutVars>
          <dgm:bulletEnabled val="1"/>
        </dgm:presLayoutVars>
      </dgm:prSet>
      <dgm:spPr/>
    </dgm:pt>
    <dgm:pt modelId="{BC00A71D-FC64-42ED-9F98-4A73D0632E5C}" type="pres">
      <dgm:prSet presAssocID="{67683580-71DA-DB42-8B25-6D1F27B195F3}" presName="spaceBetweenRectangles" presStyleCnt="0"/>
      <dgm:spPr/>
    </dgm:pt>
    <dgm:pt modelId="{4262CE0C-A016-4603-A647-768F94F419AF}" type="pres">
      <dgm:prSet presAssocID="{5E2FC262-03CE-4540-AC12-3839884B2E11}" presName="parentLin" presStyleCnt="0"/>
      <dgm:spPr/>
    </dgm:pt>
    <dgm:pt modelId="{B5B4314E-7F26-478C-BD3C-BDB931613DB6}" type="pres">
      <dgm:prSet presAssocID="{5E2FC262-03CE-4540-AC12-3839884B2E11}" presName="parentLeftMargin" presStyleLbl="node1" presStyleIdx="0" presStyleCnt="3"/>
      <dgm:spPr/>
    </dgm:pt>
    <dgm:pt modelId="{7C8CFC15-69A2-45CC-9C86-D554C8391A38}" type="pres">
      <dgm:prSet presAssocID="{5E2FC262-03CE-4540-AC12-3839884B2E1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FF1581-107B-4F9D-AE66-49C357160B9D}" type="pres">
      <dgm:prSet presAssocID="{5E2FC262-03CE-4540-AC12-3839884B2E11}" presName="negativeSpace" presStyleCnt="0"/>
      <dgm:spPr/>
    </dgm:pt>
    <dgm:pt modelId="{709FA588-F24A-4844-93AA-A14F2F1EC7D1}" type="pres">
      <dgm:prSet presAssocID="{5E2FC262-03CE-4540-AC12-3839884B2E11}" presName="childText" presStyleLbl="conFgAcc1" presStyleIdx="1" presStyleCnt="3">
        <dgm:presLayoutVars>
          <dgm:bulletEnabled val="1"/>
        </dgm:presLayoutVars>
      </dgm:prSet>
      <dgm:spPr/>
    </dgm:pt>
    <dgm:pt modelId="{5AAB2F93-3F37-4072-B9C3-633F71BB1C5B}" type="pres">
      <dgm:prSet presAssocID="{83CCCEB2-1077-674C-8ACE-2C1AC0E1DCBB}" presName="spaceBetweenRectangles" presStyleCnt="0"/>
      <dgm:spPr/>
    </dgm:pt>
    <dgm:pt modelId="{2CA078EF-8D9D-4B29-B27F-E330CF2AED71}" type="pres">
      <dgm:prSet presAssocID="{69C1344E-61B2-47BD-9353-9C9E165AFAF4}" presName="parentLin" presStyleCnt="0"/>
      <dgm:spPr/>
    </dgm:pt>
    <dgm:pt modelId="{03646344-8925-4FD8-9694-ABC1A161E996}" type="pres">
      <dgm:prSet presAssocID="{69C1344E-61B2-47BD-9353-9C9E165AFAF4}" presName="parentLeftMargin" presStyleLbl="node1" presStyleIdx="1" presStyleCnt="3"/>
      <dgm:spPr/>
    </dgm:pt>
    <dgm:pt modelId="{314F892C-494B-4B26-9527-5A2637F0B2D0}" type="pres">
      <dgm:prSet presAssocID="{69C1344E-61B2-47BD-9353-9C9E165AFAF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E32726-76E3-4400-8AD9-8C5931779741}" type="pres">
      <dgm:prSet presAssocID="{69C1344E-61B2-47BD-9353-9C9E165AFAF4}" presName="negativeSpace" presStyleCnt="0"/>
      <dgm:spPr/>
    </dgm:pt>
    <dgm:pt modelId="{6A7B59D2-8F88-4F6B-B069-CF126468455D}" type="pres">
      <dgm:prSet presAssocID="{69C1344E-61B2-47BD-9353-9C9E165AFAF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E8D0F0D-4DFC-43FA-853D-321AEAE53127}" srcId="{3217835A-F063-484A-BF53-CFCEDDDC464B}" destId="{1D9D2219-256F-4CE0-ACAA-4AA8760015B1}" srcOrd="0" destOrd="0" parTransId="{09DEA9B9-D623-4292-BA52-55DB6E328491}" sibTransId="{355D1E84-376F-4FE5-AE86-3EF6130EF9DE}"/>
    <dgm:cxn modelId="{970D2013-2C95-2C40-8502-8481E6C6C9A4}" srcId="{2B63C043-F5F0-0A4A-967D-1A936661D4A3}" destId="{3217835A-F063-484A-BF53-CFCEDDDC464B}" srcOrd="0" destOrd="0" parTransId="{4267BCDF-F356-904B-984A-D69F1D242378}" sibTransId="{67683580-71DA-DB42-8B25-6D1F27B195F3}"/>
    <dgm:cxn modelId="{AA6F7013-8A80-41AC-A7B9-1C49E77F1B4B}" type="presOf" srcId="{69C1344E-61B2-47BD-9353-9C9E165AFAF4}" destId="{03646344-8925-4FD8-9694-ABC1A161E996}" srcOrd="0" destOrd="0" presId="urn:microsoft.com/office/officeart/2005/8/layout/list1"/>
    <dgm:cxn modelId="{9DCD161D-C86C-D045-B865-12C56C86B61A}" srcId="{5E2FC262-03CE-4540-AC12-3839884B2E11}" destId="{86114F3E-16BB-8948-A12D-2EED2AE4B20D}" srcOrd="1" destOrd="0" parTransId="{2F9E7455-15F6-F147-A6C2-065FA6933024}" sibTransId="{5F7218C5-570F-FE4A-B0B4-FDE6AFE93FEB}"/>
    <dgm:cxn modelId="{7DB11E2C-D79A-4920-A247-27D4147C1779}" type="presOf" srcId="{404AC31A-29C9-634C-9E7E-404D0863C062}" destId="{6A7B59D2-8F88-4F6B-B069-CF126468455D}" srcOrd="0" destOrd="2" presId="urn:microsoft.com/office/officeart/2005/8/layout/list1"/>
    <dgm:cxn modelId="{311E8740-A89A-4BFA-A6E2-8A3AF187A273}" type="presOf" srcId="{5E2FC262-03CE-4540-AC12-3839884B2E11}" destId="{B5B4314E-7F26-478C-BD3C-BDB931613DB6}" srcOrd="0" destOrd="0" presId="urn:microsoft.com/office/officeart/2005/8/layout/list1"/>
    <dgm:cxn modelId="{9D4A0862-BE4F-4892-AEC3-0E1D62CE6A31}" srcId="{2B63C043-F5F0-0A4A-967D-1A936661D4A3}" destId="{69C1344E-61B2-47BD-9353-9C9E165AFAF4}" srcOrd="2" destOrd="0" parTransId="{852D9C33-9466-4420-BBC8-215FA384E233}" sibTransId="{3D50F4D3-1098-47D0-80B4-09F0354D79E2}"/>
    <dgm:cxn modelId="{D9FD7F4B-96DA-44A0-8263-F13142DB6F5F}" type="presOf" srcId="{69C1344E-61B2-47BD-9353-9C9E165AFAF4}" destId="{314F892C-494B-4B26-9527-5A2637F0B2D0}" srcOrd="1" destOrd="0" presId="urn:microsoft.com/office/officeart/2005/8/layout/list1"/>
    <dgm:cxn modelId="{7F3AD44B-0710-4C9E-B5A7-E0200CDD28D0}" type="presOf" srcId="{0B98C659-ABAE-FE4C-9371-E817F3846F15}" destId="{6A7B59D2-8F88-4F6B-B069-CF126468455D}" srcOrd="0" destOrd="1" presId="urn:microsoft.com/office/officeart/2005/8/layout/list1"/>
    <dgm:cxn modelId="{CDC2B486-B2FD-AE40-9E3E-F49EF7C5AE9E}" srcId="{2B63C043-F5F0-0A4A-967D-1A936661D4A3}" destId="{5E2FC262-03CE-4540-AC12-3839884B2E11}" srcOrd="1" destOrd="0" parTransId="{F62B998F-25A1-2342-A6C2-F22A36A4C01C}" sibTransId="{83CCCEB2-1077-674C-8ACE-2C1AC0E1DCBB}"/>
    <dgm:cxn modelId="{2A367988-0664-3746-B024-7E8A73BD125F}" srcId="{69C1344E-61B2-47BD-9353-9C9E165AFAF4}" destId="{0B98C659-ABAE-FE4C-9371-E817F3846F15}" srcOrd="1" destOrd="0" parTransId="{0C4E61C2-468F-214B-AB26-47BAE7B192CD}" sibTransId="{668871D3-102C-9A4E-8BC1-1B086777E96F}"/>
    <dgm:cxn modelId="{46527E8B-2322-4668-BD01-89C865CD2258}" type="presOf" srcId="{5E2FC262-03CE-4540-AC12-3839884B2E11}" destId="{7C8CFC15-69A2-45CC-9C86-D554C8391A38}" srcOrd="1" destOrd="0" presId="urn:microsoft.com/office/officeart/2005/8/layout/list1"/>
    <dgm:cxn modelId="{432F5BA5-1A35-4B3F-899D-8373C7BF3C2C}" type="presOf" srcId="{1D9D2219-256F-4CE0-ACAA-4AA8760015B1}" destId="{3A4E0E05-C711-4C12-92AF-EC05559D1193}" srcOrd="0" destOrd="0" presId="urn:microsoft.com/office/officeart/2005/8/layout/list1"/>
    <dgm:cxn modelId="{9931AFA7-E1AC-467E-A753-38F4A58C5141}" type="presOf" srcId="{3217835A-F063-484A-BF53-CFCEDDDC464B}" destId="{136143EF-13B9-4BB0-9EC8-B1E35496858A}" srcOrd="1" destOrd="0" presId="urn:microsoft.com/office/officeart/2005/8/layout/list1"/>
    <dgm:cxn modelId="{65BBD8A9-F418-6543-BFD8-3847466854AD}" srcId="{3217835A-F063-484A-BF53-CFCEDDDC464B}" destId="{054CAFE6-78F6-5640-B3C6-F26CD1A62BF9}" srcOrd="1" destOrd="0" parTransId="{307C6A21-D839-644F-871D-48970C8F2CCD}" sibTransId="{668F6E0D-8236-A040-A3E8-4FB830F7E6FA}"/>
    <dgm:cxn modelId="{1F464DAB-17D6-4C0E-9232-CF3E4B0E7ABC}" type="presOf" srcId="{3EFA54E9-8F6B-8D48-BBF3-42302102927A}" destId="{6A7B59D2-8F88-4F6B-B069-CF126468455D}" srcOrd="0" destOrd="0" presId="urn:microsoft.com/office/officeart/2005/8/layout/list1"/>
    <dgm:cxn modelId="{5E7F88AC-CB52-8249-B351-05DA5EAF87A3}" srcId="{69C1344E-61B2-47BD-9353-9C9E165AFAF4}" destId="{3EFA54E9-8F6B-8D48-BBF3-42302102927A}" srcOrd="0" destOrd="0" parTransId="{FC5B5FE7-EBE1-4D42-B5FE-D400AB0FB575}" sibTransId="{C67C894F-C9F5-054E-A24C-8FF4B703A204}"/>
    <dgm:cxn modelId="{3152E3AF-F425-C442-91B2-F7743CD79E31}" srcId="{69C1344E-61B2-47BD-9353-9C9E165AFAF4}" destId="{404AC31A-29C9-634C-9E7E-404D0863C062}" srcOrd="2" destOrd="0" parTransId="{1699058B-2E6E-4948-88E7-5C5659FDB792}" sibTransId="{9BB7DE24-93B0-C346-8081-EF6D59B9C029}"/>
    <dgm:cxn modelId="{375969D7-4C35-4F2C-9EDC-D3D28CBAE9EC}" type="presOf" srcId="{B8428323-840B-3146-8598-306527E01CD8}" destId="{709FA588-F24A-4844-93AA-A14F2F1EC7D1}" srcOrd="0" destOrd="0" presId="urn:microsoft.com/office/officeart/2005/8/layout/list1"/>
    <dgm:cxn modelId="{E449D4DB-B6CB-4767-8C45-B69675927012}" type="presOf" srcId="{054CAFE6-78F6-5640-B3C6-F26CD1A62BF9}" destId="{3A4E0E05-C711-4C12-92AF-EC05559D1193}" srcOrd="0" destOrd="1" presId="urn:microsoft.com/office/officeart/2005/8/layout/list1"/>
    <dgm:cxn modelId="{12C266DE-ADFF-44E6-A016-A6E13F16B048}" type="presOf" srcId="{86114F3E-16BB-8948-A12D-2EED2AE4B20D}" destId="{709FA588-F24A-4844-93AA-A14F2F1EC7D1}" srcOrd="0" destOrd="1" presId="urn:microsoft.com/office/officeart/2005/8/layout/list1"/>
    <dgm:cxn modelId="{BE17CAEA-EBFD-6B44-8AF3-2FDF2602E30F}" srcId="{5E2FC262-03CE-4540-AC12-3839884B2E11}" destId="{B8428323-840B-3146-8598-306527E01CD8}" srcOrd="0" destOrd="0" parTransId="{79857696-6944-4643-877E-830622577B29}" sibTransId="{AC158FE0-FF1F-3C4C-BA87-B60B596C4333}"/>
    <dgm:cxn modelId="{CC8C25EB-7D6A-4FB6-B553-DF440FFBAE51}" type="presOf" srcId="{3217835A-F063-484A-BF53-CFCEDDDC464B}" destId="{24A58C18-BED0-400D-9DC9-1E1F0AAC8198}" srcOrd="0" destOrd="0" presId="urn:microsoft.com/office/officeart/2005/8/layout/list1"/>
    <dgm:cxn modelId="{21F576F4-508B-459C-AF9F-0CC72D140B43}" type="presOf" srcId="{2B63C043-F5F0-0A4A-967D-1A936661D4A3}" destId="{4394DEA6-003D-4F1D-A821-4D5C64B29735}" srcOrd="0" destOrd="0" presId="urn:microsoft.com/office/officeart/2005/8/layout/list1"/>
    <dgm:cxn modelId="{66DE99E6-0F48-4E5F-A2B0-D1A3A59B21F4}" type="presParOf" srcId="{4394DEA6-003D-4F1D-A821-4D5C64B29735}" destId="{8AC03C2B-7FFF-4447-A4BA-F0DCF07BEC18}" srcOrd="0" destOrd="0" presId="urn:microsoft.com/office/officeart/2005/8/layout/list1"/>
    <dgm:cxn modelId="{D3D3D28E-99BB-4C69-9A62-967C8950499F}" type="presParOf" srcId="{8AC03C2B-7FFF-4447-A4BA-F0DCF07BEC18}" destId="{24A58C18-BED0-400D-9DC9-1E1F0AAC8198}" srcOrd="0" destOrd="0" presId="urn:microsoft.com/office/officeart/2005/8/layout/list1"/>
    <dgm:cxn modelId="{215734D9-1483-4E2E-9B85-3AB8FCA0325C}" type="presParOf" srcId="{8AC03C2B-7FFF-4447-A4BA-F0DCF07BEC18}" destId="{136143EF-13B9-4BB0-9EC8-B1E35496858A}" srcOrd="1" destOrd="0" presId="urn:microsoft.com/office/officeart/2005/8/layout/list1"/>
    <dgm:cxn modelId="{20002CC0-4C28-4834-8E5C-C0DA2665F925}" type="presParOf" srcId="{4394DEA6-003D-4F1D-A821-4D5C64B29735}" destId="{73B6AA9C-23FF-4BE4-9529-098E90DD790D}" srcOrd="1" destOrd="0" presId="urn:microsoft.com/office/officeart/2005/8/layout/list1"/>
    <dgm:cxn modelId="{EF4816B3-DA2B-4BCE-AE53-9BF02FC527F1}" type="presParOf" srcId="{4394DEA6-003D-4F1D-A821-4D5C64B29735}" destId="{3A4E0E05-C711-4C12-92AF-EC05559D1193}" srcOrd="2" destOrd="0" presId="urn:microsoft.com/office/officeart/2005/8/layout/list1"/>
    <dgm:cxn modelId="{817DC54D-873F-4E27-B3AF-1F9F17ADB4ED}" type="presParOf" srcId="{4394DEA6-003D-4F1D-A821-4D5C64B29735}" destId="{BC00A71D-FC64-42ED-9F98-4A73D0632E5C}" srcOrd="3" destOrd="0" presId="urn:microsoft.com/office/officeart/2005/8/layout/list1"/>
    <dgm:cxn modelId="{F021193E-F6C9-495A-B7DD-97D6C9C1F58B}" type="presParOf" srcId="{4394DEA6-003D-4F1D-A821-4D5C64B29735}" destId="{4262CE0C-A016-4603-A647-768F94F419AF}" srcOrd="4" destOrd="0" presId="urn:microsoft.com/office/officeart/2005/8/layout/list1"/>
    <dgm:cxn modelId="{970D4A40-D920-4AF6-939B-18C864974F30}" type="presParOf" srcId="{4262CE0C-A016-4603-A647-768F94F419AF}" destId="{B5B4314E-7F26-478C-BD3C-BDB931613DB6}" srcOrd="0" destOrd="0" presId="urn:microsoft.com/office/officeart/2005/8/layout/list1"/>
    <dgm:cxn modelId="{C6A02081-4546-41D2-A927-24CFE00B5F6F}" type="presParOf" srcId="{4262CE0C-A016-4603-A647-768F94F419AF}" destId="{7C8CFC15-69A2-45CC-9C86-D554C8391A38}" srcOrd="1" destOrd="0" presId="urn:microsoft.com/office/officeart/2005/8/layout/list1"/>
    <dgm:cxn modelId="{244A426E-B486-4558-B341-C508970CCC91}" type="presParOf" srcId="{4394DEA6-003D-4F1D-A821-4D5C64B29735}" destId="{15FF1581-107B-4F9D-AE66-49C357160B9D}" srcOrd="5" destOrd="0" presId="urn:microsoft.com/office/officeart/2005/8/layout/list1"/>
    <dgm:cxn modelId="{A85F5EBC-6368-4512-B705-C86B1E5C448A}" type="presParOf" srcId="{4394DEA6-003D-4F1D-A821-4D5C64B29735}" destId="{709FA588-F24A-4844-93AA-A14F2F1EC7D1}" srcOrd="6" destOrd="0" presId="urn:microsoft.com/office/officeart/2005/8/layout/list1"/>
    <dgm:cxn modelId="{CFB96748-D58E-4F2E-AFD7-99C8765F2014}" type="presParOf" srcId="{4394DEA6-003D-4F1D-A821-4D5C64B29735}" destId="{5AAB2F93-3F37-4072-B9C3-633F71BB1C5B}" srcOrd="7" destOrd="0" presId="urn:microsoft.com/office/officeart/2005/8/layout/list1"/>
    <dgm:cxn modelId="{748DA080-FD9A-4153-AA39-7C8F01528D8C}" type="presParOf" srcId="{4394DEA6-003D-4F1D-A821-4D5C64B29735}" destId="{2CA078EF-8D9D-4B29-B27F-E330CF2AED71}" srcOrd="8" destOrd="0" presId="urn:microsoft.com/office/officeart/2005/8/layout/list1"/>
    <dgm:cxn modelId="{742EB627-4E83-4A56-B04C-76FCE2EA6A53}" type="presParOf" srcId="{2CA078EF-8D9D-4B29-B27F-E330CF2AED71}" destId="{03646344-8925-4FD8-9694-ABC1A161E996}" srcOrd="0" destOrd="0" presId="urn:microsoft.com/office/officeart/2005/8/layout/list1"/>
    <dgm:cxn modelId="{608972F9-F586-468C-B498-0E39FD4C6CEC}" type="presParOf" srcId="{2CA078EF-8D9D-4B29-B27F-E330CF2AED71}" destId="{314F892C-494B-4B26-9527-5A2637F0B2D0}" srcOrd="1" destOrd="0" presId="urn:microsoft.com/office/officeart/2005/8/layout/list1"/>
    <dgm:cxn modelId="{6FE0626A-729D-43FE-BC16-9B3D3496E6DE}" type="presParOf" srcId="{4394DEA6-003D-4F1D-A821-4D5C64B29735}" destId="{6FE32726-76E3-4400-8AD9-8C5931779741}" srcOrd="9" destOrd="0" presId="urn:microsoft.com/office/officeart/2005/8/layout/list1"/>
    <dgm:cxn modelId="{5EDC868C-8EEE-40E0-AA15-930780A3A76C}" type="presParOf" srcId="{4394DEA6-003D-4F1D-A821-4D5C64B29735}" destId="{6A7B59D2-8F88-4F6B-B069-CF126468455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2A55FE-C57E-4807-9A75-77A96FCFBBCA}" type="doc">
      <dgm:prSet loTypeId="urn:microsoft.com/office/officeart/2005/8/layout/h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8FBC021-0AC7-44DB-9D97-F47E1F619E90}">
      <dgm:prSet phldrT="[Text]" phldr="0"/>
      <dgm:spPr>
        <a:solidFill>
          <a:srgbClr val="B6CAB9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Benefits </a:t>
          </a:r>
        </a:p>
      </dgm:t>
    </dgm:pt>
    <dgm:pt modelId="{DCE2C95C-2892-4516-A1D0-FA2B4B696CE3}" type="parTrans" cxnId="{F197C408-6E4A-4B98-A512-37F5A879509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ADE59F-2635-44BB-A695-FF836A6BFF99}" type="sibTrans" cxnId="{F197C408-6E4A-4B98-A512-37F5A879509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3F7EC2-3BD8-4527-8FFE-F0FAD2B33265}">
      <dgm:prSet phldrT="[Text]" phldr="0"/>
      <dgm:spPr>
        <a:solidFill>
          <a:srgbClr val="F2F8ED">
            <a:alpha val="90000"/>
          </a:srgb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Threshold</a:t>
          </a:r>
        </a:p>
      </dgm:t>
    </dgm:pt>
    <dgm:pt modelId="{EA58DCC1-AFB1-4769-9EB0-31AE90E69E28}" type="parTrans" cxnId="{091F77A2-1D9E-42B0-B0D3-33F0DF32A8E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6CB44F-BB0E-478E-B0FD-F1D956996E5A}" type="sibTrans" cxnId="{091F77A2-1D9E-42B0-B0D3-33F0DF32A8E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506B76C-064E-41FA-816B-F17BB12CAE13}">
      <dgm:prSet phldrT="[Text]" phldr="0"/>
      <dgm:spPr>
        <a:solidFill>
          <a:srgbClr val="F2F8ED">
            <a:alpha val="90000"/>
          </a:srgb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Severity</a:t>
          </a:r>
        </a:p>
      </dgm:t>
    </dgm:pt>
    <dgm:pt modelId="{A06F2E67-B25C-4CC6-A6DD-C3F1451F9399}" type="parTrans" cxnId="{25130A63-AEB6-40EA-B975-AFBECDE77CC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18FAD5C-57E5-4DC4-B143-D7B28A32C6F5}" type="sibTrans" cxnId="{25130A63-AEB6-40EA-B975-AFBECDE77CC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851CF60-4656-44B3-86D5-9104B1C93F7B}">
      <dgm:prSet phldrT="[Text]" phldr="0"/>
      <dgm:spPr>
        <a:solidFill>
          <a:srgbClr val="B6CAB9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Challenges </a:t>
          </a:r>
        </a:p>
      </dgm:t>
    </dgm:pt>
    <dgm:pt modelId="{C5BA9C7C-D71B-486F-93CA-A7F28FFCAB28}" type="parTrans" cxnId="{9672337B-93EB-4B13-A4F8-3E1EC44A2E8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77FEDA-5905-4691-A3C6-B6D046B14B60}" type="sibTrans" cxnId="{9672337B-93EB-4B13-A4F8-3E1EC44A2E8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5A6C3F-0948-41AD-A6E8-5BDE447C8AAC}">
      <dgm:prSet phldrT="[Text]" phldr="0"/>
      <dgm:spPr>
        <a:solidFill>
          <a:srgbClr val="F2F8ED">
            <a:alpha val="90000"/>
          </a:srgb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Time-consuming</a:t>
          </a:r>
        </a:p>
      </dgm:t>
    </dgm:pt>
    <dgm:pt modelId="{FA9C3B0C-8EFE-45E7-9373-1D54AD0319E0}" type="parTrans" cxnId="{CE8E62DE-5449-45E8-9BCA-58CE1D7B045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E9A7CE-43EB-4CE4-A366-4E46285B725D}" type="sibTrans" cxnId="{CE8E62DE-5449-45E8-9BCA-58CE1D7B045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A64FF4-9682-44C5-B689-43D4EBA7F78F}">
      <dgm:prSet phldrT="[Text]" phldr="0"/>
      <dgm:spPr>
        <a:solidFill>
          <a:srgbClr val="F2F8ED">
            <a:alpha val="90000"/>
          </a:srgb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Requires expertise</a:t>
          </a:r>
        </a:p>
      </dgm:t>
    </dgm:pt>
    <dgm:pt modelId="{28FE737C-FEDF-4929-A9AE-AE79E80EE10B}" type="parTrans" cxnId="{4AA2B63A-9937-4000-9998-AC07452649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10EBC02-202A-4EA7-9B81-C74AAA9823E7}" type="sibTrans" cxnId="{4AA2B63A-9937-4000-9998-AC07452649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CEDE88-08D6-46CA-AFE8-F7CF529458B1}">
      <dgm:prSet phldr="0"/>
      <dgm:spPr>
        <a:solidFill>
          <a:srgbClr val="F2F8ED">
            <a:alpha val="90000"/>
          </a:srgb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Clarification</a:t>
          </a:r>
        </a:p>
      </dgm:t>
    </dgm:pt>
    <dgm:pt modelId="{134E809A-7314-4CBF-841C-242E1567A045}" type="parTrans" cxnId="{33E5C0B5-BE8D-4B64-96E1-45CFDF2544D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BA3E2A-A4E0-4568-8FF3-A7524786A0AE}" type="sibTrans" cxnId="{33E5C0B5-BE8D-4B64-96E1-45CFDF2544D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B12F4F-F566-4E8D-9A82-BCE868E2E316}">
      <dgm:prSet phldr="0"/>
      <dgm:spPr>
        <a:solidFill>
          <a:srgbClr val="F2F8ED">
            <a:alpha val="90000"/>
          </a:srgb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Potential reactions </a:t>
          </a:r>
        </a:p>
      </dgm:t>
    </dgm:pt>
    <dgm:pt modelId="{CF9C00C3-8051-48A3-A901-861687A27667}" type="parTrans" cxnId="{D60B1190-F7AD-4736-A470-E1CB1AF324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22C91D-2922-49F5-B81C-8DB6830E59C5}" type="sibTrans" cxnId="{D60B1190-F7AD-4736-A470-E1CB1AF324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23C70F-DE78-40F7-A090-A95F706A1803}" type="pres">
      <dgm:prSet presAssocID="{912A55FE-C57E-4807-9A75-77A96FCFBBCA}" presName="Name0" presStyleCnt="0">
        <dgm:presLayoutVars>
          <dgm:dir/>
          <dgm:animLvl val="lvl"/>
          <dgm:resizeHandles val="exact"/>
        </dgm:presLayoutVars>
      </dgm:prSet>
      <dgm:spPr/>
    </dgm:pt>
    <dgm:pt modelId="{F38CA463-FCD5-47A2-8F7C-4007CF5665F3}" type="pres">
      <dgm:prSet presAssocID="{68FBC021-0AC7-44DB-9D97-F47E1F619E90}" presName="composite" presStyleCnt="0"/>
      <dgm:spPr/>
    </dgm:pt>
    <dgm:pt modelId="{04E5E32F-9F25-41DD-A6EE-3A1665B21F1D}" type="pres">
      <dgm:prSet presAssocID="{68FBC021-0AC7-44DB-9D97-F47E1F619E9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F7B21B7-8AB6-4D9A-AA92-EC26A0CCF4A3}" type="pres">
      <dgm:prSet presAssocID="{68FBC021-0AC7-44DB-9D97-F47E1F619E90}" presName="desTx" presStyleLbl="alignAccFollowNode1" presStyleIdx="0" presStyleCnt="2">
        <dgm:presLayoutVars>
          <dgm:bulletEnabled val="1"/>
        </dgm:presLayoutVars>
      </dgm:prSet>
      <dgm:spPr/>
    </dgm:pt>
    <dgm:pt modelId="{B5C45ADA-ECFF-476E-AF9D-11DEF121C4B3}" type="pres">
      <dgm:prSet presAssocID="{99ADE59F-2635-44BB-A695-FF836A6BFF99}" presName="space" presStyleCnt="0"/>
      <dgm:spPr/>
    </dgm:pt>
    <dgm:pt modelId="{F24118D0-473C-49A7-AA24-E40BB8132FF4}" type="pres">
      <dgm:prSet presAssocID="{C851CF60-4656-44B3-86D5-9104B1C93F7B}" presName="composite" presStyleCnt="0"/>
      <dgm:spPr/>
    </dgm:pt>
    <dgm:pt modelId="{7D3CCFD9-C40D-41EF-9522-3D7C9844CAF6}" type="pres">
      <dgm:prSet presAssocID="{C851CF60-4656-44B3-86D5-9104B1C93F7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412A753-D98A-4593-BE6A-DCDE52FDFFD0}" type="pres">
      <dgm:prSet presAssocID="{C851CF60-4656-44B3-86D5-9104B1C93F7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197C408-6E4A-4B98-A512-37F5A8795097}" srcId="{912A55FE-C57E-4807-9A75-77A96FCFBBCA}" destId="{68FBC021-0AC7-44DB-9D97-F47E1F619E90}" srcOrd="0" destOrd="0" parTransId="{DCE2C95C-2892-4516-A1D0-FA2B4B696CE3}" sibTransId="{99ADE59F-2635-44BB-A695-FF836A6BFF99}"/>
    <dgm:cxn modelId="{4AA2B63A-9937-4000-9998-AC074526498F}" srcId="{C851CF60-4656-44B3-86D5-9104B1C93F7B}" destId="{2BA64FF4-9682-44C5-B689-43D4EBA7F78F}" srcOrd="1" destOrd="0" parTransId="{28FE737C-FEDF-4929-A9AE-AE79E80EE10B}" sibTransId="{F10EBC02-202A-4EA7-9B81-C74AAA9823E7}"/>
    <dgm:cxn modelId="{25130A63-AEB6-40EA-B975-AFBECDE77CC4}" srcId="{68FBC021-0AC7-44DB-9D97-F47E1F619E90}" destId="{B506B76C-064E-41FA-816B-F17BB12CAE13}" srcOrd="1" destOrd="0" parTransId="{A06F2E67-B25C-4CC6-A6DD-C3F1451F9399}" sibTransId="{718FAD5C-57E5-4DC4-B143-D7B28A32C6F5}"/>
    <dgm:cxn modelId="{D4D2F063-824A-4E09-B7C8-5CDD5A979EDC}" type="presOf" srcId="{A45A6C3F-0948-41AD-A6E8-5BDE447C8AAC}" destId="{3412A753-D98A-4593-BE6A-DCDE52FDFFD0}" srcOrd="0" destOrd="0" presId="urn:microsoft.com/office/officeart/2005/8/layout/hList1"/>
    <dgm:cxn modelId="{C274E34D-00A6-4C51-902F-A7002258FA13}" type="presOf" srcId="{2BA64FF4-9682-44C5-B689-43D4EBA7F78F}" destId="{3412A753-D98A-4593-BE6A-DCDE52FDFFD0}" srcOrd="0" destOrd="1" presId="urn:microsoft.com/office/officeart/2005/8/layout/hList1"/>
    <dgm:cxn modelId="{895BE458-4AAF-4547-A9D6-49B975CA308B}" type="presOf" srcId="{25CEDE88-08D6-46CA-AFE8-F7CF529458B1}" destId="{FF7B21B7-8AB6-4D9A-AA92-EC26A0CCF4A3}" srcOrd="0" destOrd="2" presId="urn:microsoft.com/office/officeart/2005/8/layout/hList1"/>
    <dgm:cxn modelId="{9672337B-93EB-4B13-A4F8-3E1EC44A2E83}" srcId="{912A55FE-C57E-4807-9A75-77A96FCFBBCA}" destId="{C851CF60-4656-44B3-86D5-9104B1C93F7B}" srcOrd="1" destOrd="0" parTransId="{C5BA9C7C-D71B-486F-93CA-A7F28FFCAB28}" sibTransId="{A077FEDA-5905-4691-A3C6-B6D046B14B60}"/>
    <dgm:cxn modelId="{D60B1190-F7AD-4736-A470-E1CB1AF324E1}" srcId="{C851CF60-4656-44B3-86D5-9104B1C93F7B}" destId="{78B12F4F-F566-4E8D-9A82-BCE868E2E316}" srcOrd="2" destOrd="0" parTransId="{CF9C00C3-8051-48A3-A901-861687A27667}" sibTransId="{9F22C91D-2922-49F5-B81C-8DB6830E59C5}"/>
    <dgm:cxn modelId="{3706F694-41E6-4D6E-8B5F-7DF8520728F6}" type="presOf" srcId="{B506B76C-064E-41FA-816B-F17BB12CAE13}" destId="{FF7B21B7-8AB6-4D9A-AA92-EC26A0CCF4A3}" srcOrd="0" destOrd="1" presId="urn:microsoft.com/office/officeart/2005/8/layout/hList1"/>
    <dgm:cxn modelId="{091F77A2-1D9E-42B0-B0D3-33F0DF32A8E5}" srcId="{68FBC021-0AC7-44DB-9D97-F47E1F619E90}" destId="{EC3F7EC2-3BD8-4527-8FFE-F0FAD2B33265}" srcOrd="0" destOrd="0" parTransId="{EA58DCC1-AFB1-4769-9EB0-31AE90E69E28}" sibTransId="{B96CB44F-BB0E-478E-B0FD-F1D956996E5A}"/>
    <dgm:cxn modelId="{33E5C0B5-BE8D-4B64-96E1-45CFDF2544D6}" srcId="{68FBC021-0AC7-44DB-9D97-F47E1F619E90}" destId="{25CEDE88-08D6-46CA-AFE8-F7CF529458B1}" srcOrd="2" destOrd="0" parTransId="{134E809A-7314-4CBF-841C-242E1567A045}" sibTransId="{1FBA3E2A-A4E0-4568-8FF3-A7524786A0AE}"/>
    <dgm:cxn modelId="{4938C0C5-6EB2-4CB7-95E8-AD275604096C}" type="presOf" srcId="{68FBC021-0AC7-44DB-9D97-F47E1F619E90}" destId="{04E5E32F-9F25-41DD-A6EE-3A1665B21F1D}" srcOrd="0" destOrd="0" presId="urn:microsoft.com/office/officeart/2005/8/layout/hList1"/>
    <dgm:cxn modelId="{11BFB7D1-53E2-4B82-8938-24D21142DCE9}" type="presOf" srcId="{EC3F7EC2-3BD8-4527-8FFE-F0FAD2B33265}" destId="{FF7B21B7-8AB6-4D9A-AA92-EC26A0CCF4A3}" srcOrd="0" destOrd="0" presId="urn:microsoft.com/office/officeart/2005/8/layout/hList1"/>
    <dgm:cxn modelId="{CE8E62DE-5449-45E8-9BCA-58CE1D7B0450}" srcId="{C851CF60-4656-44B3-86D5-9104B1C93F7B}" destId="{A45A6C3F-0948-41AD-A6E8-5BDE447C8AAC}" srcOrd="0" destOrd="0" parTransId="{FA9C3B0C-8EFE-45E7-9373-1D54AD0319E0}" sibTransId="{7BE9A7CE-43EB-4CE4-A366-4E46285B725D}"/>
    <dgm:cxn modelId="{EC4216DF-FA3A-43B9-8B2A-9561BD33CCB5}" type="presOf" srcId="{78B12F4F-F566-4E8D-9A82-BCE868E2E316}" destId="{3412A753-D98A-4593-BE6A-DCDE52FDFFD0}" srcOrd="0" destOrd="2" presId="urn:microsoft.com/office/officeart/2005/8/layout/hList1"/>
    <dgm:cxn modelId="{0D52D6E0-EC1D-4FFB-B0E2-D96267C2B61E}" type="presOf" srcId="{912A55FE-C57E-4807-9A75-77A96FCFBBCA}" destId="{4323C70F-DE78-40F7-A090-A95F706A1803}" srcOrd="0" destOrd="0" presId="urn:microsoft.com/office/officeart/2005/8/layout/hList1"/>
    <dgm:cxn modelId="{762E67EA-015F-4437-A14F-DAB136198CAD}" type="presOf" srcId="{C851CF60-4656-44B3-86D5-9104B1C93F7B}" destId="{7D3CCFD9-C40D-41EF-9522-3D7C9844CAF6}" srcOrd="0" destOrd="0" presId="urn:microsoft.com/office/officeart/2005/8/layout/hList1"/>
    <dgm:cxn modelId="{38545E3D-89DD-45A4-A2EB-F0BAD9D40195}" type="presParOf" srcId="{4323C70F-DE78-40F7-A090-A95F706A1803}" destId="{F38CA463-FCD5-47A2-8F7C-4007CF5665F3}" srcOrd="0" destOrd="0" presId="urn:microsoft.com/office/officeart/2005/8/layout/hList1"/>
    <dgm:cxn modelId="{E733DD45-A739-404B-AD86-10B3E39C7CFF}" type="presParOf" srcId="{F38CA463-FCD5-47A2-8F7C-4007CF5665F3}" destId="{04E5E32F-9F25-41DD-A6EE-3A1665B21F1D}" srcOrd="0" destOrd="0" presId="urn:microsoft.com/office/officeart/2005/8/layout/hList1"/>
    <dgm:cxn modelId="{38B9A394-FA21-4AED-AE3F-A33E54B62712}" type="presParOf" srcId="{F38CA463-FCD5-47A2-8F7C-4007CF5665F3}" destId="{FF7B21B7-8AB6-4D9A-AA92-EC26A0CCF4A3}" srcOrd="1" destOrd="0" presId="urn:microsoft.com/office/officeart/2005/8/layout/hList1"/>
    <dgm:cxn modelId="{08D975B0-4924-49F0-9C1B-B3CA89B5FFC6}" type="presParOf" srcId="{4323C70F-DE78-40F7-A090-A95F706A1803}" destId="{B5C45ADA-ECFF-476E-AF9D-11DEF121C4B3}" srcOrd="1" destOrd="0" presId="urn:microsoft.com/office/officeart/2005/8/layout/hList1"/>
    <dgm:cxn modelId="{B637B61B-C698-4DF9-89DE-9C34B19A67DB}" type="presParOf" srcId="{4323C70F-DE78-40F7-A090-A95F706A1803}" destId="{F24118D0-473C-49A7-AA24-E40BB8132FF4}" srcOrd="2" destOrd="0" presId="urn:microsoft.com/office/officeart/2005/8/layout/hList1"/>
    <dgm:cxn modelId="{20263F1A-DE0E-4661-930A-1283F003A008}" type="presParOf" srcId="{F24118D0-473C-49A7-AA24-E40BB8132FF4}" destId="{7D3CCFD9-C40D-41EF-9522-3D7C9844CAF6}" srcOrd="0" destOrd="0" presId="urn:microsoft.com/office/officeart/2005/8/layout/hList1"/>
    <dgm:cxn modelId="{F002DB51-ACC6-41E3-ABDB-503E33F51510}" type="presParOf" srcId="{F24118D0-473C-49A7-AA24-E40BB8132FF4}" destId="{3412A753-D98A-4593-BE6A-DCDE52FDFF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A5E52D-9F50-664F-8CA3-5294640F59F0}" type="doc">
      <dgm:prSet loTypeId="urn:microsoft.com/office/officeart/2008/layout/VerticalCurvedList" loCatId="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018FE1D-20C9-724C-8D5A-5796F51F6E5C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Family history</a:t>
          </a:r>
        </a:p>
      </dgm:t>
    </dgm:pt>
    <dgm:pt modelId="{91400241-04B3-0E49-80C5-C603674CCCBE}" type="parTrans" cxnId="{F3395E6E-6ECD-6644-B8A4-B3957ECFFA32}">
      <dgm:prSet/>
      <dgm:spPr/>
      <dgm:t>
        <a:bodyPr/>
        <a:lstStyle/>
        <a:p>
          <a:endParaRPr lang="en-US"/>
        </a:p>
      </dgm:t>
    </dgm:pt>
    <dgm:pt modelId="{6DBFC00F-7870-5F45-B76E-EFBAA55BBE5D}" type="sibTrans" cxnId="{F3395E6E-6ECD-6644-B8A4-B3957ECFFA32}">
      <dgm:prSet/>
      <dgm:spPr/>
      <dgm:t>
        <a:bodyPr/>
        <a:lstStyle/>
        <a:p>
          <a:endParaRPr lang="en-US"/>
        </a:p>
      </dgm:t>
    </dgm:pt>
    <dgm:pt modelId="{B2428522-0AAA-694A-8FC9-BC0EC55742B4}">
      <dgm:prSet phldrT="[Text]"/>
      <dgm:spPr>
        <a:solidFill>
          <a:srgbClr val="F2D57E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Age, comorbid conditions</a:t>
          </a:r>
        </a:p>
      </dgm:t>
    </dgm:pt>
    <dgm:pt modelId="{03B83545-E7AA-7D4D-B4DD-9628F54C5BC2}" type="parTrans" cxnId="{29F7FF37-8E22-9449-9DEA-8643567BF5B8}">
      <dgm:prSet/>
      <dgm:spPr/>
      <dgm:t>
        <a:bodyPr/>
        <a:lstStyle/>
        <a:p>
          <a:endParaRPr lang="en-US"/>
        </a:p>
      </dgm:t>
    </dgm:pt>
    <dgm:pt modelId="{373394BF-A34D-934A-9F51-3597AD677487}" type="sibTrans" cxnId="{29F7FF37-8E22-9449-9DEA-8643567BF5B8}">
      <dgm:prSet/>
      <dgm:spPr/>
      <dgm:t>
        <a:bodyPr/>
        <a:lstStyle/>
        <a:p>
          <a:endParaRPr lang="en-US"/>
        </a:p>
      </dgm:t>
    </dgm:pt>
    <dgm:pt modelId="{DF19F612-629B-D740-90D2-D107EDF3DAD1}">
      <dgm:prSet phldrT="[Text]"/>
      <dgm:spPr>
        <a:solidFill>
          <a:srgbClr val="FF6969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Eczema severity</a:t>
          </a:r>
        </a:p>
      </dgm:t>
    </dgm:pt>
    <dgm:pt modelId="{8A3171CB-AC61-9046-AD92-8088C59C932E}" type="parTrans" cxnId="{1B90FA6D-F446-A046-8141-0ED3A1BB2084}">
      <dgm:prSet/>
      <dgm:spPr/>
      <dgm:t>
        <a:bodyPr/>
        <a:lstStyle/>
        <a:p>
          <a:endParaRPr lang="en-US"/>
        </a:p>
      </dgm:t>
    </dgm:pt>
    <dgm:pt modelId="{787113EF-5F62-D44B-81FA-19BE105DAF31}" type="sibTrans" cxnId="{1B90FA6D-F446-A046-8141-0ED3A1BB2084}">
      <dgm:prSet/>
      <dgm:spPr/>
      <dgm:t>
        <a:bodyPr/>
        <a:lstStyle/>
        <a:p>
          <a:endParaRPr lang="en-US"/>
        </a:p>
      </dgm:t>
    </dgm:pt>
    <dgm:pt modelId="{5D781524-3364-DE44-BCB3-186394A1D651}" type="pres">
      <dgm:prSet presAssocID="{87A5E52D-9F50-664F-8CA3-5294640F59F0}" presName="Name0" presStyleCnt="0">
        <dgm:presLayoutVars>
          <dgm:chMax val="7"/>
          <dgm:chPref val="7"/>
          <dgm:dir/>
        </dgm:presLayoutVars>
      </dgm:prSet>
      <dgm:spPr/>
    </dgm:pt>
    <dgm:pt modelId="{37B32752-AFD5-B94F-87F7-54D1037D30DB}" type="pres">
      <dgm:prSet presAssocID="{87A5E52D-9F50-664F-8CA3-5294640F59F0}" presName="Name1" presStyleCnt="0"/>
      <dgm:spPr/>
    </dgm:pt>
    <dgm:pt modelId="{D843A841-34A2-DC4E-A8C8-7F4A6149E601}" type="pres">
      <dgm:prSet presAssocID="{87A5E52D-9F50-664F-8CA3-5294640F59F0}" presName="cycle" presStyleCnt="0"/>
      <dgm:spPr/>
    </dgm:pt>
    <dgm:pt modelId="{0308575E-2FCA-8347-A2DB-78B848F7243A}" type="pres">
      <dgm:prSet presAssocID="{87A5E52D-9F50-664F-8CA3-5294640F59F0}" presName="srcNode" presStyleLbl="node1" presStyleIdx="0" presStyleCnt="3"/>
      <dgm:spPr/>
    </dgm:pt>
    <dgm:pt modelId="{CA272292-0783-894F-804E-18588C26681C}" type="pres">
      <dgm:prSet presAssocID="{87A5E52D-9F50-664F-8CA3-5294640F59F0}" presName="conn" presStyleLbl="parChTrans1D2" presStyleIdx="0" presStyleCnt="1"/>
      <dgm:spPr/>
    </dgm:pt>
    <dgm:pt modelId="{73A4A29D-1D76-834D-96CA-772E4CA78C22}" type="pres">
      <dgm:prSet presAssocID="{87A5E52D-9F50-664F-8CA3-5294640F59F0}" presName="extraNode" presStyleLbl="node1" presStyleIdx="0" presStyleCnt="3"/>
      <dgm:spPr/>
    </dgm:pt>
    <dgm:pt modelId="{46DFEF56-54A7-9D49-AC77-C3B18F5EA34A}" type="pres">
      <dgm:prSet presAssocID="{87A5E52D-9F50-664F-8CA3-5294640F59F0}" presName="dstNode" presStyleLbl="node1" presStyleIdx="0" presStyleCnt="3"/>
      <dgm:spPr/>
    </dgm:pt>
    <dgm:pt modelId="{D40093D3-C602-CE45-A494-D0341920DA42}" type="pres">
      <dgm:prSet presAssocID="{E018FE1D-20C9-724C-8D5A-5796F51F6E5C}" presName="text_1" presStyleLbl="node1" presStyleIdx="0" presStyleCnt="3">
        <dgm:presLayoutVars>
          <dgm:bulletEnabled val="1"/>
        </dgm:presLayoutVars>
      </dgm:prSet>
      <dgm:spPr/>
    </dgm:pt>
    <dgm:pt modelId="{08566D14-26A8-1B4E-89D6-1EEB4445F469}" type="pres">
      <dgm:prSet presAssocID="{E018FE1D-20C9-724C-8D5A-5796F51F6E5C}" presName="accent_1" presStyleCnt="0"/>
      <dgm:spPr/>
    </dgm:pt>
    <dgm:pt modelId="{69B3220B-AA1E-FF42-BB8C-7BA5595EE46B}" type="pres">
      <dgm:prSet presAssocID="{E018FE1D-20C9-724C-8D5A-5796F51F6E5C}" presName="accentRepeatNode" presStyleLbl="solidFgAcc1" presStyleIdx="0" presStyleCnt="3"/>
      <dgm:spPr/>
    </dgm:pt>
    <dgm:pt modelId="{49771C47-2217-2E43-8E61-A4A082DED0C2}" type="pres">
      <dgm:prSet presAssocID="{B2428522-0AAA-694A-8FC9-BC0EC55742B4}" presName="text_2" presStyleLbl="node1" presStyleIdx="1" presStyleCnt="3">
        <dgm:presLayoutVars>
          <dgm:bulletEnabled val="1"/>
        </dgm:presLayoutVars>
      </dgm:prSet>
      <dgm:spPr/>
    </dgm:pt>
    <dgm:pt modelId="{85072BEE-6F68-5C46-BF6D-C63E7364360C}" type="pres">
      <dgm:prSet presAssocID="{B2428522-0AAA-694A-8FC9-BC0EC55742B4}" presName="accent_2" presStyleCnt="0"/>
      <dgm:spPr/>
    </dgm:pt>
    <dgm:pt modelId="{DB405608-5320-424C-B926-D045859EDA96}" type="pres">
      <dgm:prSet presAssocID="{B2428522-0AAA-694A-8FC9-BC0EC55742B4}" presName="accentRepeatNode" presStyleLbl="solidFgAcc1" presStyleIdx="1" presStyleCnt="3"/>
      <dgm:spPr/>
    </dgm:pt>
    <dgm:pt modelId="{ED2AF24D-0224-8E48-A0F9-D5E80F638914}" type="pres">
      <dgm:prSet presAssocID="{DF19F612-629B-D740-90D2-D107EDF3DAD1}" presName="text_3" presStyleLbl="node1" presStyleIdx="2" presStyleCnt="3">
        <dgm:presLayoutVars>
          <dgm:bulletEnabled val="1"/>
        </dgm:presLayoutVars>
      </dgm:prSet>
      <dgm:spPr/>
    </dgm:pt>
    <dgm:pt modelId="{97C1AA90-9C8C-9348-9292-9E7A20D86895}" type="pres">
      <dgm:prSet presAssocID="{DF19F612-629B-D740-90D2-D107EDF3DAD1}" presName="accent_3" presStyleCnt="0"/>
      <dgm:spPr/>
    </dgm:pt>
    <dgm:pt modelId="{63B6274B-D335-1142-95DC-EDD88ABEC5FF}" type="pres">
      <dgm:prSet presAssocID="{DF19F612-629B-D740-90D2-D107EDF3DAD1}" presName="accentRepeatNode" presStyleLbl="solidFgAcc1" presStyleIdx="2" presStyleCnt="3"/>
      <dgm:spPr/>
    </dgm:pt>
  </dgm:ptLst>
  <dgm:cxnLst>
    <dgm:cxn modelId="{2AEE4425-1BFB-F44A-8572-650C7781F078}" type="presOf" srcId="{DF19F612-629B-D740-90D2-D107EDF3DAD1}" destId="{ED2AF24D-0224-8E48-A0F9-D5E80F638914}" srcOrd="0" destOrd="0" presId="urn:microsoft.com/office/officeart/2008/layout/VerticalCurvedList"/>
    <dgm:cxn modelId="{29F7FF37-8E22-9449-9DEA-8643567BF5B8}" srcId="{87A5E52D-9F50-664F-8CA3-5294640F59F0}" destId="{B2428522-0AAA-694A-8FC9-BC0EC55742B4}" srcOrd="1" destOrd="0" parTransId="{03B83545-E7AA-7D4D-B4DD-9628F54C5BC2}" sibTransId="{373394BF-A34D-934A-9F51-3597AD677487}"/>
    <dgm:cxn modelId="{D103475B-F0D4-4A48-82F8-F07420034889}" type="presOf" srcId="{6DBFC00F-7870-5F45-B76E-EFBAA55BBE5D}" destId="{CA272292-0783-894F-804E-18588C26681C}" srcOrd="0" destOrd="0" presId="urn:microsoft.com/office/officeart/2008/layout/VerticalCurvedList"/>
    <dgm:cxn modelId="{1B90FA6D-F446-A046-8141-0ED3A1BB2084}" srcId="{87A5E52D-9F50-664F-8CA3-5294640F59F0}" destId="{DF19F612-629B-D740-90D2-D107EDF3DAD1}" srcOrd="2" destOrd="0" parTransId="{8A3171CB-AC61-9046-AD92-8088C59C932E}" sibTransId="{787113EF-5F62-D44B-81FA-19BE105DAF31}"/>
    <dgm:cxn modelId="{F3395E6E-6ECD-6644-B8A4-B3957ECFFA32}" srcId="{87A5E52D-9F50-664F-8CA3-5294640F59F0}" destId="{E018FE1D-20C9-724C-8D5A-5796F51F6E5C}" srcOrd="0" destOrd="0" parTransId="{91400241-04B3-0E49-80C5-C603674CCCBE}" sibTransId="{6DBFC00F-7870-5F45-B76E-EFBAA55BBE5D}"/>
    <dgm:cxn modelId="{9623A299-DA63-8749-8CEF-8A514721574E}" type="presOf" srcId="{E018FE1D-20C9-724C-8D5A-5796F51F6E5C}" destId="{D40093D3-C602-CE45-A494-D0341920DA42}" srcOrd="0" destOrd="0" presId="urn:microsoft.com/office/officeart/2008/layout/VerticalCurvedList"/>
    <dgm:cxn modelId="{E77B7BA9-987D-E941-ACD7-E72430A23E69}" type="presOf" srcId="{B2428522-0AAA-694A-8FC9-BC0EC55742B4}" destId="{49771C47-2217-2E43-8E61-A4A082DED0C2}" srcOrd="0" destOrd="0" presId="urn:microsoft.com/office/officeart/2008/layout/VerticalCurvedList"/>
    <dgm:cxn modelId="{35800CE3-6DE7-064A-B12B-0FC41F8D6F48}" type="presOf" srcId="{87A5E52D-9F50-664F-8CA3-5294640F59F0}" destId="{5D781524-3364-DE44-BCB3-186394A1D651}" srcOrd="0" destOrd="0" presId="urn:microsoft.com/office/officeart/2008/layout/VerticalCurvedList"/>
    <dgm:cxn modelId="{20191F8D-59CB-8041-94BF-4088FA64BEAA}" type="presParOf" srcId="{5D781524-3364-DE44-BCB3-186394A1D651}" destId="{37B32752-AFD5-B94F-87F7-54D1037D30DB}" srcOrd="0" destOrd="0" presId="urn:microsoft.com/office/officeart/2008/layout/VerticalCurvedList"/>
    <dgm:cxn modelId="{12C4D5BE-E033-5A4D-A2DD-5F1370CC12A0}" type="presParOf" srcId="{37B32752-AFD5-B94F-87F7-54D1037D30DB}" destId="{D843A841-34A2-DC4E-A8C8-7F4A6149E601}" srcOrd="0" destOrd="0" presId="urn:microsoft.com/office/officeart/2008/layout/VerticalCurvedList"/>
    <dgm:cxn modelId="{2818E767-275A-DF40-90F9-B6865CC24204}" type="presParOf" srcId="{D843A841-34A2-DC4E-A8C8-7F4A6149E601}" destId="{0308575E-2FCA-8347-A2DB-78B848F7243A}" srcOrd="0" destOrd="0" presId="urn:microsoft.com/office/officeart/2008/layout/VerticalCurvedList"/>
    <dgm:cxn modelId="{D124A309-FC8D-AF43-A82C-065465EFB221}" type="presParOf" srcId="{D843A841-34A2-DC4E-A8C8-7F4A6149E601}" destId="{CA272292-0783-894F-804E-18588C26681C}" srcOrd="1" destOrd="0" presId="urn:microsoft.com/office/officeart/2008/layout/VerticalCurvedList"/>
    <dgm:cxn modelId="{1510A0BB-34A6-B74E-B25C-7C4FF4146AC1}" type="presParOf" srcId="{D843A841-34A2-DC4E-A8C8-7F4A6149E601}" destId="{73A4A29D-1D76-834D-96CA-772E4CA78C22}" srcOrd="2" destOrd="0" presId="urn:microsoft.com/office/officeart/2008/layout/VerticalCurvedList"/>
    <dgm:cxn modelId="{1A4E02B0-114D-5442-9B4A-5ADC1E38F6E6}" type="presParOf" srcId="{D843A841-34A2-DC4E-A8C8-7F4A6149E601}" destId="{46DFEF56-54A7-9D49-AC77-C3B18F5EA34A}" srcOrd="3" destOrd="0" presId="urn:microsoft.com/office/officeart/2008/layout/VerticalCurvedList"/>
    <dgm:cxn modelId="{CB21DDB7-C612-7348-84B2-A5727F9BCE48}" type="presParOf" srcId="{37B32752-AFD5-B94F-87F7-54D1037D30DB}" destId="{D40093D3-C602-CE45-A494-D0341920DA42}" srcOrd="1" destOrd="0" presId="urn:microsoft.com/office/officeart/2008/layout/VerticalCurvedList"/>
    <dgm:cxn modelId="{000C949A-FEA6-FD47-9F3C-AF3E647F0001}" type="presParOf" srcId="{37B32752-AFD5-B94F-87F7-54D1037D30DB}" destId="{08566D14-26A8-1B4E-89D6-1EEB4445F469}" srcOrd="2" destOrd="0" presId="urn:microsoft.com/office/officeart/2008/layout/VerticalCurvedList"/>
    <dgm:cxn modelId="{0FC1848F-E080-194B-81DA-D8DA295ED1DF}" type="presParOf" srcId="{08566D14-26A8-1B4E-89D6-1EEB4445F469}" destId="{69B3220B-AA1E-FF42-BB8C-7BA5595EE46B}" srcOrd="0" destOrd="0" presId="urn:microsoft.com/office/officeart/2008/layout/VerticalCurvedList"/>
    <dgm:cxn modelId="{F91526B6-8AF1-0342-82FC-FDDB0EE63D3F}" type="presParOf" srcId="{37B32752-AFD5-B94F-87F7-54D1037D30DB}" destId="{49771C47-2217-2E43-8E61-A4A082DED0C2}" srcOrd="3" destOrd="0" presId="urn:microsoft.com/office/officeart/2008/layout/VerticalCurvedList"/>
    <dgm:cxn modelId="{06E710E7-E55F-6141-9A10-7D2813C7BD2F}" type="presParOf" srcId="{37B32752-AFD5-B94F-87F7-54D1037D30DB}" destId="{85072BEE-6F68-5C46-BF6D-C63E7364360C}" srcOrd="4" destOrd="0" presId="urn:microsoft.com/office/officeart/2008/layout/VerticalCurvedList"/>
    <dgm:cxn modelId="{6463C09E-C41F-B24D-A7B1-9E221725B929}" type="presParOf" srcId="{85072BEE-6F68-5C46-BF6D-C63E7364360C}" destId="{DB405608-5320-424C-B926-D045859EDA96}" srcOrd="0" destOrd="0" presId="urn:microsoft.com/office/officeart/2008/layout/VerticalCurvedList"/>
    <dgm:cxn modelId="{1A367426-134A-5345-B284-DB4A90877224}" type="presParOf" srcId="{37B32752-AFD5-B94F-87F7-54D1037D30DB}" destId="{ED2AF24D-0224-8E48-A0F9-D5E80F638914}" srcOrd="5" destOrd="0" presId="urn:microsoft.com/office/officeart/2008/layout/VerticalCurvedList"/>
    <dgm:cxn modelId="{B8E6DCD9-50B6-0449-9C2F-676DD2354633}" type="presParOf" srcId="{37B32752-AFD5-B94F-87F7-54D1037D30DB}" destId="{97C1AA90-9C8C-9348-9292-9E7A20D86895}" srcOrd="6" destOrd="0" presId="urn:microsoft.com/office/officeart/2008/layout/VerticalCurvedList"/>
    <dgm:cxn modelId="{012C32E7-093D-EC4B-AF03-9169553A57EF}" type="presParOf" srcId="{97C1AA90-9C8C-9348-9292-9E7A20D86895}" destId="{63B6274B-D335-1142-95DC-EDD88ABEC5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467C70-DE89-474B-89A5-75C6AF531EC4}" type="doc">
      <dgm:prSet loTypeId="urn:microsoft.com/office/officeart/2005/8/layout/hProcess9" loCatId="" qsTypeId="urn:microsoft.com/office/officeart/2005/8/quickstyle/3d1" qsCatId="3D" csTypeId="urn:microsoft.com/office/officeart/2005/8/colors/accent3_2" csCatId="accent3" phldr="1"/>
      <dgm:spPr/>
    </dgm:pt>
    <dgm:pt modelId="{74AB3CEC-B03E-2A48-87CA-A3AA920E6159}">
      <dgm:prSet phldrT="[Text]"/>
      <dgm:spPr/>
      <dgm:t>
        <a:bodyPr/>
        <a:lstStyle/>
        <a:p>
          <a:r>
            <a:rPr lang="en-US" dirty="0"/>
            <a:t>Identify anxiety</a:t>
          </a:r>
        </a:p>
      </dgm:t>
    </dgm:pt>
    <dgm:pt modelId="{C1D1AE8C-0BCF-1749-BB05-6A05C789F094}" type="parTrans" cxnId="{C024893F-1AE3-EE42-B1D4-9E961E6AA25C}">
      <dgm:prSet/>
      <dgm:spPr/>
      <dgm:t>
        <a:bodyPr/>
        <a:lstStyle/>
        <a:p>
          <a:endParaRPr lang="en-US"/>
        </a:p>
      </dgm:t>
    </dgm:pt>
    <dgm:pt modelId="{0C4FA5C1-7CBB-494E-B21A-DCFE27901912}" type="sibTrans" cxnId="{C024893F-1AE3-EE42-B1D4-9E961E6AA25C}">
      <dgm:prSet/>
      <dgm:spPr/>
      <dgm:t>
        <a:bodyPr/>
        <a:lstStyle/>
        <a:p>
          <a:endParaRPr lang="en-US"/>
        </a:p>
      </dgm:t>
    </dgm:pt>
    <dgm:pt modelId="{17B3A0FF-C01A-5C41-B581-68416E13AC38}">
      <dgm:prSet phldrT="[Text]"/>
      <dgm:spPr/>
      <dgm:t>
        <a:bodyPr/>
        <a:lstStyle/>
        <a:p>
          <a:r>
            <a:rPr lang="en-US" dirty="0"/>
            <a:t>Discuss risks &amp; benefits of testing</a:t>
          </a:r>
        </a:p>
      </dgm:t>
    </dgm:pt>
    <dgm:pt modelId="{4321085F-9D1B-5443-8DD4-4EB5E6AF2E12}" type="parTrans" cxnId="{D43DC540-5C4D-9340-9CCD-7ED0BBEA69EE}">
      <dgm:prSet/>
      <dgm:spPr/>
      <dgm:t>
        <a:bodyPr/>
        <a:lstStyle/>
        <a:p>
          <a:endParaRPr lang="en-US"/>
        </a:p>
      </dgm:t>
    </dgm:pt>
    <dgm:pt modelId="{769FF802-BBAD-2E47-B0D1-0E5C96C5377F}" type="sibTrans" cxnId="{D43DC540-5C4D-9340-9CCD-7ED0BBEA69EE}">
      <dgm:prSet/>
      <dgm:spPr/>
      <dgm:t>
        <a:bodyPr/>
        <a:lstStyle/>
        <a:p>
          <a:endParaRPr lang="en-US"/>
        </a:p>
      </dgm:t>
    </dgm:pt>
    <dgm:pt modelId="{B1631701-F59C-D245-B9C4-71A5B54273B3}">
      <dgm:prSet phldrT="[Text]"/>
      <dgm:spPr/>
      <dgm:t>
        <a:bodyPr/>
        <a:lstStyle/>
        <a:p>
          <a:r>
            <a:rPr lang="en-US" dirty="0"/>
            <a:t>BEFORE testing, ask if &amp; how it will change things</a:t>
          </a:r>
        </a:p>
      </dgm:t>
    </dgm:pt>
    <dgm:pt modelId="{68F5A977-CD7F-FD4E-9263-096CD967C861}" type="parTrans" cxnId="{BB105BD0-7691-C442-B43D-F31D62AD1C09}">
      <dgm:prSet/>
      <dgm:spPr/>
      <dgm:t>
        <a:bodyPr/>
        <a:lstStyle/>
        <a:p>
          <a:endParaRPr lang="en-US"/>
        </a:p>
      </dgm:t>
    </dgm:pt>
    <dgm:pt modelId="{99DAF58E-CF77-0545-A8A2-B02B77EF5140}" type="sibTrans" cxnId="{BB105BD0-7691-C442-B43D-F31D62AD1C09}">
      <dgm:prSet/>
      <dgm:spPr/>
      <dgm:t>
        <a:bodyPr/>
        <a:lstStyle/>
        <a:p>
          <a:endParaRPr lang="en-US"/>
        </a:p>
      </dgm:t>
    </dgm:pt>
    <dgm:pt modelId="{0E343AE8-73AF-0745-86AD-B9E156415186}" type="pres">
      <dgm:prSet presAssocID="{25467C70-DE89-474B-89A5-75C6AF531EC4}" presName="CompostProcess" presStyleCnt="0">
        <dgm:presLayoutVars>
          <dgm:dir/>
          <dgm:resizeHandles val="exact"/>
        </dgm:presLayoutVars>
      </dgm:prSet>
      <dgm:spPr/>
    </dgm:pt>
    <dgm:pt modelId="{F9F80BEA-0DE4-534A-9AF7-99C9E9567C03}" type="pres">
      <dgm:prSet presAssocID="{25467C70-DE89-474B-89A5-75C6AF531EC4}" presName="arrow" presStyleLbl="bgShp" presStyleIdx="0" presStyleCnt="1"/>
      <dgm:spPr/>
    </dgm:pt>
    <dgm:pt modelId="{DABF729C-738E-7D4E-AF41-B572CC87BFE3}" type="pres">
      <dgm:prSet presAssocID="{25467C70-DE89-474B-89A5-75C6AF531EC4}" presName="linearProcess" presStyleCnt="0"/>
      <dgm:spPr/>
    </dgm:pt>
    <dgm:pt modelId="{0FACF9B0-4400-7D44-A040-18DB87C5C65B}" type="pres">
      <dgm:prSet presAssocID="{74AB3CEC-B03E-2A48-87CA-A3AA920E6159}" presName="textNode" presStyleLbl="node1" presStyleIdx="0" presStyleCnt="3">
        <dgm:presLayoutVars>
          <dgm:bulletEnabled val="1"/>
        </dgm:presLayoutVars>
      </dgm:prSet>
      <dgm:spPr/>
    </dgm:pt>
    <dgm:pt modelId="{4C09B07C-9B32-974B-BEB2-28264E0D96A0}" type="pres">
      <dgm:prSet presAssocID="{0C4FA5C1-7CBB-494E-B21A-DCFE27901912}" presName="sibTrans" presStyleCnt="0"/>
      <dgm:spPr/>
    </dgm:pt>
    <dgm:pt modelId="{9F7E8782-8FBF-8849-8AB8-1E36AF36C08F}" type="pres">
      <dgm:prSet presAssocID="{17B3A0FF-C01A-5C41-B581-68416E13AC38}" presName="textNode" presStyleLbl="node1" presStyleIdx="1" presStyleCnt="3">
        <dgm:presLayoutVars>
          <dgm:bulletEnabled val="1"/>
        </dgm:presLayoutVars>
      </dgm:prSet>
      <dgm:spPr/>
    </dgm:pt>
    <dgm:pt modelId="{14FA4D7B-0F56-F547-A04C-F4B9888DDFFF}" type="pres">
      <dgm:prSet presAssocID="{769FF802-BBAD-2E47-B0D1-0E5C96C5377F}" presName="sibTrans" presStyleCnt="0"/>
      <dgm:spPr/>
    </dgm:pt>
    <dgm:pt modelId="{436CF5C0-3D62-0C43-93E9-AFD6835F897B}" type="pres">
      <dgm:prSet presAssocID="{B1631701-F59C-D245-B9C4-71A5B54273B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FAB3F21-A66D-5849-9C49-99B2AC981A66}" type="presOf" srcId="{74AB3CEC-B03E-2A48-87CA-A3AA920E6159}" destId="{0FACF9B0-4400-7D44-A040-18DB87C5C65B}" srcOrd="0" destOrd="0" presId="urn:microsoft.com/office/officeart/2005/8/layout/hProcess9"/>
    <dgm:cxn modelId="{C024893F-1AE3-EE42-B1D4-9E961E6AA25C}" srcId="{25467C70-DE89-474B-89A5-75C6AF531EC4}" destId="{74AB3CEC-B03E-2A48-87CA-A3AA920E6159}" srcOrd="0" destOrd="0" parTransId="{C1D1AE8C-0BCF-1749-BB05-6A05C789F094}" sibTransId="{0C4FA5C1-7CBB-494E-B21A-DCFE27901912}"/>
    <dgm:cxn modelId="{D43DC540-5C4D-9340-9CCD-7ED0BBEA69EE}" srcId="{25467C70-DE89-474B-89A5-75C6AF531EC4}" destId="{17B3A0FF-C01A-5C41-B581-68416E13AC38}" srcOrd="1" destOrd="0" parTransId="{4321085F-9D1B-5443-8DD4-4EB5E6AF2E12}" sibTransId="{769FF802-BBAD-2E47-B0D1-0E5C96C5377F}"/>
    <dgm:cxn modelId="{0DD86050-4C0E-F44B-800B-83BD5EE28AF0}" type="presOf" srcId="{B1631701-F59C-D245-B9C4-71A5B54273B3}" destId="{436CF5C0-3D62-0C43-93E9-AFD6835F897B}" srcOrd="0" destOrd="0" presId="urn:microsoft.com/office/officeart/2005/8/layout/hProcess9"/>
    <dgm:cxn modelId="{4EF709A2-CF8D-0340-A530-A79214DE7CA2}" type="presOf" srcId="{17B3A0FF-C01A-5C41-B581-68416E13AC38}" destId="{9F7E8782-8FBF-8849-8AB8-1E36AF36C08F}" srcOrd="0" destOrd="0" presId="urn:microsoft.com/office/officeart/2005/8/layout/hProcess9"/>
    <dgm:cxn modelId="{3F6662BD-FB30-BD42-A064-61E20E1FC751}" type="presOf" srcId="{25467C70-DE89-474B-89A5-75C6AF531EC4}" destId="{0E343AE8-73AF-0745-86AD-B9E156415186}" srcOrd="0" destOrd="0" presId="urn:microsoft.com/office/officeart/2005/8/layout/hProcess9"/>
    <dgm:cxn modelId="{BB105BD0-7691-C442-B43D-F31D62AD1C09}" srcId="{25467C70-DE89-474B-89A5-75C6AF531EC4}" destId="{B1631701-F59C-D245-B9C4-71A5B54273B3}" srcOrd="2" destOrd="0" parTransId="{68F5A977-CD7F-FD4E-9263-096CD967C861}" sibTransId="{99DAF58E-CF77-0545-A8A2-B02B77EF5140}"/>
    <dgm:cxn modelId="{DCFC3ABB-243E-1242-B2E2-E57DBB429C51}" type="presParOf" srcId="{0E343AE8-73AF-0745-86AD-B9E156415186}" destId="{F9F80BEA-0DE4-534A-9AF7-99C9E9567C03}" srcOrd="0" destOrd="0" presId="urn:microsoft.com/office/officeart/2005/8/layout/hProcess9"/>
    <dgm:cxn modelId="{1CAEC1EA-DCF6-FB43-A748-880291FE18C9}" type="presParOf" srcId="{0E343AE8-73AF-0745-86AD-B9E156415186}" destId="{DABF729C-738E-7D4E-AF41-B572CC87BFE3}" srcOrd="1" destOrd="0" presId="urn:microsoft.com/office/officeart/2005/8/layout/hProcess9"/>
    <dgm:cxn modelId="{4F492EE0-AA7F-C44A-BB12-48020BCDF2E1}" type="presParOf" srcId="{DABF729C-738E-7D4E-AF41-B572CC87BFE3}" destId="{0FACF9B0-4400-7D44-A040-18DB87C5C65B}" srcOrd="0" destOrd="0" presId="urn:microsoft.com/office/officeart/2005/8/layout/hProcess9"/>
    <dgm:cxn modelId="{5B639CFD-8E86-BA48-9AED-846A1D021045}" type="presParOf" srcId="{DABF729C-738E-7D4E-AF41-B572CC87BFE3}" destId="{4C09B07C-9B32-974B-BEB2-28264E0D96A0}" srcOrd="1" destOrd="0" presId="urn:microsoft.com/office/officeart/2005/8/layout/hProcess9"/>
    <dgm:cxn modelId="{5C596BB3-CBBB-6E4A-A8E5-3E840FCF6CA7}" type="presParOf" srcId="{DABF729C-738E-7D4E-AF41-B572CC87BFE3}" destId="{9F7E8782-8FBF-8849-8AB8-1E36AF36C08F}" srcOrd="2" destOrd="0" presId="urn:microsoft.com/office/officeart/2005/8/layout/hProcess9"/>
    <dgm:cxn modelId="{76B6DCCC-0D93-8C4A-9F8B-0CB07AFB3AA2}" type="presParOf" srcId="{DABF729C-738E-7D4E-AF41-B572CC87BFE3}" destId="{14FA4D7B-0F56-F547-A04C-F4B9888DDFFF}" srcOrd="3" destOrd="0" presId="urn:microsoft.com/office/officeart/2005/8/layout/hProcess9"/>
    <dgm:cxn modelId="{74039A41-6790-604A-AEDE-65673F361994}" type="presParOf" srcId="{DABF729C-738E-7D4E-AF41-B572CC87BFE3}" destId="{436CF5C0-3D62-0C43-93E9-AFD6835F897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E0E05-C711-4C12-92AF-EC05559D1193}">
      <dsp:nvSpPr>
        <dsp:cNvPr id="0" name=""/>
        <dsp:cNvSpPr/>
      </dsp:nvSpPr>
      <dsp:spPr>
        <a:xfrm>
          <a:off x="0" y="370155"/>
          <a:ext cx="10972800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95732" rIns="851611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ptos"/>
              <a:cs typeface="Segoe UI"/>
            </a:rPr>
            <a:t>Noninvasive 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ptos"/>
            </a:rPr>
            <a:t>Readily available</a:t>
          </a:r>
        </a:p>
      </dsp:txBody>
      <dsp:txXfrm>
        <a:off x="0" y="370155"/>
        <a:ext cx="10972800" cy="1107225"/>
      </dsp:txXfrm>
    </dsp:sp>
    <dsp:sp modelId="{136143EF-13B9-4BB0-9EC8-B1E35496858A}">
      <dsp:nvSpPr>
        <dsp:cNvPr id="0" name=""/>
        <dsp:cNvSpPr/>
      </dsp:nvSpPr>
      <dsp:spPr>
        <a:xfrm>
          <a:off x="548640" y="89715"/>
          <a:ext cx="7680960" cy="560879"/>
        </a:xfrm>
        <a:prstGeom prst="roundRect">
          <a:avLst/>
        </a:prstGeom>
        <a:solidFill>
          <a:srgbClr val="FAF1DA"/>
        </a:solidFill>
        <a:ln w="25400" cap="flat" cmpd="sng" algn="ctr">
          <a:solidFill>
            <a:srgbClr val="F4B64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Aptos"/>
              <a:cs typeface="Segoe UI"/>
            </a:rPr>
            <a:t>Accessible</a:t>
          </a:r>
          <a:endParaRPr lang="en-US" sz="1900" kern="1200" dirty="0">
            <a:solidFill>
              <a:schemeClr val="tx1"/>
            </a:solidFill>
            <a:latin typeface="Aptos"/>
          </a:endParaRPr>
        </a:p>
      </dsp:txBody>
      <dsp:txXfrm>
        <a:off x="576020" y="117095"/>
        <a:ext cx="7626200" cy="506119"/>
      </dsp:txXfrm>
    </dsp:sp>
    <dsp:sp modelId="{709FA588-F24A-4844-93AA-A14F2F1EC7D1}">
      <dsp:nvSpPr>
        <dsp:cNvPr id="0" name=""/>
        <dsp:cNvSpPr/>
      </dsp:nvSpPr>
      <dsp:spPr>
        <a:xfrm>
          <a:off x="0" y="1860420"/>
          <a:ext cx="10972800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95732" rIns="85161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ptos"/>
            </a:rPr>
            <a:t>High positive predictive value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ptos"/>
            </a:rPr>
            <a:t>Low false positives</a:t>
          </a:r>
        </a:p>
      </dsp:txBody>
      <dsp:txXfrm>
        <a:off x="0" y="1860420"/>
        <a:ext cx="10972800" cy="1107225"/>
      </dsp:txXfrm>
    </dsp:sp>
    <dsp:sp modelId="{7C8CFC15-69A2-45CC-9C86-D554C8391A38}">
      <dsp:nvSpPr>
        <dsp:cNvPr id="0" name=""/>
        <dsp:cNvSpPr/>
      </dsp:nvSpPr>
      <dsp:spPr>
        <a:xfrm>
          <a:off x="548640" y="1579980"/>
          <a:ext cx="7680960" cy="560879"/>
        </a:xfrm>
        <a:prstGeom prst="roundRect">
          <a:avLst/>
        </a:prstGeom>
        <a:solidFill>
          <a:srgbClr val="FAF1DA"/>
        </a:solidFill>
        <a:ln w="25400" cap="flat" cmpd="sng" algn="ctr">
          <a:solidFill>
            <a:srgbClr val="F4B64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Aptos"/>
            </a:rPr>
            <a:t>Reliable</a:t>
          </a:r>
        </a:p>
      </dsp:txBody>
      <dsp:txXfrm>
        <a:off x="576020" y="1607360"/>
        <a:ext cx="7626200" cy="506119"/>
      </dsp:txXfrm>
    </dsp:sp>
    <dsp:sp modelId="{6A7B59D2-8F88-4F6B-B069-CF126468455D}">
      <dsp:nvSpPr>
        <dsp:cNvPr id="0" name=""/>
        <dsp:cNvSpPr/>
      </dsp:nvSpPr>
      <dsp:spPr>
        <a:xfrm>
          <a:off x="0" y="3350684"/>
          <a:ext cx="109728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95732" rIns="85161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Calibri"/>
              <a:ea typeface="Calibri"/>
              <a:cs typeface="Calibri"/>
            </a:rPr>
            <a:t>Easy to use and interpret</a:t>
          </a:r>
          <a:endParaRPr lang="en-US" sz="1900" kern="1200" dirty="0">
            <a:latin typeface="Apto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ptos"/>
            </a:rPr>
            <a:t>Threshold dose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ptos"/>
            </a:rPr>
            <a:t>Severity of reaction</a:t>
          </a:r>
        </a:p>
      </dsp:txBody>
      <dsp:txXfrm>
        <a:off x="0" y="3350684"/>
        <a:ext cx="10972800" cy="1436400"/>
      </dsp:txXfrm>
    </dsp:sp>
    <dsp:sp modelId="{314F892C-494B-4B26-9527-5A2637F0B2D0}">
      <dsp:nvSpPr>
        <dsp:cNvPr id="0" name=""/>
        <dsp:cNvSpPr/>
      </dsp:nvSpPr>
      <dsp:spPr>
        <a:xfrm>
          <a:off x="548640" y="3070245"/>
          <a:ext cx="7680960" cy="560879"/>
        </a:xfrm>
        <a:prstGeom prst="roundRect">
          <a:avLst/>
        </a:prstGeom>
        <a:solidFill>
          <a:srgbClr val="FAF1DA"/>
        </a:solidFill>
        <a:ln w="25400" cap="flat" cmpd="sng" algn="ctr">
          <a:solidFill>
            <a:srgbClr val="F4B64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Aptos"/>
            </a:rPr>
            <a:t>Clinically Applicable</a:t>
          </a:r>
        </a:p>
      </dsp:txBody>
      <dsp:txXfrm>
        <a:off x="576020" y="3097625"/>
        <a:ext cx="7626200" cy="506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E0E05-C711-4C12-92AF-EC05559D1193}">
      <dsp:nvSpPr>
        <dsp:cNvPr id="0" name=""/>
        <dsp:cNvSpPr/>
      </dsp:nvSpPr>
      <dsp:spPr>
        <a:xfrm>
          <a:off x="0" y="370155"/>
          <a:ext cx="10972800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95732" rIns="851611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ptos"/>
              <a:cs typeface="Segoe UI"/>
            </a:rPr>
            <a:t>Noninvasive 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ptos"/>
            </a:rPr>
            <a:t>Readily available</a:t>
          </a:r>
        </a:p>
      </dsp:txBody>
      <dsp:txXfrm>
        <a:off x="0" y="370155"/>
        <a:ext cx="10972800" cy="1107225"/>
      </dsp:txXfrm>
    </dsp:sp>
    <dsp:sp modelId="{136143EF-13B9-4BB0-9EC8-B1E35496858A}">
      <dsp:nvSpPr>
        <dsp:cNvPr id="0" name=""/>
        <dsp:cNvSpPr/>
      </dsp:nvSpPr>
      <dsp:spPr>
        <a:xfrm>
          <a:off x="548640" y="89715"/>
          <a:ext cx="7680960" cy="560879"/>
        </a:xfrm>
        <a:prstGeom prst="roundRect">
          <a:avLst/>
        </a:prstGeom>
        <a:solidFill>
          <a:srgbClr val="FAF1DA"/>
        </a:solidFill>
        <a:ln w="25400" cap="flat" cmpd="sng" algn="ctr">
          <a:solidFill>
            <a:srgbClr val="F4B64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Aptos"/>
              <a:cs typeface="Segoe UI"/>
            </a:rPr>
            <a:t>Accessible</a:t>
          </a:r>
          <a:endParaRPr lang="en-US" sz="1900" kern="1200" dirty="0">
            <a:solidFill>
              <a:schemeClr val="tx1"/>
            </a:solidFill>
            <a:latin typeface="Aptos"/>
          </a:endParaRPr>
        </a:p>
      </dsp:txBody>
      <dsp:txXfrm>
        <a:off x="576020" y="117095"/>
        <a:ext cx="7626200" cy="506119"/>
      </dsp:txXfrm>
    </dsp:sp>
    <dsp:sp modelId="{709FA588-F24A-4844-93AA-A14F2F1EC7D1}">
      <dsp:nvSpPr>
        <dsp:cNvPr id="0" name=""/>
        <dsp:cNvSpPr/>
      </dsp:nvSpPr>
      <dsp:spPr>
        <a:xfrm>
          <a:off x="0" y="1860420"/>
          <a:ext cx="10972800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95732" rIns="85161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ptos"/>
            </a:rPr>
            <a:t>High positive predictive value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ptos"/>
            </a:rPr>
            <a:t>Low false positives</a:t>
          </a:r>
        </a:p>
      </dsp:txBody>
      <dsp:txXfrm>
        <a:off x="0" y="1860420"/>
        <a:ext cx="10972800" cy="1107225"/>
      </dsp:txXfrm>
    </dsp:sp>
    <dsp:sp modelId="{7C8CFC15-69A2-45CC-9C86-D554C8391A38}">
      <dsp:nvSpPr>
        <dsp:cNvPr id="0" name=""/>
        <dsp:cNvSpPr/>
      </dsp:nvSpPr>
      <dsp:spPr>
        <a:xfrm>
          <a:off x="548640" y="1579980"/>
          <a:ext cx="7680960" cy="560879"/>
        </a:xfrm>
        <a:prstGeom prst="roundRect">
          <a:avLst/>
        </a:prstGeom>
        <a:solidFill>
          <a:srgbClr val="FAF1DA"/>
        </a:solidFill>
        <a:ln w="25400" cap="flat" cmpd="sng" algn="ctr">
          <a:solidFill>
            <a:srgbClr val="F4B64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Aptos"/>
            </a:rPr>
            <a:t>Reliable</a:t>
          </a:r>
        </a:p>
      </dsp:txBody>
      <dsp:txXfrm>
        <a:off x="576020" y="1607360"/>
        <a:ext cx="7626200" cy="506119"/>
      </dsp:txXfrm>
    </dsp:sp>
    <dsp:sp modelId="{6A7B59D2-8F88-4F6B-B069-CF126468455D}">
      <dsp:nvSpPr>
        <dsp:cNvPr id="0" name=""/>
        <dsp:cNvSpPr/>
      </dsp:nvSpPr>
      <dsp:spPr>
        <a:xfrm>
          <a:off x="0" y="3350684"/>
          <a:ext cx="109728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95732" rIns="85161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Calibri"/>
              <a:ea typeface="Calibri"/>
              <a:cs typeface="Calibri"/>
            </a:rPr>
            <a:t>Easy to use and interpret</a:t>
          </a:r>
          <a:endParaRPr lang="en-US" sz="1900" kern="1200" dirty="0">
            <a:latin typeface="Apto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ptos"/>
            </a:rPr>
            <a:t>Threshold dose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ptos"/>
            </a:rPr>
            <a:t>Severity of reaction</a:t>
          </a:r>
        </a:p>
      </dsp:txBody>
      <dsp:txXfrm>
        <a:off x="0" y="3350684"/>
        <a:ext cx="10972800" cy="1436400"/>
      </dsp:txXfrm>
    </dsp:sp>
    <dsp:sp modelId="{314F892C-494B-4B26-9527-5A2637F0B2D0}">
      <dsp:nvSpPr>
        <dsp:cNvPr id="0" name=""/>
        <dsp:cNvSpPr/>
      </dsp:nvSpPr>
      <dsp:spPr>
        <a:xfrm>
          <a:off x="548640" y="3070245"/>
          <a:ext cx="7680960" cy="560879"/>
        </a:xfrm>
        <a:prstGeom prst="roundRect">
          <a:avLst/>
        </a:prstGeom>
        <a:solidFill>
          <a:srgbClr val="FAF1DA"/>
        </a:solidFill>
        <a:ln w="25400" cap="flat" cmpd="sng" algn="ctr">
          <a:solidFill>
            <a:srgbClr val="F4B64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Aptos"/>
            </a:rPr>
            <a:t>Clinically Applicable</a:t>
          </a:r>
        </a:p>
      </dsp:txBody>
      <dsp:txXfrm>
        <a:off x="576020" y="3097625"/>
        <a:ext cx="7626200" cy="506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5E32F-9F25-41DD-A6EE-3A1665B21F1D}">
      <dsp:nvSpPr>
        <dsp:cNvPr id="0" name=""/>
        <dsp:cNvSpPr/>
      </dsp:nvSpPr>
      <dsp:spPr>
        <a:xfrm>
          <a:off x="53" y="43139"/>
          <a:ext cx="5085745" cy="1036800"/>
        </a:xfrm>
        <a:prstGeom prst="rect">
          <a:avLst/>
        </a:prstGeom>
        <a:solidFill>
          <a:srgbClr val="B6CAB9"/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Benefits </a:t>
          </a:r>
        </a:p>
      </dsp:txBody>
      <dsp:txXfrm>
        <a:off x="53" y="43139"/>
        <a:ext cx="5085745" cy="1036800"/>
      </dsp:txXfrm>
    </dsp:sp>
    <dsp:sp modelId="{FF7B21B7-8AB6-4D9A-AA92-EC26A0CCF4A3}">
      <dsp:nvSpPr>
        <dsp:cNvPr id="0" name=""/>
        <dsp:cNvSpPr/>
      </dsp:nvSpPr>
      <dsp:spPr>
        <a:xfrm>
          <a:off x="53" y="1079939"/>
          <a:ext cx="5085745" cy="2174039"/>
        </a:xfrm>
        <a:prstGeom prst="rect">
          <a:avLst/>
        </a:prstGeom>
        <a:solidFill>
          <a:srgbClr val="F2F8ED">
            <a:alpha val="90000"/>
          </a:srgb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solidFill>
                <a:schemeClr val="tx1"/>
              </a:solidFill>
            </a:rPr>
            <a:t>Threshold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solidFill>
                <a:schemeClr val="tx1"/>
              </a:solidFill>
            </a:rPr>
            <a:t>Severity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solidFill>
                <a:schemeClr val="tx1"/>
              </a:solidFill>
            </a:rPr>
            <a:t>Clarification</a:t>
          </a:r>
        </a:p>
      </dsp:txBody>
      <dsp:txXfrm>
        <a:off x="53" y="1079939"/>
        <a:ext cx="5085745" cy="2174039"/>
      </dsp:txXfrm>
    </dsp:sp>
    <dsp:sp modelId="{7D3CCFD9-C40D-41EF-9522-3D7C9844CAF6}">
      <dsp:nvSpPr>
        <dsp:cNvPr id="0" name=""/>
        <dsp:cNvSpPr/>
      </dsp:nvSpPr>
      <dsp:spPr>
        <a:xfrm>
          <a:off x="5797802" y="43139"/>
          <a:ext cx="5085745" cy="1036800"/>
        </a:xfrm>
        <a:prstGeom prst="rect">
          <a:avLst/>
        </a:prstGeom>
        <a:solidFill>
          <a:srgbClr val="B6CAB9"/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Challenges </a:t>
          </a:r>
        </a:p>
      </dsp:txBody>
      <dsp:txXfrm>
        <a:off x="5797802" y="43139"/>
        <a:ext cx="5085745" cy="1036800"/>
      </dsp:txXfrm>
    </dsp:sp>
    <dsp:sp modelId="{3412A753-D98A-4593-BE6A-DCDE52FDFFD0}">
      <dsp:nvSpPr>
        <dsp:cNvPr id="0" name=""/>
        <dsp:cNvSpPr/>
      </dsp:nvSpPr>
      <dsp:spPr>
        <a:xfrm>
          <a:off x="5797802" y="1079939"/>
          <a:ext cx="5085745" cy="2174039"/>
        </a:xfrm>
        <a:prstGeom prst="rect">
          <a:avLst/>
        </a:prstGeom>
        <a:solidFill>
          <a:srgbClr val="F2F8ED">
            <a:alpha val="90000"/>
          </a:srgb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solidFill>
                <a:schemeClr val="tx1"/>
              </a:solidFill>
            </a:rPr>
            <a:t>Time-consuming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solidFill>
                <a:schemeClr val="tx1"/>
              </a:solidFill>
            </a:rPr>
            <a:t>Requires expertise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solidFill>
                <a:schemeClr val="tx1"/>
              </a:solidFill>
            </a:rPr>
            <a:t>Potential reactions </a:t>
          </a:r>
        </a:p>
      </dsp:txBody>
      <dsp:txXfrm>
        <a:off x="5797802" y="1079939"/>
        <a:ext cx="5085745" cy="21740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72292-0783-894F-804E-18588C26681C}">
      <dsp:nvSpPr>
        <dsp:cNvPr id="0" name=""/>
        <dsp:cNvSpPr/>
      </dsp:nvSpPr>
      <dsp:spPr>
        <a:xfrm>
          <a:off x="-5513198" y="-844209"/>
          <a:ext cx="6565219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093D3-C602-CE45-A494-D0341920DA42}">
      <dsp:nvSpPr>
        <dsp:cNvPr id="0" name=""/>
        <dsp:cNvSpPr/>
      </dsp:nvSpPr>
      <dsp:spPr>
        <a:xfrm>
          <a:off x="676899" y="487680"/>
          <a:ext cx="6063000" cy="975360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19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</a:rPr>
            <a:t>Family history</a:t>
          </a:r>
        </a:p>
      </dsp:txBody>
      <dsp:txXfrm>
        <a:off x="676899" y="487680"/>
        <a:ext cx="6063000" cy="975360"/>
      </dsp:txXfrm>
    </dsp:sp>
    <dsp:sp modelId="{69B3220B-AA1E-FF42-BB8C-7BA5595EE46B}">
      <dsp:nvSpPr>
        <dsp:cNvPr id="0" name=""/>
        <dsp:cNvSpPr/>
      </dsp:nvSpPr>
      <dsp:spPr>
        <a:xfrm>
          <a:off x="67299" y="365760"/>
          <a:ext cx="1219200" cy="1219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771C47-2217-2E43-8E61-A4A082DED0C2}">
      <dsp:nvSpPr>
        <dsp:cNvPr id="0" name=""/>
        <dsp:cNvSpPr/>
      </dsp:nvSpPr>
      <dsp:spPr>
        <a:xfrm>
          <a:off x="1031443" y="1950720"/>
          <a:ext cx="5708456" cy="975360"/>
        </a:xfrm>
        <a:prstGeom prst="rect">
          <a:avLst/>
        </a:prstGeom>
        <a:solidFill>
          <a:srgbClr val="F2D57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19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</a:rPr>
            <a:t>Age, comorbid conditions</a:t>
          </a:r>
        </a:p>
      </dsp:txBody>
      <dsp:txXfrm>
        <a:off x="1031443" y="1950720"/>
        <a:ext cx="5708456" cy="975360"/>
      </dsp:txXfrm>
    </dsp:sp>
    <dsp:sp modelId="{DB405608-5320-424C-B926-D045859EDA96}">
      <dsp:nvSpPr>
        <dsp:cNvPr id="0" name=""/>
        <dsp:cNvSpPr/>
      </dsp:nvSpPr>
      <dsp:spPr>
        <a:xfrm>
          <a:off x="421843" y="1828800"/>
          <a:ext cx="1219200" cy="1219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2AF24D-0224-8E48-A0F9-D5E80F638914}">
      <dsp:nvSpPr>
        <dsp:cNvPr id="0" name=""/>
        <dsp:cNvSpPr/>
      </dsp:nvSpPr>
      <dsp:spPr>
        <a:xfrm>
          <a:off x="676899" y="3413760"/>
          <a:ext cx="6063000" cy="975360"/>
        </a:xfrm>
        <a:prstGeom prst="rect">
          <a:avLst/>
        </a:prstGeom>
        <a:solidFill>
          <a:srgbClr val="FF696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19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</a:rPr>
            <a:t>Eczema severity</a:t>
          </a:r>
        </a:p>
      </dsp:txBody>
      <dsp:txXfrm>
        <a:off x="676899" y="3413760"/>
        <a:ext cx="6063000" cy="975360"/>
      </dsp:txXfrm>
    </dsp:sp>
    <dsp:sp modelId="{63B6274B-D335-1142-95DC-EDD88ABEC5FF}">
      <dsp:nvSpPr>
        <dsp:cNvPr id="0" name=""/>
        <dsp:cNvSpPr/>
      </dsp:nvSpPr>
      <dsp:spPr>
        <a:xfrm>
          <a:off x="67299" y="3291840"/>
          <a:ext cx="1219200" cy="1219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80BEA-0DE4-534A-9AF7-99C9E9567C03}">
      <dsp:nvSpPr>
        <dsp:cNvPr id="0" name=""/>
        <dsp:cNvSpPr/>
      </dsp:nvSpPr>
      <dsp:spPr>
        <a:xfrm>
          <a:off x="536779" y="0"/>
          <a:ext cx="6083498" cy="4876800"/>
        </a:xfrm>
        <a:prstGeom prst="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FACF9B0-4400-7D44-A040-18DB87C5C65B}">
      <dsp:nvSpPr>
        <dsp:cNvPr id="0" name=""/>
        <dsp:cNvSpPr/>
      </dsp:nvSpPr>
      <dsp:spPr>
        <a:xfrm>
          <a:off x="7688" y="1463040"/>
          <a:ext cx="2303677" cy="1950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Identify anxiety</a:t>
          </a:r>
        </a:p>
      </dsp:txBody>
      <dsp:txXfrm>
        <a:off x="102914" y="1558266"/>
        <a:ext cx="2113225" cy="1760268"/>
      </dsp:txXfrm>
    </dsp:sp>
    <dsp:sp modelId="{9F7E8782-8FBF-8849-8AB8-1E36AF36C08F}">
      <dsp:nvSpPr>
        <dsp:cNvPr id="0" name=""/>
        <dsp:cNvSpPr/>
      </dsp:nvSpPr>
      <dsp:spPr>
        <a:xfrm>
          <a:off x="2426689" y="1463040"/>
          <a:ext cx="2303677" cy="1950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Discuss risks &amp; benefits of testing</a:t>
          </a:r>
        </a:p>
      </dsp:txBody>
      <dsp:txXfrm>
        <a:off x="2521915" y="1558266"/>
        <a:ext cx="2113225" cy="1760268"/>
      </dsp:txXfrm>
    </dsp:sp>
    <dsp:sp modelId="{436CF5C0-3D62-0C43-93E9-AFD6835F897B}">
      <dsp:nvSpPr>
        <dsp:cNvPr id="0" name=""/>
        <dsp:cNvSpPr/>
      </dsp:nvSpPr>
      <dsp:spPr>
        <a:xfrm>
          <a:off x="4845691" y="1463040"/>
          <a:ext cx="2303677" cy="1950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BEFORE testing, ask if &amp; how it will change things</a:t>
          </a:r>
        </a:p>
      </dsp:txBody>
      <dsp:txXfrm>
        <a:off x="4940917" y="1558266"/>
        <a:ext cx="2113225" cy="1760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0.65807</cdr:x>
      <cdr:y>0.45651</cdr:y>
    </cdr:from>
    <cdr:to>
      <cdr:x>0.85684</cdr:x>
      <cdr:y>0.54139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B84047B9-41B4-C078-DF9A-778571A20422}"/>
            </a:ext>
          </a:extLst>
        </cdr:cNvPr>
        <cdr:cNvSpPr txBox="1"/>
      </cdr:nvSpPr>
      <cdr:spPr>
        <a:xfrm xmlns:a="http://schemas.openxmlformats.org/drawingml/2006/main">
          <a:off x="3409856" y="1986410"/>
          <a:ext cx="1029946" cy="3693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i="1" dirty="0">
              <a:solidFill>
                <a:schemeClr val="tx1"/>
              </a:solidFill>
            </a:rPr>
            <a:t>P</a:t>
          </a:r>
          <a:r>
            <a:rPr lang="en-US" dirty="0">
              <a:solidFill>
                <a:schemeClr val="tx1"/>
              </a:solidFill>
            </a:rPr>
            <a:t>= 0.83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0.68529</cdr:x>
      <cdr:y>0.26544</cdr:y>
    </cdr:from>
    <cdr:to>
      <cdr:x>0.8736</cdr:x>
      <cdr:y>0.58584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CB7AF435-179A-A434-C44B-89963FF3AB5A}"/>
            </a:ext>
          </a:extLst>
        </cdr:cNvPr>
        <cdr:cNvSpPr txBox="1"/>
      </cdr:nvSpPr>
      <cdr:spPr>
        <a:xfrm xmlns:a="http://schemas.openxmlformats.org/drawingml/2006/main">
          <a:off x="3651076" y="1147396"/>
          <a:ext cx="1003300" cy="13849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 dirty="0"/>
            <a:t>P</a:t>
          </a:r>
          <a:r>
            <a:rPr lang="en-US" sz="1200" dirty="0"/>
            <a:t> = 0.048</a:t>
          </a:r>
        </a:p>
        <a:p xmlns:a="http://schemas.openxmlformats.org/drawingml/2006/main">
          <a:endParaRPr lang="en-US" sz="1200" dirty="0"/>
        </a:p>
        <a:p xmlns:a="http://schemas.openxmlformats.org/drawingml/2006/main">
          <a:r>
            <a:rPr lang="en-US" sz="1200" i="1" dirty="0"/>
            <a:t>P</a:t>
          </a:r>
          <a:r>
            <a:rPr lang="en-US" sz="1200" dirty="0"/>
            <a:t> = 0.389</a:t>
          </a:r>
        </a:p>
        <a:p xmlns:a="http://schemas.openxmlformats.org/drawingml/2006/main">
          <a:endParaRPr lang="en-US" sz="1200" dirty="0"/>
        </a:p>
        <a:p xmlns:a="http://schemas.openxmlformats.org/drawingml/2006/main">
          <a:r>
            <a:rPr lang="en-US" sz="1200" i="1" dirty="0"/>
            <a:t>P</a:t>
          </a:r>
          <a:r>
            <a:rPr lang="en-US" sz="1200" dirty="0"/>
            <a:t> = 0.005 </a:t>
          </a:r>
        </a:p>
        <a:p xmlns:a="http://schemas.openxmlformats.org/drawingml/2006/main">
          <a:endParaRPr lang="en-US" sz="1200" dirty="0"/>
        </a:p>
        <a:p xmlns:a="http://schemas.openxmlformats.org/drawingml/2006/main">
          <a:r>
            <a:rPr lang="en-US" sz="1200" i="1" dirty="0"/>
            <a:t>P</a:t>
          </a:r>
          <a:r>
            <a:rPr lang="en-US" sz="1200" dirty="0"/>
            <a:t> = 0.001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0C529-D133-0C4B-AB5D-2099BDB2C40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15F98-A9C9-BA49-95A8-37F7D82BC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4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15F98-A9C9-BA49-95A8-37F7D82BC1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03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15F98-A9C9-BA49-95A8-37F7D82BC1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8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ooters (Body 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4B065BF-8483-4ED2-A758-5F457B8361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3331" y="6228271"/>
            <a:ext cx="8964791" cy="5736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rgbClr val="565B5D"/>
                </a:solidFill>
              </a:defRPr>
            </a:lvl1pPr>
          </a:lstStyle>
          <a:p>
            <a:pPr lvl="0"/>
            <a:r>
              <a:rPr lang="en-US" sz="1100" dirty="0"/>
              <a:t>Click to add reference.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1435B33-B504-4F8C-AF35-D81B726EF0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008" y="5770049"/>
            <a:ext cx="11682077" cy="346075"/>
          </a:xfrm>
        </p:spPr>
        <p:txBody>
          <a:bodyPr anchor="b"/>
          <a:lstStyle>
            <a:lvl1pPr marL="182880" indent="-182880">
              <a:spcBef>
                <a:spcPts val="0"/>
              </a:spcBef>
              <a:buFont typeface="+mj-lt"/>
              <a:buAutoNum type="alphaLcPeriod"/>
              <a:defRPr sz="1200">
                <a:solidFill>
                  <a:srgbClr val="565B5D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footnote.</a:t>
            </a:r>
          </a:p>
          <a:p>
            <a:pPr lvl="0"/>
            <a:r>
              <a:rPr lang="en-US" dirty="0"/>
              <a:t>or Click to add abbreviation expansion.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4C2BCC-43CF-4A5B-B706-74ABC9F6F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903863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74882"/>
            <a:ext cx="11682153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58F7D8-15C0-41E8-8E72-D27759547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1" y="1926625"/>
            <a:ext cx="5775313" cy="4116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dirty="0">
                <a:solidFill>
                  <a:schemeClr val="tx1"/>
                </a:solidFill>
              </a:defRPr>
            </a:lvl1pPr>
            <a:lvl2pPr marL="457200" indent="0">
              <a:buNone/>
              <a:defRPr lang="en-US" sz="1800" dirty="0">
                <a:solidFill>
                  <a:schemeClr val="tx1"/>
                </a:solidFill>
              </a:defRPr>
            </a:lvl2pPr>
            <a:lvl3pPr marL="914400" indent="0">
              <a:buNone/>
              <a:defRPr lang="en-US" sz="1600" dirty="0">
                <a:solidFill>
                  <a:schemeClr val="tx1"/>
                </a:solidFill>
              </a:defRPr>
            </a:lvl3pPr>
            <a:lvl4pPr marL="1371600" indent="0">
              <a:buNone/>
              <a:defRPr lang="en-US" sz="1400" dirty="0">
                <a:solidFill>
                  <a:schemeClr val="tx1"/>
                </a:solidFill>
              </a:defRPr>
            </a:lvl4pPr>
            <a:lvl5pPr marL="1828800" indent="0">
              <a:buNone/>
              <a:defRPr lang="en-US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06C156E-7C8A-4DF2-ACC3-1AAC782F8D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031" y="1418226"/>
            <a:ext cx="5775313" cy="4114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2400" b="1" kern="1200" cap="none" baseline="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896EF-A02C-AE29-62E8-1B2EAF192AE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62873" y="1926625"/>
            <a:ext cx="5775312" cy="4116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dirty="0">
                <a:solidFill>
                  <a:schemeClr val="tx1"/>
                </a:solidFill>
              </a:defRPr>
            </a:lvl1pPr>
            <a:lvl2pPr marL="457200" indent="0">
              <a:buNone/>
              <a:defRPr lang="en-US" sz="1800" dirty="0">
                <a:solidFill>
                  <a:schemeClr val="tx1"/>
                </a:solidFill>
              </a:defRPr>
            </a:lvl2pPr>
            <a:lvl3pPr marL="914400" indent="0">
              <a:buNone/>
              <a:defRPr lang="en-US" sz="1600" dirty="0">
                <a:solidFill>
                  <a:schemeClr val="tx1"/>
                </a:solidFill>
              </a:defRPr>
            </a:lvl3pPr>
            <a:lvl4pPr marL="1371600" indent="0">
              <a:buNone/>
              <a:defRPr lang="en-US" sz="1400" dirty="0">
                <a:solidFill>
                  <a:schemeClr val="tx1"/>
                </a:solidFill>
              </a:defRPr>
            </a:lvl4pPr>
            <a:lvl5pPr marL="1828800" indent="0">
              <a:buNone/>
              <a:defRPr lang="en-US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6DFFA31-881E-0215-8767-EA798BD09B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2873" y="1418226"/>
            <a:ext cx="5775312" cy="4114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2400" b="1" kern="1200" cap="none" baseline="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name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F082BA-E467-BD84-C122-7DB4CBAB997A}"/>
              </a:ext>
            </a:extLst>
          </p:cNvPr>
          <p:cNvCxnSpPr>
            <a:cxnSpLocks/>
          </p:cNvCxnSpPr>
          <p:nvPr userDrawn="1"/>
        </p:nvCxnSpPr>
        <p:spPr>
          <a:xfrm>
            <a:off x="256033" y="1875886"/>
            <a:ext cx="5775312" cy="0"/>
          </a:xfrm>
          <a:prstGeom prst="line">
            <a:avLst/>
          </a:prstGeom>
          <a:ln cap="rnd">
            <a:gradFill>
              <a:gsLst>
                <a:gs pos="0">
                  <a:schemeClr val="accent1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0B2442-A967-4A0A-3194-5FAC216EB8F6}"/>
              </a:ext>
            </a:extLst>
          </p:cNvPr>
          <p:cNvCxnSpPr>
            <a:cxnSpLocks/>
          </p:cNvCxnSpPr>
          <p:nvPr userDrawn="1"/>
        </p:nvCxnSpPr>
        <p:spPr>
          <a:xfrm>
            <a:off x="6162873" y="1876729"/>
            <a:ext cx="5775312" cy="0"/>
          </a:xfrm>
          <a:prstGeom prst="line">
            <a:avLst/>
          </a:prstGeom>
          <a:ln cap="rnd">
            <a:gradFill>
              <a:gsLst>
                <a:gs pos="0">
                  <a:schemeClr val="accent1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70090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74882"/>
            <a:ext cx="11682153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58F7D8-15C0-41E8-8E72-D27759547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1926625"/>
            <a:ext cx="3886200" cy="4116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dirty="0">
                <a:solidFill>
                  <a:schemeClr val="tx1"/>
                </a:solidFill>
              </a:defRPr>
            </a:lvl1pPr>
            <a:lvl2pPr marL="457200" indent="0">
              <a:buNone/>
              <a:defRPr lang="en-US" sz="1800" dirty="0">
                <a:solidFill>
                  <a:schemeClr val="tx1"/>
                </a:solidFill>
              </a:defRPr>
            </a:lvl2pPr>
            <a:lvl3pPr marL="914400" indent="0">
              <a:buNone/>
              <a:defRPr lang="en-US" sz="1600" dirty="0">
                <a:solidFill>
                  <a:schemeClr val="tx1"/>
                </a:solidFill>
              </a:defRPr>
            </a:lvl3pPr>
            <a:lvl4pPr marL="1371600" indent="0">
              <a:buNone/>
              <a:defRPr lang="en-US" sz="1400" dirty="0">
                <a:solidFill>
                  <a:schemeClr val="tx1"/>
                </a:solidFill>
              </a:defRPr>
            </a:lvl4pPr>
            <a:lvl5pPr marL="1828800" indent="0">
              <a:buNone/>
              <a:defRPr lang="en-US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06C156E-7C8A-4DF2-ACC3-1AAC782F8D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032" y="1418226"/>
            <a:ext cx="3886200" cy="4114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2400" b="1" kern="1200" cap="none" baseline="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896EF-A02C-AE29-62E8-1B2EAF192AE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52900" y="1926625"/>
            <a:ext cx="3886200" cy="4116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dirty="0">
                <a:solidFill>
                  <a:schemeClr val="tx1"/>
                </a:solidFill>
              </a:defRPr>
            </a:lvl1pPr>
            <a:lvl2pPr marL="457200" indent="0">
              <a:buNone/>
              <a:defRPr lang="en-US" sz="1800" dirty="0">
                <a:solidFill>
                  <a:schemeClr val="tx1"/>
                </a:solidFill>
              </a:defRPr>
            </a:lvl2pPr>
            <a:lvl3pPr marL="914400" indent="0">
              <a:buNone/>
              <a:defRPr lang="en-US" sz="1600" dirty="0">
                <a:solidFill>
                  <a:schemeClr val="tx1"/>
                </a:solidFill>
              </a:defRPr>
            </a:lvl3pPr>
            <a:lvl4pPr marL="1371600" indent="0">
              <a:buNone/>
              <a:defRPr lang="en-US" sz="1400" dirty="0">
                <a:solidFill>
                  <a:schemeClr val="tx1"/>
                </a:solidFill>
              </a:defRPr>
            </a:lvl4pPr>
            <a:lvl5pPr marL="1828800" indent="0">
              <a:buNone/>
              <a:defRPr lang="en-US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6DFFA31-881E-0215-8767-EA798BD09B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52900" y="1418226"/>
            <a:ext cx="3886200" cy="4114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2400" b="1" kern="1200" cap="none" baseline="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name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479F56-5B6A-05F4-C5F3-F36E998F27A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049768" y="1926625"/>
            <a:ext cx="3886200" cy="4116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dirty="0">
                <a:solidFill>
                  <a:schemeClr val="tx1"/>
                </a:solidFill>
              </a:defRPr>
            </a:lvl1pPr>
            <a:lvl2pPr marL="457200" indent="0">
              <a:buNone/>
              <a:defRPr lang="en-US" sz="1800" dirty="0">
                <a:solidFill>
                  <a:schemeClr val="tx1"/>
                </a:solidFill>
              </a:defRPr>
            </a:lvl2pPr>
            <a:lvl3pPr marL="914400" indent="0">
              <a:buNone/>
              <a:defRPr lang="en-US" sz="1600" dirty="0">
                <a:solidFill>
                  <a:schemeClr val="tx1"/>
                </a:solidFill>
              </a:defRPr>
            </a:lvl3pPr>
            <a:lvl4pPr marL="1371600" indent="0">
              <a:buNone/>
              <a:defRPr lang="en-US" sz="1400" dirty="0">
                <a:solidFill>
                  <a:schemeClr val="tx1"/>
                </a:solidFill>
              </a:defRPr>
            </a:lvl4pPr>
            <a:lvl5pPr marL="1828800" indent="0">
              <a:buNone/>
              <a:defRPr lang="en-US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7AD121B-9D7A-9FE4-15DC-6B29F788FE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49768" y="1418226"/>
            <a:ext cx="3886200" cy="4114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2400" b="1" kern="1200" cap="none" baseline="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name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08352-8F77-967E-D3DF-E9810555F96A}"/>
              </a:ext>
            </a:extLst>
          </p:cNvPr>
          <p:cNvCxnSpPr>
            <a:cxnSpLocks/>
          </p:cNvCxnSpPr>
          <p:nvPr userDrawn="1"/>
        </p:nvCxnSpPr>
        <p:spPr>
          <a:xfrm>
            <a:off x="256033" y="1875886"/>
            <a:ext cx="3886200" cy="0"/>
          </a:xfrm>
          <a:prstGeom prst="line">
            <a:avLst/>
          </a:prstGeom>
          <a:ln cap="rnd">
            <a:gradFill>
              <a:gsLst>
                <a:gs pos="0">
                  <a:schemeClr val="accent1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6BA180-6965-2F33-9BE6-4ED26EE48A1B}"/>
              </a:ext>
            </a:extLst>
          </p:cNvPr>
          <p:cNvCxnSpPr>
            <a:cxnSpLocks/>
          </p:cNvCxnSpPr>
          <p:nvPr userDrawn="1"/>
        </p:nvCxnSpPr>
        <p:spPr>
          <a:xfrm>
            <a:off x="4152900" y="1875886"/>
            <a:ext cx="3886200" cy="0"/>
          </a:xfrm>
          <a:prstGeom prst="line">
            <a:avLst/>
          </a:prstGeom>
          <a:ln cap="rnd">
            <a:gradFill>
              <a:gsLst>
                <a:gs pos="0">
                  <a:schemeClr val="accent1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CA967A-D3D8-C49C-E129-81102A2D9D8B}"/>
              </a:ext>
            </a:extLst>
          </p:cNvPr>
          <p:cNvCxnSpPr>
            <a:cxnSpLocks/>
          </p:cNvCxnSpPr>
          <p:nvPr userDrawn="1"/>
        </p:nvCxnSpPr>
        <p:spPr>
          <a:xfrm>
            <a:off x="8049768" y="1875886"/>
            <a:ext cx="3886200" cy="0"/>
          </a:xfrm>
          <a:prstGeom prst="line">
            <a:avLst/>
          </a:prstGeom>
          <a:ln cap="rnd">
            <a:gradFill>
              <a:gsLst>
                <a:gs pos="0">
                  <a:schemeClr val="accent1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599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FF280-6052-4AEA-B9D0-2011EA18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973084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EB9E95-DFFD-4CDC-BB8B-86AAAD75AD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77204"/>
            <a:ext cx="9144000" cy="2387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Maitree SemiBold" panose="00000700000000000000" pitchFamily="2" charset="-34"/>
                <a:ea typeface="Open Sans Extrabold" panose="020B0906030804020204" pitchFamily="34" charset="0"/>
                <a:cs typeface="Maitree SemiBold" panose="00000700000000000000" pitchFamily="2" charset="-34"/>
              </a:defRPr>
            </a:lvl1pPr>
          </a:lstStyle>
          <a:p>
            <a:pPr algn="l"/>
            <a:r>
              <a:rPr lang="en-US" dirty="0">
                <a:solidFill>
                  <a:srgbClr val="565B5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Section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575E5B-572F-4462-B991-88CA3E1E9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3515"/>
            <a:ext cx="9144000" cy="165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dirty="0">
                <a:solidFill>
                  <a:srgbClr val="565B5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865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B1B91DA-80F0-9EFB-5D6E-DA3AF2E4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77204"/>
            <a:ext cx="9144000" cy="2387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Maitree SemiBold" panose="00000700000000000000" pitchFamily="2" charset="-34"/>
                <a:ea typeface="Open Sans Extrabold" panose="020B0906030804020204" pitchFamily="34" charset="0"/>
                <a:cs typeface="Maitree SemiBold" panose="00000700000000000000" pitchFamily="2" charset="-34"/>
              </a:defRPr>
            </a:lvl1pPr>
          </a:lstStyle>
          <a:p>
            <a:pPr algn="l"/>
            <a:r>
              <a:rPr lang="en-US" dirty="0">
                <a:solidFill>
                  <a:srgbClr val="565B5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Section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29DE0C6-64EF-3131-9C6F-013A178E6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3515"/>
            <a:ext cx="9144000" cy="165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dirty="0">
                <a:solidFill>
                  <a:srgbClr val="565B5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60878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Promp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F9375-4EF4-541D-E3D8-42408A4B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153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2DA871-CFA0-BC55-83EF-28683538B293}"/>
              </a:ext>
            </a:extLst>
          </p:cNvPr>
          <p:cNvSpPr txBox="1"/>
          <p:nvPr userDrawn="1"/>
        </p:nvSpPr>
        <p:spPr>
          <a:xfrm>
            <a:off x="8145623" y="4096144"/>
            <a:ext cx="357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Presented by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0A346E-A69E-FCF2-80D8-4C10052887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45463" y="4465638"/>
            <a:ext cx="3573462" cy="126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93531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70" y="1342497"/>
            <a:ext cx="11682153" cy="442755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3708E90-4FC2-554A-D5C8-1EA578A2C9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3331" y="6228271"/>
            <a:ext cx="8964791" cy="5736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rgbClr val="565B5D"/>
                </a:solidFill>
              </a:defRPr>
            </a:lvl1pPr>
          </a:lstStyle>
          <a:p>
            <a:pPr lvl="0"/>
            <a:r>
              <a:rPr lang="en-US" sz="1100" dirty="0"/>
              <a:t>Click to add reference.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9A20AE5-76E4-F017-AD5B-04752A03BC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008" y="5770049"/>
            <a:ext cx="11682077" cy="346075"/>
          </a:xfrm>
        </p:spPr>
        <p:txBody>
          <a:bodyPr anchor="b"/>
          <a:lstStyle>
            <a:lvl1pPr marL="182880" indent="-182880">
              <a:spcBef>
                <a:spcPts val="0"/>
              </a:spcBef>
              <a:buFont typeface="+mj-lt"/>
              <a:buAutoNum type="alphaLcPeriod"/>
              <a:defRPr sz="1200">
                <a:solidFill>
                  <a:srgbClr val="565B5D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footnote.</a:t>
            </a:r>
          </a:p>
          <a:p>
            <a:pPr lvl="0"/>
            <a:r>
              <a:rPr lang="en-US" dirty="0"/>
              <a:t>or Click to add abbreviation expansion.</a:t>
            </a:r>
          </a:p>
        </p:txBody>
      </p:sp>
    </p:spTree>
    <p:extLst>
      <p:ext uri="{BB962C8B-B14F-4D97-AF65-F5344CB8AC3E}">
        <p14:creationId xmlns:p14="http://schemas.microsoft.com/office/powerpoint/2010/main" val="30354472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240">
          <p15:clr>
            <a:srgbClr val="FBAE40"/>
          </p15:clr>
        </p15:guide>
        <p15:guide id="3" orient="horz" pos="3552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pos="753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 +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71" y="1342498"/>
            <a:ext cx="5830030" cy="431015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68D642-0380-45CE-AC3A-70A7A02D4BE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1333500"/>
            <a:ext cx="5851525" cy="43322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5295372-8403-12A4-BB9F-5CCBB84EE2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3331" y="6228271"/>
            <a:ext cx="8964791" cy="5736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rgbClr val="565B5D"/>
                </a:solidFill>
              </a:defRPr>
            </a:lvl1pPr>
          </a:lstStyle>
          <a:p>
            <a:pPr lvl="0"/>
            <a:r>
              <a:rPr lang="en-US" sz="1100" dirty="0"/>
              <a:t>Click to add reference.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B1839D-2267-A679-97A5-B5DE0C44B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008" y="5770049"/>
            <a:ext cx="11682077" cy="346075"/>
          </a:xfrm>
        </p:spPr>
        <p:txBody>
          <a:bodyPr anchor="b"/>
          <a:lstStyle>
            <a:lvl1pPr marL="182880" indent="-182880">
              <a:spcBef>
                <a:spcPts val="0"/>
              </a:spcBef>
              <a:buFont typeface="+mj-lt"/>
              <a:buAutoNum type="alphaLcPeriod"/>
              <a:defRPr sz="1200">
                <a:solidFill>
                  <a:srgbClr val="565B5D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footnote.</a:t>
            </a:r>
          </a:p>
          <a:p>
            <a:pPr lvl="0"/>
            <a:r>
              <a:rPr lang="en-US" dirty="0"/>
              <a:t>or Click to add abbreviation expansion.</a:t>
            </a:r>
          </a:p>
        </p:txBody>
      </p:sp>
    </p:spTree>
    <p:extLst>
      <p:ext uri="{BB962C8B-B14F-4D97-AF65-F5344CB8AC3E}">
        <p14:creationId xmlns:p14="http://schemas.microsoft.com/office/powerpoint/2010/main" val="10236816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240">
          <p15:clr>
            <a:srgbClr val="FBAE40"/>
          </p15:clr>
        </p15:guide>
        <p15:guide id="3" orient="horz" pos="3552">
          <p15:clr>
            <a:srgbClr val="FBAE40"/>
          </p15:clr>
        </p15:guide>
        <p15:guide id="4" pos="3840">
          <p15:clr>
            <a:srgbClr val="FBAE40"/>
          </p15:clr>
        </p15:guide>
        <p15:guide id="5" pos="75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70" y="1923690"/>
            <a:ext cx="5830030" cy="372896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BE5D83-7351-4B39-AE0E-8AB5DBB5EF20}"/>
              </a:ext>
            </a:extLst>
          </p:cNvPr>
          <p:cNvCxnSpPr>
            <a:cxnSpLocks/>
          </p:cNvCxnSpPr>
          <p:nvPr userDrawn="1"/>
        </p:nvCxnSpPr>
        <p:spPr>
          <a:xfrm>
            <a:off x="265971" y="1935726"/>
            <a:ext cx="5829508" cy="0"/>
          </a:xfrm>
          <a:prstGeom prst="line">
            <a:avLst/>
          </a:prstGeom>
          <a:ln cap="rnd">
            <a:gradFill>
              <a:gsLst>
                <a:gs pos="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68D642-0380-45CE-AC3A-70A7A02D4BE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1917676"/>
            <a:ext cx="5851525" cy="374811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B6B28B-09FA-40B2-A263-204D839957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971" y="1333500"/>
            <a:ext cx="5829508" cy="59055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0701C93-DC52-4641-B23D-5E4F396A35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333500"/>
            <a:ext cx="5851525" cy="59055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1DA153-B06B-4513-A7CF-9579585E6BAB}"/>
              </a:ext>
            </a:extLst>
          </p:cNvPr>
          <p:cNvCxnSpPr>
            <a:cxnSpLocks/>
          </p:cNvCxnSpPr>
          <p:nvPr userDrawn="1"/>
        </p:nvCxnSpPr>
        <p:spPr>
          <a:xfrm>
            <a:off x="6133892" y="1935726"/>
            <a:ext cx="5829508" cy="0"/>
          </a:xfrm>
          <a:prstGeom prst="line">
            <a:avLst/>
          </a:prstGeom>
          <a:ln cap="rnd">
            <a:gradFill>
              <a:gsLst>
                <a:gs pos="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039C45B-CADA-E5EE-C395-A58FA3CA4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3331" y="6228271"/>
            <a:ext cx="8964791" cy="5736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rgbClr val="565B5D"/>
                </a:solidFill>
              </a:defRPr>
            </a:lvl1pPr>
          </a:lstStyle>
          <a:p>
            <a:pPr lvl="0"/>
            <a:r>
              <a:rPr lang="en-US" sz="1100" dirty="0"/>
              <a:t>Click to add reference.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455CB85-A5AA-A7B5-D53C-12C39943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008" y="5770049"/>
            <a:ext cx="11682077" cy="346075"/>
          </a:xfrm>
        </p:spPr>
        <p:txBody>
          <a:bodyPr anchor="b"/>
          <a:lstStyle>
            <a:lvl1pPr marL="182880" indent="-182880">
              <a:spcBef>
                <a:spcPts val="0"/>
              </a:spcBef>
              <a:buFont typeface="+mj-lt"/>
              <a:buAutoNum type="alphaLcPeriod"/>
              <a:defRPr sz="1200">
                <a:solidFill>
                  <a:srgbClr val="565B5D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footnote.</a:t>
            </a:r>
          </a:p>
          <a:p>
            <a:pPr lvl="0"/>
            <a:r>
              <a:rPr lang="en-US" dirty="0"/>
              <a:t>or Click to add abbreviation expansion.</a:t>
            </a:r>
          </a:p>
        </p:txBody>
      </p:sp>
    </p:spTree>
    <p:extLst>
      <p:ext uri="{BB962C8B-B14F-4D97-AF65-F5344CB8AC3E}">
        <p14:creationId xmlns:p14="http://schemas.microsoft.com/office/powerpoint/2010/main" val="12454265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240">
          <p15:clr>
            <a:srgbClr val="FBAE40"/>
          </p15:clr>
        </p15:guide>
        <p15:guide id="3" orient="horz" pos="3552">
          <p15:clr>
            <a:srgbClr val="FBAE40"/>
          </p15:clr>
        </p15:guide>
        <p15:guide id="4" pos="3840">
          <p15:clr>
            <a:srgbClr val="FBAE40"/>
          </p15:clr>
        </p15:guide>
        <p15:guide id="5" pos="75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4CD8B18-8B20-0E16-71F4-FCE5577BFF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3331" y="6228271"/>
            <a:ext cx="8964791" cy="5736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rgbClr val="565B5D"/>
                </a:solidFill>
              </a:defRPr>
            </a:lvl1pPr>
          </a:lstStyle>
          <a:p>
            <a:pPr lvl="0"/>
            <a:r>
              <a:rPr lang="en-US" sz="1100" dirty="0"/>
              <a:t>Click to add reference.</a:t>
            </a:r>
          </a:p>
        </p:txBody>
      </p:sp>
    </p:spTree>
    <p:extLst>
      <p:ext uri="{BB962C8B-B14F-4D97-AF65-F5344CB8AC3E}">
        <p14:creationId xmlns:p14="http://schemas.microsoft.com/office/powerpoint/2010/main" val="8288880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8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990" y="273051"/>
            <a:ext cx="7445096" cy="533816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0"/>
              </a:spcBef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0"/>
              </a:spcBef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008" y="1435102"/>
            <a:ext cx="4011084" cy="41761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666CB1C-E6AE-CD25-F798-BD8386075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3331" y="6228271"/>
            <a:ext cx="8964791" cy="5736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rgbClr val="565B5D"/>
                </a:solidFill>
              </a:defRPr>
            </a:lvl1pPr>
          </a:lstStyle>
          <a:p>
            <a:pPr lvl="0"/>
            <a:r>
              <a:rPr lang="en-US" sz="1100" dirty="0"/>
              <a:t>Click to add reference.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692413-0F53-5CB7-2184-7B918B7720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008" y="5770049"/>
            <a:ext cx="11682077" cy="346075"/>
          </a:xfrm>
        </p:spPr>
        <p:txBody>
          <a:bodyPr anchor="b"/>
          <a:lstStyle>
            <a:lvl1pPr marL="182880" indent="-182880">
              <a:spcBef>
                <a:spcPts val="0"/>
              </a:spcBef>
              <a:buFont typeface="+mj-lt"/>
              <a:buAutoNum type="alphaLcPeriod"/>
              <a:defRPr sz="1200">
                <a:solidFill>
                  <a:srgbClr val="565B5D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footnote.</a:t>
            </a:r>
          </a:p>
          <a:p>
            <a:pPr lvl="0"/>
            <a:r>
              <a:rPr lang="en-US" dirty="0"/>
              <a:t>or Click to add abbreviation expansion.</a:t>
            </a:r>
          </a:p>
        </p:txBody>
      </p:sp>
    </p:spTree>
    <p:extLst>
      <p:ext uri="{BB962C8B-B14F-4D97-AF65-F5344CB8AC3E}">
        <p14:creationId xmlns:p14="http://schemas.microsoft.com/office/powerpoint/2010/main" val="1526239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1821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30389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8495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7E31BF5-5F65-A6B7-653A-35C0B0E1AE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3331" y="6228271"/>
            <a:ext cx="8964791" cy="5736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rgbClr val="565B5D"/>
                </a:solidFill>
              </a:defRPr>
            </a:lvl1pPr>
          </a:lstStyle>
          <a:p>
            <a:pPr lvl="0"/>
            <a:r>
              <a:rPr lang="en-US" sz="1100" dirty="0"/>
              <a:t>Click to add reference.</a:t>
            </a:r>
          </a:p>
        </p:txBody>
      </p:sp>
    </p:spTree>
    <p:extLst>
      <p:ext uri="{BB962C8B-B14F-4D97-AF65-F5344CB8AC3E}">
        <p14:creationId xmlns:p14="http://schemas.microsoft.com/office/powerpoint/2010/main" val="29265258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92341-9E80-C421-FE86-1FB53AA17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D11ED-2A34-507E-5B17-72A9D657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27E64-B73C-8E64-82A3-A135CCCC2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5117-0D84-4822-9CBE-2D5B7D7D382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93DE9-D385-5319-7D55-50FD1273B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885A-0072-64F7-E92A-05746AD0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C801-4B2A-49EC-A54A-2F6670D4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74882"/>
            <a:ext cx="11682153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58F7D8-15C0-41E8-8E72-D27759547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1" y="1926625"/>
            <a:ext cx="11682153" cy="4116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dirty="0">
                <a:solidFill>
                  <a:schemeClr val="tx1"/>
                </a:solidFill>
              </a:defRPr>
            </a:lvl1pPr>
            <a:lvl2pPr marL="457200" indent="0">
              <a:buNone/>
              <a:defRPr lang="en-US" sz="1800" dirty="0">
                <a:solidFill>
                  <a:schemeClr val="tx1"/>
                </a:solidFill>
              </a:defRPr>
            </a:lvl2pPr>
            <a:lvl3pPr marL="914400" indent="0">
              <a:buNone/>
              <a:defRPr lang="en-US" sz="1600" dirty="0">
                <a:solidFill>
                  <a:schemeClr val="tx1"/>
                </a:solidFill>
              </a:defRPr>
            </a:lvl3pPr>
            <a:lvl4pPr marL="1371600" indent="0">
              <a:buNone/>
              <a:defRPr lang="en-US" sz="1400" dirty="0">
                <a:solidFill>
                  <a:schemeClr val="tx1"/>
                </a:solidFill>
              </a:defRPr>
            </a:lvl4pPr>
            <a:lvl5pPr marL="1828800" indent="0">
              <a:buNone/>
              <a:defRPr lang="en-US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06C156E-7C8A-4DF2-ACC3-1AAC782F8D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031" y="1418226"/>
            <a:ext cx="11682153" cy="4114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2400" b="1" kern="1200" cap="none" baseline="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name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77A7FE-95EA-3050-3C17-D58C8BDECE51}"/>
              </a:ext>
            </a:extLst>
          </p:cNvPr>
          <p:cNvCxnSpPr/>
          <p:nvPr userDrawn="1"/>
        </p:nvCxnSpPr>
        <p:spPr>
          <a:xfrm>
            <a:off x="256033" y="1875886"/>
            <a:ext cx="11682152" cy="0"/>
          </a:xfrm>
          <a:prstGeom prst="line">
            <a:avLst/>
          </a:prstGeom>
          <a:ln cap="rnd">
            <a:gradFill>
              <a:gsLst>
                <a:gs pos="0">
                  <a:schemeClr val="accent1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57148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925" y="1342498"/>
            <a:ext cx="11682153" cy="4310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59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4" r:id="rId2"/>
    <p:sldLayoutId id="2147483682" r:id="rId3"/>
    <p:sldLayoutId id="2147483683" r:id="rId4"/>
    <p:sldLayoutId id="2147483655" r:id="rId5"/>
    <p:sldLayoutId id="2147483656" r:id="rId6"/>
    <p:sldLayoutId id="2147483657" r:id="rId7"/>
    <p:sldLayoutId id="2147483694" r:id="rId8"/>
  </p:sldLayoutIdLst>
  <p:transition>
    <p:fade/>
  </p:transition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n-cs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Font typeface="Open Sans" panose="020B0606030504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628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  <p:sldLayoutId id="2147483685" r:id="rId3"/>
    <p:sldLayoutId id="2147483684" r:id="rId4"/>
  </p:sldLayoutIdLst>
  <p:transition>
    <p:fade/>
  </p:transition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lang="en-US" sz="3600" b="1" kern="1200" dirty="0">
          <a:solidFill>
            <a:schemeClr val="accent2"/>
          </a:solidFill>
          <a:latin typeface="Maitree" panose="00000500000000000000" pitchFamily="2" charset="-34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0"/>
        </a:spcBef>
        <a:buClrTx/>
        <a:buFont typeface="Arial"/>
        <a:buChar char="•"/>
        <a:defRPr lang="en-US" sz="2800" kern="1200" dirty="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0"/>
        </a:spcBef>
        <a:buClrTx/>
        <a:buFont typeface="Arial" panose="020B0604020202020204" pitchFamily="34" charset="0"/>
        <a:buChar char="•"/>
        <a:defRPr lang="en-US" sz="2400" kern="1200" dirty="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buClrTx/>
        <a:buFont typeface="Wingdings" panose="05000000000000000000" pitchFamily="2" charset="2"/>
        <a:buChar char="§"/>
        <a:defRPr lang="en-US" sz="2000" kern="1200" dirty="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buClrTx/>
        <a:buFont typeface="Arial" panose="020B0604020202020204" pitchFamily="34" charset="0"/>
        <a:buChar char="»"/>
        <a:defRPr lang="en-US" sz="1800" kern="1200" dirty="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buClrTx/>
        <a:buFont typeface="Wingdings" panose="05000000000000000000" pitchFamily="2" charset="2"/>
        <a:buChar char="§"/>
        <a:defRPr lang="en-US" sz="1800" kern="1200" dirty="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71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41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1" r:id="rId2"/>
    <p:sldLayoutId id="2147483698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aai.org/tools-for-the-public/allergy,-asthma-immunology-glossar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A3361E-CF68-EA27-D747-DA1C9BF3F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30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Food Allergy Tests Are </a:t>
            </a:r>
            <a:br>
              <a:rPr lang="en-US" dirty="0"/>
            </a:br>
            <a:r>
              <a:rPr lang="en-US" dirty="0"/>
              <a:t>Not Screening Tests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B3FBF2-869A-C73F-0E62-6D893353A3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David R. </a:t>
            </a:r>
            <a:r>
              <a:rPr lang="en-US" dirty="0" err="1"/>
              <a:t>Stukus</a:t>
            </a:r>
            <a:r>
              <a:rPr lang="en-US" dirty="0"/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13756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32727EA-8CCE-B17E-1497-8DCCFF38A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</p:spPr>
        <p:txBody>
          <a:bodyPr/>
          <a:lstStyle/>
          <a:p>
            <a:r>
              <a:rPr lang="en-US" b="0" dirty="0">
                <a:latin typeface="+mn-lt"/>
              </a:rPr>
              <a:t>An Ideal Food Allergy Test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DE8ADF-0AA3-F42E-53B6-7A7C07345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824527"/>
              </p:ext>
            </p:extLst>
          </p:nvPr>
        </p:nvGraphicFramePr>
        <p:xfrm>
          <a:off x="609600" y="1327030"/>
          <a:ext cx="10972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810444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93B060-0702-41D4-5626-5501FC6F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</p:spPr>
        <p:txBody>
          <a:bodyPr/>
          <a:lstStyle/>
          <a:p>
            <a:r>
              <a:rPr lang="en-US" b="0" dirty="0">
                <a:latin typeface="+mn-lt"/>
              </a:rPr>
              <a:t>An Ideal Food Allergy Test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77BFF6-B244-A4B1-A4F0-94A4975D4033}"/>
              </a:ext>
            </a:extLst>
          </p:cNvPr>
          <p:cNvGraphicFramePr>
            <a:graphicFrameLocks/>
          </p:cNvGraphicFramePr>
          <p:nvPr/>
        </p:nvGraphicFramePr>
        <p:xfrm>
          <a:off x="609600" y="1327030"/>
          <a:ext cx="10972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Warning with solid fill">
            <a:extLst>
              <a:ext uri="{FF2B5EF4-FFF2-40B4-BE49-F238E27FC236}">
                <a16:creationId xmlns:a16="http://schemas.microsoft.com/office/drawing/2014/main" id="{AA06FA9E-064E-9329-A292-2E4A3D8D1A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06966" y="1602117"/>
            <a:ext cx="1219200" cy="1219200"/>
          </a:xfrm>
          <a:prstGeom prst="rect">
            <a:avLst/>
          </a:prstGeom>
        </p:spPr>
      </p:pic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D47EFB41-CB82-F398-75D5-AD93D11C40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91017" y="3161275"/>
            <a:ext cx="1219200" cy="1219200"/>
          </a:xfrm>
          <a:prstGeom prst="rect">
            <a:avLst/>
          </a:prstGeom>
        </p:spPr>
      </p:pic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B4BB4018-150F-66B8-37E8-66AE92F828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93509" y="474918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6984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CBA2B7-31DA-0B5C-4715-1578F8DFB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925" y="174882"/>
            <a:ext cx="11682153" cy="1143000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+mn-lt"/>
              </a:rPr>
              <a:t>Pearls of Wisdom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6A21DE-32F2-F3EF-8F32-9664C8ED8BBE}"/>
              </a:ext>
            </a:extLst>
          </p:cNvPr>
          <p:cNvSpPr txBox="1">
            <a:spLocks noChangeArrowheads="1"/>
          </p:cNvSpPr>
          <p:nvPr/>
        </p:nvSpPr>
        <p:spPr>
          <a:xfrm>
            <a:off x="254925" y="1342498"/>
            <a:ext cx="11682153" cy="4310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/>
              <a:buChar char="•"/>
              <a:defRPr lang="en-US" sz="2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lang="en-US" sz="24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lang="en-US" sz="20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»"/>
              <a:defRPr lang="en-US" sz="1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lang="en-US" sz="1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en-US" dirty="0"/>
              <a:t> Both skin and blood testing have high</a:t>
            </a:r>
            <a:r>
              <a:rPr lang="en-US" altLang="en-US" dirty="0">
                <a:solidFill>
                  <a:schemeClr val="tx2"/>
                </a:solidFill>
              </a:rPr>
              <a:t> FALSE POSITIVE </a:t>
            </a:r>
            <a:r>
              <a:rPr lang="en-US" altLang="en-US" dirty="0"/>
              <a:t>rates</a:t>
            </a:r>
            <a:endParaRPr lang="en-US" altLang="en-US" dirty="0">
              <a:ea typeface="ＭＳ Ｐゴシック" pitchFamily="-65" charset="-128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en-US" dirty="0">
                <a:ea typeface="ＭＳ Ｐゴシック" pitchFamily="-65" charset="-128"/>
              </a:rPr>
              <a:t> The best test is what happens upon exposure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en-US" dirty="0">
                <a:ea typeface="ＭＳ Ｐゴシック" pitchFamily="-65" charset="-128"/>
              </a:rPr>
              <a:t> You cannot predict who will develop allergy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en-US" dirty="0">
                <a:ea typeface="ＭＳ Ｐゴシック" pitchFamily="-65" charset="-128"/>
              </a:rPr>
              <a:t> “Shotgun” testing, or testing of patients without symptoms is not recommended for ANY reason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D6506-2987-55B6-E699-21F00A13E1B2}"/>
              </a:ext>
            </a:extLst>
          </p:cNvPr>
          <p:cNvSpPr txBox="1"/>
          <p:nvPr/>
        </p:nvSpPr>
        <p:spPr>
          <a:xfrm>
            <a:off x="3138615" y="6230252"/>
            <a:ext cx="8958650" cy="26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NIAID-Sponsored Expert Panel, et al. </a:t>
            </a:r>
            <a:r>
              <a:rPr lang="en-US" sz="10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 Allergy Clin Immunol</a:t>
            </a:r>
            <a:r>
              <a:rPr lang="en-US" sz="10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2010;126(6 Suppl):S1-S58</a:t>
            </a:r>
            <a:r>
              <a:rPr lang="en-US" sz="1000" kern="100" dirty="0">
                <a:solidFill>
                  <a:schemeClr val="bg1"/>
                </a:solidFill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US" sz="1000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FB94CB-D30F-6591-5A34-AC154123733F}"/>
              </a:ext>
            </a:extLst>
          </p:cNvPr>
          <p:cNvSpPr/>
          <p:nvPr/>
        </p:nvSpPr>
        <p:spPr>
          <a:xfrm>
            <a:off x="1291980" y="4279209"/>
            <a:ext cx="9510503" cy="12315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 negative skin test with a high pretest probability warrants serum </a:t>
            </a:r>
            <a:r>
              <a:rPr lang="en-US" sz="3200" b="1" dirty="0" err="1"/>
              <a:t>IgE</a:t>
            </a:r>
            <a:r>
              <a:rPr lang="en-US" sz="3200" b="1" dirty="0"/>
              <a:t> and/or oral food challenge</a:t>
            </a:r>
          </a:p>
        </p:txBody>
      </p:sp>
    </p:spTree>
    <p:extLst>
      <p:ext uri="{BB962C8B-B14F-4D97-AF65-F5344CB8AC3E}">
        <p14:creationId xmlns:p14="http://schemas.microsoft.com/office/powerpoint/2010/main" val="126024425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1143000"/>
          </a:xfrm>
        </p:spPr>
        <p:txBody>
          <a:bodyPr/>
          <a:lstStyle/>
          <a:p>
            <a:r>
              <a:rPr lang="en-US" b="0" dirty="0">
                <a:latin typeface="+mn-lt"/>
              </a:rPr>
              <a:t>Specific IgE Cutoff Points 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800709"/>
              </p:ext>
            </p:extLst>
          </p:nvPr>
        </p:nvGraphicFramePr>
        <p:xfrm>
          <a:off x="266700" y="1343025"/>
          <a:ext cx="11680824" cy="447040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920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0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0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8707">
                <a:tc>
                  <a:txBody>
                    <a:bodyPr/>
                    <a:lstStyle/>
                    <a:p>
                      <a:r>
                        <a:rPr lang="en-US" sz="2400" dirty="0"/>
                        <a:t>Allergen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Decision</a:t>
                      </a:r>
                      <a:r>
                        <a:rPr lang="en-US" sz="2400" baseline="0" dirty="0"/>
                        <a:t> Point (kU/L)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PPV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NPV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616">
                <a:tc>
                  <a:txBody>
                    <a:bodyPr/>
                    <a:lstStyle/>
                    <a:p>
                      <a:r>
                        <a:rPr lang="en-US" sz="2400" dirty="0"/>
                        <a:t>Egg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38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616">
                <a:tc>
                  <a:txBody>
                    <a:bodyPr/>
                    <a:lstStyle/>
                    <a:p>
                      <a:r>
                        <a:rPr lang="en-US" sz="2400" dirty="0"/>
                        <a:t>Milk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616">
                <a:tc>
                  <a:txBody>
                    <a:bodyPr/>
                    <a:lstStyle/>
                    <a:p>
                      <a:r>
                        <a:rPr lang="en-US" sz="2400" dirty="0"/>
                        <a:t>Peanut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616">
                <a:tc>
                  <a:txBody>
                    <a:bodyPr/>
                    <a:lstStyle/>
                    <a:p>
                      <a:r>
                        <a:rPr lang="en-US" sz="2400" dirty="0"/>
                        <a:t>Fish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616">
                <a:tc>
                  <a:txBody>
                    <a:bodyPr/>
                    <a:lstStyle/>
                    <a:p>
                      <a:r>
                        <a:rPr lang="en-US" sz="2400" dirty="0"/>
                        <a:t>Soybean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82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616">
                <a:tc>
                  <a:txBody>
                    <a:bodyPr/>
                    <a:lstStyle/>
                    <a:p>
                      <a:r>
                        <a:rPr lang="en-US" sz="2400" dirty="0"/>
                        <a:t>Wheat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87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CD8A6-80AD-5606-393F-67151096B7F9}"/>
              </a:ext>
            </a:extLst>
          </p:cNvPr>
          <p:cNvSpPr txBox="1">
            <a:spLocks/>
          </p:cNvSpPr>
          <p:nvPr/>
        </p:nvSpPr>
        <p:spPr>
          <a:xfrm>
            <a:off x="266008" y="5831009"/>
            <a:ext cx="11682077" cy="3460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/>
              <a:buChar char="•"/>
              <a:defRPr lang="en-US" sz="2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lang="en-US" sz="24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lang="en-US" sz="20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»"/>
              <a:defRPr lang="en-US" sz="1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lang="en-US" sz="1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/>
              <a:t>PPV: positive predictive value; NPV: negative predictive value </a:t>
            </a:r>
          </a:p>
        </p:txBody>
      </p:sp>
      <p:pic>
        <p:nvPicPr>
          <p:cNvPr id="5" name="Graphic 4" descr="Warning with solid fill">
            <a:extLst>
              <a:ext uri="{FF2B5EF4-FFF2-40B4-BE49-F238E27FC236}">
                <a16:creationId xmlns:a16="http://schemas.microsoft.com/office/drawing/2014/main" id="{588D09D2-4027-6785-03BE-D18BF1F49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633" y="7189"/>
            <a:ext cx="1219200" cy="1219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DEF680-DFB7-202B-6464-EA338724BE62}"/>
              </a:ext>
            </a:extLst>
          </p:cNvPr>
          <p:cNvSpPr/>
          <p:nvPr/>
        </p:nvSpPr>
        <p:spPr>
          <a:xfrm>
            <a:off x="3311790" y="6233022"/>
            <a:ext cx="88802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NIAID-Sponsored Expert Panel, et al. </a:t>
            </a:r>
            <a:r>
              <a:rPr lang="en-US" sz="1000" i="1" dirty="0">
                <a:solidFill>
                  <a:schemeClr val="bg1"/>
                </a:solidFill>
                <a:effectLst/>
              </a:rPr>
              <a:t>J Allergy Clin Immunol</a:t>
            </a:r>
            <a:r>
              <a:rPr lang="en-US" sz="1000" dirty="0">
                <a:solidFill>
                  <a:schemeClr val="bg1"/>
                </a:solidFill>
                <a:effectLst/>
              </a:rPr>
              <a:t>. 2010;126(6 Suppl):S1-S58. </a:t>
            </a:r>
            <a:endParaRPr lang="nl-N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9525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177799"/>
            <a:ext cx="11049000" cy="1224095"/>
          </a:xfrm>
        </p:spPr>
        <p:txBody>
          <a:bodyPr/>
          <a:lstStyle/>
          <a:p>
            <a:r>
              <a:rPr lang="en-US" b="0" dirty="0">
                <a:latin typeface="+mn-lt"/>
              </a:rPr>
              <a:t>Cross-Reactivity: Clinical vs Testing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347694"/>
              </p:ext>
            </p:extLst>
          </p:nvPr>
        </p:nvGraphicFramePr>
        <p:xfrm>
          <a:off x="937591" y="1277463"/>
          <a:ext cx="9836427" cy="46012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93435">
                  <a:extLst>
                    <a:ext uri="{9D8B030D-6E8A-4147-A177-3AD203B41FA5}">
                      <a16:colId xmlns:a16="http://schemas.microsoft.com/office/drawing/2014/main" val="3730605622"/>
                    </a:ext>
                  </a:extLst>
                </a:gridCol>
                <a:gridCol w="2872408">
                  <a:extLst>
                    <a:ext uri="{9D8B030D-6E8A-4147-A177-3AD203B41FA5}">
                      <a16:colId xmlns:a16="http://schemas.microsoft.com/office/drawing/2014/main" val="1961402365"/>
                    </a:ext>
                  </a:extLst>
                </a:gridCol>
                <a:gridCol w="3170584">
                  <a:extLst>
                    <a:ext uri="{9D8B030D-6E8A-4147-A177-3AD203B41FA5}">
                      <a16:colId xmlns:a16="http://schemas.microsoft.com/office/drawing/2014/main" val="1978516771"/>
                    </a:ext>
                  </a:extLst>
                </a:gridCol>
              </a:tblGrid>
              <a:tr h="4093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Foods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Clinical Reactions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Testing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60471832"/>
                  </a:ext>
                </a:extLst>
              </a:tr>
              <a:tr h="409315">
                <a:tc>
                  <a:txBody>
                    <a:bodyPr/>
                    <a:lstStyle/>
                    <a:p>
                      <a:r>
                        <a:rPr lang="en-US" sz="2000" dirty="0"/>
                        <a:t>Peanut + Tree nuts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Low/none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Moderate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22579792"/>
                  </a:ext>
                </a:extLst>
              </a:tr>
              <a:tr h="701683">
                <a:tc>
                  <a:txBody>
                    <a:bodyPr/>
                    <a:lstStyle/>
                    <a:p>
                      <a:r>
                        <a:rPr lang="en-US" sz="2000" dirty="0"/>
                        <a:t>Tree nuts +</a:t>
                      </a:r>
                      <a:r>
                        <a:rPr lang="en-US" sz="2000" baseline="0" dirty="0"/>
                        <a:t> Other tree nuts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Pecan + walnut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Cashew + pistachio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03776038"/>
                  </a:ext>
                </a:extLst>
              </a:tr>
              <a:tr h="409315">
                <a:tc>
                  <a:txBody>
                    <a:bodyPr/>
                    <a:lstStyle/>
                    <a:p>
                      <a:r>
                        <a:rPr lang="en-US" sz="2000" dirty="0"/>
                        <a:t>Fish</a:t>
                      </a:r>
                      <a:r>
                        <a:rPr lang="en-US" sz="2000" baseline="0" dirty="0"/>
                        <a:t> + Shellfish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Low/none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Low/none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45138699"/>
                  </a:ext>
                </a:extLst>
              </a:tr>
              <a:tr h="409315">
                <a:tc>
                  <a:txBody>
                    <a:bodyPr/>
                    <a:lstStyle/>
                    <a:p>
                      <a:r>
                        <a:rPr lang="en-US" sz="2000" dirty="0"/>
                        <a:t>Fish + Other</a:t>
                      </a:r>
                      <a:r>
                        <a:rPr lang="en-US" sz="2000" baseline="0" dirty="0"/>
                        <a:t> fish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8137655"/>
                  </a:ext>
                </a:extLst>
              </a:tr>
              <a:tr h="607724">
                <a:tc>
                  <a:txBody>
                    <a:bodyPr/>
                    <a:lstStyle/>
                    <a:p>
                      <a:r>
                        <a:rPr lang="en-US" sz="2000" dirty="0"/>
                        <a:t>Shellfish + Other shellfish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71861615"/>
                  </a:ext>
                </a:extLst>
              </a:tr>
              <a:tr h="409315">
                <a:tc>
                  <a:txBody>
                    <a:bodyPr/>
                    <a:lstStyle/>
                    <a:p>
                      <a:r>
                        <a:rPr lang="en-US" sz="2000" dirty="0"/>
                        <a:t>Peanut + soy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Low/none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44317781"/>
                  </a:ext>
                </a:extLst>
              </a:tr>
              <a:tr h="409315">
                <a:tc>
                  <a:txBody>
                    <a:bodyPr/>
                    <a:lstStyle/>
                    <a:p>
                      <a:r>
                        <a:rPr lang="en-US" sz="2000" dirty="0"/>
                        <a:t>Wheat</a:t>
                      </a:r>
                      <a:r>
                        <a:rPr lang="en-US" sz="2000" baseline="0" dirty="0"/>
                        <a:t> + grains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Low/none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09272945"/>
                  </a:ext>
                </a:extLst>
              </a:tr>
              <a:tr h="701683">
                <a:tc>
                  <a:txBody>
                    <a:bodyPr/>
                    <a:lstStyle/>
                    <a:p>
                      <a:r>
                        <a:rPr lang="en-US" sz="2000" dirty="0"/>
                        <a:t>Cow’s milk + goat/sheep’s milk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6618695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386DA5A-69DE-2F49-A254-51A09288B448}"/>
              </a:ext>
            </a:extLst>
          </p:cNvPr>
          <p:cNvSpPr/>
          <p:nvPr/>
        </p:nvSpPr>
        <p:spPr>
          <a:xfrm>
            <a:off x="3311790" y="6233022"/>
            <a:ext cx="88802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NIAID-Sponsored Expert Panel, et al. </a:t>
            </a:r>
            <a:r>
              <a:rPr lang="en-US" sz="1000" i="1" dirty="0">
                <a:solidFill>
                  <a:schemeClr val="bg1"/>
                </a:solidFill>
                <a:effectLst/>
              </a:rPr>
              <a:t>J Allergy Clin Immunol</a:t>
            </a:r>
            <a:r>
              <a:rPr lang="en-US" sz="1000" dirty="0">
                <a:solidFill>
                  <a:schemeClr val="bg1"/>
                </a:solidFill>
                <a:effectLst/>
              </a:rPr>
              <a:t>. 2010;126(6 Suppl):S1-S58. </a:t>
            </a:r>
            <a:endParaRPr lang="nl-N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4207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</p:spPr>
        <p:txBody>
          <a:bodyPr/>
          <a:lstStyle/>
          <a:p>
            <a:r>
              <a:rPr lang="en-US" b="0" dirty="0">
                <a:solidFill>
                  <a:srgbClr val="1A4023"/>
                </a:solidFill>
                <a:latin typeface="+mn-lt"/>
              </a:rPr>
              <a:t>Aeroallergen Cross Reactivity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598468"/>
              </p:ext>
            </p:extLst>
          </p:nvPr>
        </p:nvGraphicFramePr>
        <p:xfrm>
          <a:off x="609600" y="1317882"/>
          <a:ext cx="10972800" cy="39217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1086549058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4148542748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Aeroallergen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776678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dirty="0"/>
                        <a:t>Dust mite</a:t>
                      </a:r>
                    </a:p>
                    <a:p>
                      <a:r>
                        <a:rPr lang="en-US" sz="2400" dirty="0"/>
                        <a:t>Cockroach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Shellfish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936853604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r>
                        <a:rPr lang="en-US" sz="2400" dirty="0"/>
                        <a:t>Birch tree pollen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Peanut</a:t>
                      </a:r>
                    </a:p>
                    <a:p>
                      <a:r>
                        <a:rPr lang="en-US" sz="2400" dirty="0"/>
                        <a:t>Tree nuts</a:t>
                      </a:r>
                    </a:p>
                    <a:p>
                      <a:r>
                        <a:rPr lang="en-US" sz="2400" dirty="0"/>
                        <a:t>Fruits</a:t>
                      </a:r>
                    </a:p>
                    <a:p>
                      <a:r>
                        <a:rPr lang="en-US" sz="2400" dirty="0"/>
                        <a:t>Soy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38007140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Grass pollen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Wheat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9165783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Tree pollen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Tree nuts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9906712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13FB752-3A1B-AEA5-D716-19121BCB9C0C}"/>
              </a:ext>
            </a:extLst>
          </p:cNvPr>
          <p:cNvSpPr/>
          <p:nvPr/>
        </p:nvSpPr>
        <p:spPr>
          <a:xfrm>
            <a:off x="3311790" y="6233022"/>
            <a:ext cx="88802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NIAID-Sponsored Expert Panel, et al. </a:t>
            </a:r>
            <a:r>
              <a:rPr lang="en-US" sz="1000" i="1" dirty="0">
                <a:solidFill>
                  <a:schemeClr val="bg1"/>
                </a:solidFill>
                <a:effectLst/>
              </a:rPr>
              <a:t>J Allergy Clin Immunol</a:t>
            </a:r>
            <a:r>
              <a:rPr lang="en-US" sz="1000" dirty="0">
                <a:solidFill>
                  <a:schemeClr val="bg1"/>
                </a:solidFill>
                <a:effectLst/>
              </a:rPr>
              <a:t>. 2010;126(6 Suppl):S1-S58. </a:t>
            </a:r>
            <a:endParaRPr lang="nl-N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4383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0BAEB7-DF73-BD61-6227-1DB006B9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</p:spPr>
        <p:txBody>
          <a:bodyPr/>
          <a:lstStyle/>
          <a:p>
            <a:r>
              <a:rPr lang="en-US" b="0" dirty="0">
                <a:latin typeface="+mn-lt"/>
              </a:rPr>
              <a:t>Peanut/Tree Nut Component Testing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4D1ECA-097F-96D1-BE6A-33A8B0EC1055}"/>
              </a:ext>
            </a:extLst>
          </p:cNvPr>
          <p:cNvSpPr txBox="1">
            <a:spLocks/>
          </p:cNvSpPr>
          <p:nvPr/>
        </p:nvSpPr>
        <p:spPr>
          <a:xfrm>
            <a:off x="448603" y="1383268"/>
            <a:ext cx="10972800" cy="4876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/>
              <a:buChar char="•"/>
              <a:defRPr lang="en-US" sz="2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lang="en-US" sz="24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lang="en-US" sz="20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»"/>
              <a:defRPr lang="en-US" sz="1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lang="en-US" sz="1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Interpretation varies according to population background</a:t>
            </a:r>
          </a:p>
          <a:p>
            <a:pPr marL="0" indent="0">
              <a:buFont typeface="Arial"/>
              <a:buNone/>
            </a:pPr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CCCB963-808A-7499-7A66-9144F6415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558359"/>
              </p:ext>
            </p:extLst>
          </p:nvPr>
        </p:nvGraphicFramePr>
        <p:xfrm>
          <a:off x="4945811" y="2113471"/>
          <a:ext cx="6891849" cy="386106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287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4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4989">
                <a:tc>
                  <a:txBody>
                    <a:bodyPr/>
                    <a:lstStyle/>
                    <a:p>
                      <a:pPr algn="ctr"/>
                      <a:endParaRPr lang="en-US" sz="2400" kern="1200" dirty="0">
                        <a:solidFill>
                          <a:schemeClr val="dk1"/>
                        </a:solidFill>
                      </a:endParaRPr>
                    </a:p>
                    <a:p>
                      <a:pPr algn="ctr"/>
                      <a:r>
                        <a:rPr lang="en-US" sz="2400" dirty="0"/>
                        <a:t>Nut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Antigens</a:t>
                      </a:r>
                      <a:r>
                        <a:rPr lang="en-US" sz="2400" baseline="0" dirty="0"/>
                        <a:t> Associated with Clinical Allergy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6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Peanut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Ara h 1,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2400" dirty="0"/>
                        <a:t>, 3, 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05736403"/>
                  </a:ext>
                </a:extLst>
              </a:tr>
              <a:tr h="4816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Hazelnut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Cor a</a:t>
                      </a:r>
                      <a:r>
                        <a:rPr lang="en-US" sz="2400" baseline="0" dirty="0"/>
                        <a:t> 9, Cor a 14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6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Cashew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Ana o 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6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Walnut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Jug</a:t>
                      </a:r>
                      <a:r>
                        <a:rPr lang="en-US" sz="2400" baseline="0" dirty="0"/>
                        <a:t> r 1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6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Pecan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Car I 1, Car I 2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6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Pistachio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Pis v 1, Pis</a:t>
                      </a:r>
                      <a:r>
                        <a:rPr lang="en-US" sz="2400" baseline="0" dirty="0"/>
                        <a:t> v 2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7DA1E79-EA12-AB2A-B454-D5A88E6A5D39}"/>
              </a:ext>
            </a:extLst>
          </p:cNvPr>
          <p:cNvSpPr txBox="1"/>
          <p:nvPr/>
        </p:nvSpPr>
        <p:spPr>
          <a:xfrm>
            <a:off x="3682313" y="6260068"/>
            <a:ext cx="8390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Stiefel</a:t>
            </a:r>
            <a:r>
              <a:rPr lang="en-US" sz="10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G, et al. </a:t>
            </a:r>
            <a:r>
              <a:rPr lang="en-US" sz="1000" i="1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Clin Exp Allergy</a:t>
            </a:r>
            <a:r>
              <a:rPr lang="en-US" sz="10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2017;47(6):719-739.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9C49FC-516D-368D-2E53-A7BE74F737A1}"/>
              </a:ext>
            </a:extLst>
          </p:cNvPr>
          <p:cNvSpPr txBox="1"/>
          <p:nvPr/>
        </p:nvSpPr>
        <p:spPr>
          <a:xfrm>
            <a:off x="546338" y="2760452"/>
            <a:ext cx="3637472" cy="2308324"/>
          </a:xfrm>
          <a:prstGeom prst="rect">
            <a:avLst/>
          </a:prstGeom>
          <a:solidFill>
            <a:srgbClr val="FAF1DA"/>
          </a:solidFill>
          <a:ln>
            <a:solidFill>
              <a:srgbClr val="F4B64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Predictive values have NOT been established</a:t>
            </a:r>
          </a:p>
          <a:p>
            <a:endParaRPr lang="en-US" sz="2400" dirty="0"/>
          </a:p>
          <a:p>
            <a:r>
              <a:rPr lang="en-US" sz="2400" dirty="0"/>
              <a:t>These only indicate likelihood of clinical reactivity, NOT severity </a:t>
            </a:r>
          </a:p>
        </p:txBody>
      </p:sp>
    </p:spTree>
    <p:extLst>
      <p:ext uri="{BB962C8B-B14F-4D97-AF65-F5344CB8AC3E}">
        <p14:creationId xmlns:p14="http://schemas.microsoft.com/office/powerpoint/2010/main" val="255132467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9C47EF-D668-B177-F838-B312B290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1143000"/>
          </a:xfrm>
        </p:spPr>
        <p:txBody>
          <a:bodyPr/>
          <a:lstStyle/>
          <a:p>
            <a:r>
              <a:rPr lang="en-US" b="0" dirty="0">
                <a:latin typeface="+mn-lt"/>
              </a:rPr>
              <a:t>Oral Food Challenges</a:t>
            </a:r>
          </a:p>
        </p:txBody>
      </p:sp>
      <p:graphicFrame>
        <p:nvGraphicFramePr>
          <p:cNvPr id="4" name="Content Placeholder 26">
            <a:extLst>
              <a:ext uri="{FF2B5EF4-FFF2-40B4-BE49-F238E27FC236}">
                <a16:creationId xmlns:a16="http://schemas.microsoft.com/office/drawing/2014/main" id="{C65BE461-A10A-A6E8-2B1C-0F168C569C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38166"/>
              </p:ext>
            </p:extLst>
          </p:nvPr>
        </p:nvGraphicFramePr>
        <p:xfrm>
          <a:off x="517645" y="2469311"/>
          <a:ext cx="10883601" cy="3297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27CD81-DEE1-F633-DBA9-31C869B2AF8C}"/>
              </a:ext>
            </a:extLst>
          </p:cNvPr>
          <p:cNvSpPr txBox="1"/>
          <p:nvPr/>
        </p:nvSpPr>
        <p:spPr>
          <a:xfrm>
            <a:off x="3550509" y="6244909"/>
            <a:ext cx="8397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Upton JEM, et al. </a:t>
            </a:r>
            <a:r>
              <a:rPr lang="en-US" sz="1000" i="1" dirty="0">
                <a:solidFill>
                  <a:schemeClr val="bg1"/>
                </a:solidFill>
                <a:effectLst/>
              </a:rPr>
              <a:t>Ann Allergy Asthma Immunol</a:t>
            </a:r>
            <a:r>
              <a:rPr lang="en-US" sz="1000" dirty="0">
                <a:solidFill>
                  <a:schemeClr val="bg1"/>
                </a:solidFill>
                <a:effectLst/>
              </a:rPr>
              <a:t>. 2020;124(5):451-458.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658117-D3CD-E36E-D44A-CEE7F741F943}"/>
              </a:ext>
            </a:extLst>
          </p:cNvPr>
          <p:cNvSpPr/>
          <p:nvPr/>
        </p:nvSpPr>
        <p:spPr>
          <a:xfrm>
            <a:off x="238607" y="1344693"/>
            <a:ext cx="11700409" cy="875277"/>
          </a:xfrm>
          <a:custGeom>
            <a:avLst/>
            <a:gdLst>
              <a:gd name="connsiteX0" fmla="*/ 355133 w 11686032"/>
              <a:gd name="connsiteY0" fmla="*/ 48300 h 645240"/>
              <a:gd name="connsiteX1" fmla="*/ 306640 w 11686032"/>
              <a:gd name="connsiteY1" fmla="*/ 274127 h 645240"/>
              <a:gd name="connsiteX2" fmla="*/ 80813 w 11686032"/>
              <a:gd name="connsiteY2" fmla="*/ 322620 h 645240"/>
              <a:gd name="connsiteX3" fmla="*/ 306640 w 11686032"/>
              <a:gd name="connsiteY3" fmla="*/ 371113 h 645240"/>
              <a:gd name="connsiteX4" fmla="*/ 355133 w 11686032"/>
              <a:gd name="connsiteY4" fmla="*/ 596940 h 645240"/>
              <a:gd name="connsiteX5" fmla="*/ 403626 w 11686032"/>
              <a:gd name="connsiteY5" fmla="*/ 371113 h 645240"/>
              <a:gd name="connsiteX6" fmla="*/ 629453 w 11686032"/>
              <a:gd name="connsiteY6" fmla="*/ 322620 h 645240"/>
              <a:gd name="connsiteX7" fmla="*/ 403626 w 11686032"/>
              <a:gd name="connsiteY7" fmla="*/ 274127 h 645240"/>
              <a:gd name="connsiteX8" fmla="*/ 322620 w 11686032"/>
              <a:gd name="connsiteY8" fmla="*/ 0 h 645240"/>
              <a:gd name="connsiteX9" fmla="*/ 11363412 w 11686032"/>
              <a:gd name="connsiteY9" fmla="*/ 0 h 645240"/>
              <a:gd name="connsiteX10" fmla="*/ 11686032 w 11686032"/>
              <a:gd name="connsiteY10" fmla="*/ 322620 h 645240"/>
              <a:gd name="connsiteX11" fmla="*/ 11363412 w 11686032"/>
              <a:gd name="connsiteY11" fmla="*/ 645240 h 645240"/>
              <a:gd name="connsiteX12" fmla="*/ 322620 w 11686032"/>
              <a:gd name="connsiteY12" fmla="*/ 645240 h 645240"/>
              <a:gd name="connsiteX13" fmla="*/ 0 w 11686032"/>
              <a:gd name="connsiteY13" fmla="*/ 322620 h 645240"/>
              <a:gd name="connsiteX14" fmla="*/ 322620 w 11686032"/>
              <a:gd name="connsiteY14" fmla="*/ 0 h 64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86032" h="645240">
                <a:moveTo>
                  <a:pt x="355133" y="48300"/>
                </a:moveTo>
                <a:lnTo>
                  <a:pt x="306640" y="274127"/>
                </a:lnTo>
                <a:lnTo>
                  <a:pt x="80813" y="322620"/>
                </a:lnTo>
                <a:lnTo>
                  <a:pt x="306640" y="371113"/>
                </a:lnTo>
                <a:lnTo>
                  <a:pt x="355133" y="596940"/>
                </a:lnTo>
                <a:lnTo>
                  <a:pt x="403626" y="371113"/>
                </a:lnTo>
                <a:lnTo>
                  <a:pt x="629453" y="322620"/>
                </a:lnTo>
                <a:lnTo>
                  <a:pt x="403626" y="274127"/>
                </a:lnTo>
                <a:close/>
                <a:moveTo>
                  <a:pt x="322620" y="0"/>
                </a:moveTo>
                <a:lnTo>
                  <a:pt x="11363412" y="0"/>
                </a:lnTo>
                <a:cubicBezTo>
                  <a:pt x="11541590" y="0"/>
                  <a:pt x="11686032" y="144442"/>
                  <a:pt x="11686032" y="322620"/>
                </a:cubicBezTo>
                <a:cubicBezTo>
                  <a:pt x="11686032" y="500798"/>
                  <a:pt x="11541590" y="645240"/>
                  <a:pt x="11363412" y="645240"/>
                </a:cubicBezTo>
                <a:lnTo>
                  <a:pt x="322620" y="645240"/>
                </a:lnTo>
                <a:cubicBezTo>
                  <a:pt x="144442" y="645240"/>
                  <a:pt x="0" y="500798"/>
                  <a:pt x="0" y="322620"/>
                </a:cubicBezTo>
                <a:cubicBezTo>
                  <a:pt x="0" y="144442"/>
                  <a:pt x="144442" y="0"/>
                  <a:pt x="322620" y="0"/>
                </a:cubicBezTo>
                <a:close/>
              </a:path>
            </a:pathLst>
          </a:custGeom>
          <a:gradFill flip="none" rotWithShape="1">
            <a:gsLst>
              <a:gs pos="0">
                <a:srgbClr val="FAF1DA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28575">
            <a:gradFill>
              <a:gsLst>
                <a:gs pos="0">
                  <a:srgbClr val="F2D57E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822960" tIns="91440" rIns="91440" bIns="4572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>
                <a:solidFill>
                  <a:srgbClr val="333333"/>
                </a:solidFill>
              </a:rPr>
              <a:t>Gold Standard </a:t>
            </a:r>
          </a:p>
        </p:txBody>
      </p:sp>
    </p:spTree>
    <p:extLst>
      <p:ext uri="{BB962C8B-B14F-4D97-AF65-F5344CB8AC3E}">
        <p14:creationId xmlns:p14="http://schemas.microsoft.com/office/powerpoint/2010/main" val="422952836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5904164-08CE-F309-1B96-591DD0DE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</p:spPr>
        <p:txBody>
          <a:bodyPr/>
          <a:lstStyle/>
          <a:p>
            <a:r>
              <a:rPr lang="en-US" b="0" dirty="0">
                <a:latin typeface="+mn-lt"/>
              </a:rPr>
              <a:t>Oral Food Challenge Terminology</a:t>
            </a:r>
          </a:p>
        </p:txBody>
      </p:sp>
      <p:pic>
        <p:nvPicPr>
          <p:cNvPr id="4" name="Content Placeholder 4" descr="A diagram of a medication&#10;&#10;Description automatically generated">
            <a:extLst>
              <a:ext uri="{FF2B5EF4-FFF2-40B4-BE49-F238E27FC236}">
                <a16:creationId xmlns:a16="http://schemas.microsoft.com/office/drawing/2014/main" id="{B7AE8CB1-E547-C8FD-ADAB-04C99BA2CF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2" y="1398297"/>
            <a:ext cx="11488315" cy="43623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BAB65-F1A0-BA58-9B90-3FD4F5782793}"/>
              </a:ext>
            </a:extLst>
          </p:cNvPr>
          <p:cNvSpPr txBox="1"/>
          <p:nvPr/>
        </p:nvSpPr>
        <p:spPr>
          <a:xfrm>
            <a:off x="3384487" y="6252769"/>
            <a:ext cx="61593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J Allergy Clin Immunol Pract</a:t>
            </a:r>
            <a:r>
              <a:rPr lang="en-US" sz="1000" dirty="0">
                <a:solidFill>
                  <a:schemeClr val="bg1"/>
                </a:solidFill>
              </a:rPr>
              <a:t>. 2020 Jan;8(1):75-90.e17. </a:t>
            </a:r>
          </a:p>
        </p:txBody>
      </p:sp>
    </p:spTree>
    <p:extLst>
      <p:ext uri="{BB962C8B-B14F-4D97-AF65-F5344CB8AC3E}">
        <p14:creationId xmlns:p14="http://schemas.microsoft.com/office/powerpoint/2010/main" val="248957080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353B60F6-D94D-74C9-1EF2-DDB422CC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Benefits of Unsuccessful Challenge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4422AEEA-74F6-5F99-CAD0-B4C742B0CC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335433"/>
              </p:ext>
            </p:extLst>
          </p:nvPr>
        </p:nvGraphicFramePr>
        <p:xfrm>
          <a:off x="679622" y="1502802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3225340E-3CD8-DDAB-3AB3-5482504A8A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432403"/>
              </p:ext>
            </p:extLst>
          </p:nvPr>
        </p:nvGraphicFramePr>
        <p:xfrm>
          <a:off x="6331124" y="1517133"/>
          <a:ext cx="5327820" cy="432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011A6A9-5833-24FD-9B60-D45E0888860C}"/>
              </a:ext>
            </a:extLst>
          </p:cNvPr>
          <p:cNvSpPr txBox="1"/>
          <p:nvPr/>
        </p:nvSpPr>
        <p:spPr>
          <a:xfrm>
            <a:off x="0" y="5825478"/>
            <a:ext cx="1089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</a:rPr>
              <a:t>FAQL-PB</a:t>
            </a:r>
            <a:r>
              <a:rPr lang="en-US" dirty="0">
                <a:solidFill>
                  <a:srgbClr val="212121"/>
                </a:solidFill>
              </a:rPr>
              <a:t>; </a:t>
            </a:r>
            <a:r>
              <a:rPr lang="en-US" b="0" i="0" dirty="0">
                <a:solidFill>
                  <a:srgbClr val="212121"/>
                </a:solidFill>
                <a:effectLst/>
              </a:rPr>
              <a:t>Food Allergy Quality of Life-Parental Burden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396F7-217B-0051-F82F-49B159512A94}"/>
              </a:ext>
            </a:extLst>
          </p:cNvPr>
          <p:cNvSpPr txBox="1"/>
          <p:nvPr/>
        </p:nvSpPr>
        <p:spPr>
          <a:xfrm>
            <a:off x="432486" y="989569"/>
            <a:ext cx="95497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Quality of </a:t>
            </a:r>
            <a:r>
              <a:rPr lang="en-US" sz="2000" dirty="0"/>
              <a:t>life</a:t>
            </a:r>
            <a:r>
              <a:rPr lang="en-US" dirty="0"/>
              <a:t> improves after a challenge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386FA-2113-C18E-06A9-4351331F468E}"/>
              </a:ext>
            </a:extLst>
          </p:cNvPr>
          <p:cNvSpPr txBox="1"/>
          <p:nvPr/>
        </p:nvSpPr>
        <p:spPr>
          <a:xfrm>
            <a:off x="3842951" y="6242435"/>
            <a:ext cx="7815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Franxman</a:t>
            </a:r>
            <a:r>
              <a:rPr lang="en-US" sz="10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TJ, et al . </a:t>
            </a:r>
            <a:r>
              <a:rPr lang="en-US" sz="1000" i="1" dirty="0">
                <a:solidFill>
                  <a:schemeClr val="bg1"/>
                </a:solidFill>
                <a:effectLst/>
              </a:rPr>
              <a:t>J Allergy Clin Immunol </a:t>
            </a:r>
            <a:r>
              <a:rPr lang="en-US" sz="1000" i="1" dirty="0" err="1">
                <a:solidFill>
                  <a:schemeClr val="bg1"/>
                </a:solidFill>
                <a:effectLst/>
              </a:rPr>
              <a:t>Pract</a:t>
            </a:r>
            <a:r>
              <a:rPr lang="en-US" sz="1000" dirty="0">
                <a:solidFill>
                  <a:schemeClr val="bg1"/>
                </a:solidFill>
                <a:effectLst/>
              </a:rPr>
              <a:t>. 2015;3(1):50-56.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794DE-D99B-7954-E7DB-CB0750F4E1F0}"/>
              </a:ext>
            </a:extLst>
          </p:cNvPr>
          <p:cNvSpPr txBox="1"/>
          <p:nvPr/>
        </p:nvSpPr>
        <p:spPr>
          <a:xfrm>
            <a:off x="1815921" y="3541692"/>
            <a:ext cx="130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= 0.02 </a:t>
            </a:r>
          </a:p>
        </p:txBody>
      </p:sp>
    </p:spTree>
    <p:extLst>
      <p:ext uri="{BB962C8B-B14F-4D97-AF65-F5344CB8AC3E}">
        <p14:creationId xmlns:p14="http://schemas.microsoft.com/office/powerpoint/2010/main" val="171189179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48321-E44D-4003-870A-918E3A55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+mn-lt"/>
              </a:rPr>
              <a:t>Faculty Presenter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742FFF3-D1FF-440F-8A47-FC00B16FA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Professor of Clinical Pediatrics</a:t>
            </a:r>
          </a:p>
          <a:p>
            <a:r>
              <a:rPr lang="en-US" sz="2800" dirty="0"/>
              <a:t>Division of Allergy and Immunology</a:t>
            </a:r>
          </a:p>
          <a:p>
            <a:r>
              <a:rPr lang="en-US" sz="2800" dirty="0"/>
              <a:t>Nationwide Children’s Hospital</a:t>
            </a:r>
          </a:p>
          <a:p>
            <a:r>
              <a:rPr lang="en-US" sz="2800" dirty="0"/>
              <a:t>Columbus, Ohio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B8ACDA-9F2C-4A8C-82F9-4131B63D71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sz="2800" b="0" dirty="0"/>
              <a:t>David R. </a:t>
            </a:r>
            <a:r>
              <a:rPr lang="nb-NO" sz="2800" b="0" dirty="0" err="1"/>
              <a:t>Stukus</a:t>
            </a:r>
            <a:r>
              <a:rPr lang="nb-NO" sz="2800" b="0" dirty="0"/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139742344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B70C175-F7B3-FF1D-EB8A-C04CDA807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</p:spPr>
        <p:txBody>
          <a:bodyPr/>
          <a:lstStyle/>
          <a:p>
            <a:r>
              <a:rPr lang="en-US" b="0" dirty="0">
                <a:latin typeface="+mn-lt"/>
              </a:rPr>
              <a:t>Benefits of a Successful Challenge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3FB0FE-A6AC-F7C9-1C81-9887C575F30F}"/>
              </a:ext>
            </a:extLst>
          </p:cNvPr>
          <p:cNvSpPr txBox="1">
            <a:spLocks/>
          </p:cNvSpPr>
          <p:nvPr/>
        </p:nvSpPr>
        <p:spPr>
          <a:xfrm>
            <a:off x="254925" y="1479550"/>
            <a:ext cx="11682153" cy="41731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/>
              <a:buChar char="•"/>
              <a:defRPr lang="en-US" sz="2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lang="en-US" sz="24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lang="en-US" sz="20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»"/>
              <a:defRPr lang="en-US" sz="1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lang="en-US" sz="1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Life altering </a:t>
            </a:r>
          </a:p>
          <a:p>
            <a:r>
              <a:rPr lang="en-US" dirty="0"/>
              <a:t>Improved quality of life</a:t>
            </a:r>
          </a:p>
          <a:p>
            <a:r>
              <a:rPr lang="en-US" dirty="0"/>
              <a:t>Positive impacts to self-identity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5792D-7D02-DA05-5ED0-BF6A279EE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16653"/>
            <a:ext cx="4775527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7870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9665-77C4-95B7-1A29-E7A8D3386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+mn-lt"/>
              </a:rPr>
              <a:t>Pitfalls on ”Screening” Infants Before Introduction</a:t>
            </a:r>
            <a:endParaRPr lang="en-US" b="0" dirty="0">
              <a:latin typeface="+mn-lt"/>
            </a:endParaRPr>
          </a:p>
        </p:txBody>
      </p:sp>
      <p:graphicFrame>
        <p:nvGraphicFramePr>
          <p:cNvPr id="3" name="Content Placeholder 8">
            <a:extLst>
              <a:ext uri="{FF2B5EF4-FFF2-40B4-BE49-F238E27FC236}">
                <a16:creationId xmlns:a16="http://schemas.microsoft.com/office/drawing/2014/main" id="{09180DA1-F4A6-B450-CC82-1A927DBAC3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214244"/>
              </p:ext>
            </p:extLst>
          </p:nvPr>
        </p:nvGraphicFramePr>
        <p:xfrm>
          <a:off x="609600" y="1352973"/>
          <a:ext cx="10972800" cy="41520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46811048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69858067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2253666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Caregiver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Clinician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Systemic Issues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92546696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en-US" sz="2400" dirty="0"/>
                        <a:t>Undue anxiety regarding safety of feeding without testing first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Improper interpretation of results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Delayed introduction while waiting for testing or referral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49500375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en-US" sz="2400" dirty="0"/>
                        <a:t>May think they “need” testing before introduction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Inaccurate diagnosis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 cost effective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53322958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en-US" sz="2400" dirty="0"/>
                        <a:t>Distrust in changing and contradictory guidelines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Time constraints for counseling during clinical encounters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Disparities in timely access to specialists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7238554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989A7D9-A70C-46F9-3984-0D6EE5CEDB4C}"/>
              </a:ext>
            </a:extLst>
          </p:cNvPr>
          <p:cNvSpPr txBox="1"/>
          <p:nvPr/>
        </p:nvSpPr>
        <p:spPr>
          <a:xfrm>
            <a:off x="3847722" y="6242007"/>
            <a:ext cx="8242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Abrams EM, Shaker M, Stukus D, Mack DP, </a:t>
            </a:r>
            <a:r>
              <a:rPr lang="en-US" sz="1000" dirty="0" err="1">
                <a:solidFill>
                  <a:schemeClr val="bg1"/>
                </a:solidFill>
              </a:rPr>
              <a:t>Greenhawt</a:t>
            </a:r>
            <a:r>
              <a:rPr lang="en-US" sz="1000" dirty="0">
                <a:solidFill>
                  <a:schemeClr val="bg1"/>
                </a:solidFill>
              </a:rPr>
              <a:t> M. </a:t>
            </a:r>
            <a:r>
              <a:rPr lang="en-US" sz="1000" i="1" dirty="0">
                <a:solidFill>
                  <a:schemeClr val="bg1"/>
                </a:solidFill>
              </a:rPr>
              <a:t>Pediatrics</a:t>
            </a:r>
            <a:r>
              <a:rPr lang="en-US" sz="1000" dirty="0">
                <a:solidFill>
                  <a:schemeClr val="bg1"/>
                </a:solidFill>
              </a:rPr>
              <a:t>. 2023 Nov 1;152(5):e2023062836.</a:t>
            </a:r>
          </a:p>
        </p:txBody>
      </p:sp>
    </p:spTree>
    <p:extLst>
      <p:ext uri="{BB962C8B-B14F-4D97-AF65-F5344CB8AC3E}">
        <p14:creationId xmlns:p14="http://schemas.microsoft.com/office/powerpoint/2010/main" val="178399734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47ECACBA-A9D0-AC43-C0BE-AA5EE08EC3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593678"/>
              </p:ext>
            </p:extLst>
          </p:nvPr>
        </p:nvGraphicFramePr>
        <p:xfrm>
          <a:off x="4978400" y="990600"/>
          <a:ext cx="680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FB19570-A415-9940-E015-1D63BF6D3BD4}"/>
              </a:ext>
            </a:extLst>
          </p:cNvPr>
          <p:cNvSpPr txBox="1"/>
          <p:nvPr/>
        </p:nvSpPr>
        <p:spPr>
          <a:xfrm>
            <a:off x="609600" y="1295401"/>
            <a:ext cx="4165600" cy="415498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We should be able to risk stratify every infant into: 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Low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Moderate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C00000"/>
                </a:solidFill>
              </a:rPr>
              <a:t>High </a:t>
            </a:r>
          </a:p>
          <a:p>
            <a:endParaRPr lang="en-US" sz="2400" dirty="0"/>
          </a:p>
          <a:p>
            <a:r>
              <a:rPr lang="en-US" sz="2400" dirty="0"/>
              <a:t>Risk for developing food allergy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4B9C4E-1872-6C79-6710-3832E59B65D4}"/>
              </a:ext>
            </a:extLst>
          </p:cNvPr>
          <p:cNvSpPr txBox="1"/>
          <p:nvPr/>
        </p:nvSpPr>
        <p:spPr>
          <a:xfrm>
            <a:off x="200025" y="266700"/>
            <a:ext cx="7157057" cy="594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0">
                <a:solidFill>
                  <a:schemeClr val="accent2"/>
                </a:solidFill>
                <a:ea typeface="+mj-ea"/>
              </a:defRPr>
            </a:lvl1pPr>
          </a:lstStyle>
          <a:p>
            <a:r>
              <a:rPr lang="en-US" dirty="0"/>
              <a:t>Identifying Level of Risk </a:t>
            </a:r>
          </a:p>
        </p:txBody>
      </p:sp>
    </p:spTree>
    <p:extLst>
      <p:ext uri="{BB962C8B-B14F-4D97-AF65-F5344CB8AC3E}">
        <p14:creationId xmlns:p14="http://schemas.microsoft.com/office/powerpoint/2010/main" val="177456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7D49C8ED-8D99-C79F-9C23-4C6F311EB5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915748"/>
              </p:ext>
            </p:extLst>
          </p:nvPr>
        </p:nvGraphicFramePr>
        <p:xfrm>
          <a:off x="564542" y="1080380"/>
          <a:ext cx="7157057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9BCE18E-1B9D-B6C1-C64B-F79597A43740}"/>
              </a:ext>
            </a:extLst>
          </p:cNvPr>
          <p:cNvSpPr txBox="1"/>
          <p:nvPr/>
        </p:nvSpPr>
        <p:spPr>
          <a:xfrm>
            <a:off x="7924800" y="601858"/>
            <a:ext cx="3860800" cy="5355312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/>
              <a:t>Borrow Dave’s spiel:</a:t>
            </a:r>
          </a:p>
          <a:p>
            <a:endParaRPr lang="en-US" dirty="0"/>
          </a:p>
          <a:p>
            <a:pPr algn="ctr"/>
            <a:r>
              <a:rPr lang="en-US" dirty="0"/>
              <a:t>“There is no medical indication to test before introducing any food to your baby.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However, I meet enough parents to know that some need to see a negative result to give them confidence.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I’m happy to test for select foods if a negative result will help you go home and introduce today.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If we see an elevated result, I’m not going to diagnose allergy, but we can easily have you introduce that food in my office, if that’s ok.”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0CA5E7-FB7A-7F32-9663-97F1C1E4B170}"/>
              </a:ext>
            </a:extLst>
          </p:cNvPr>
          <p:cNvSpPr txBox="1"/>
          <p:nvPr/>
        </p:nvSpPr>
        <p:spPr>
          <a:xfrm>
            <a:off x="200025" y="266700"/>
            <a:ext cx="7157057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0">
                <a:solidFill>
                  <a:schemeClr val="accent2"/>
                </a:solidFill>
                <a:ea typeface="+mj-ea"/>
              </a:defRPr>
            </a:lvl1pPr>
          </a:lstStyle>
          <a:p>
            <a:r>
              <a:rPr lang="en-US" dirty="0"/>
              <a:t>The Art of Testing</a:t>
            </a:r>
          </a:p>
        </p:txBody>
      </p:sp>
    </p:spTree>
    <p:extLst>
      <p:ext uri="{BB962C8B-B14F-4D97-AF65-F5344CB8AC3E}">
        <p14:creationId xmlns:p14="http://schemas.microsoft.com/office/powerpoint/2010/main" val="2209835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ACA29018-7E78-7FDA-CAF5-B78D85C2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1143000"/>
          </a:xfrm>
        </p:spPr>
        <p:txBody>
          <a:bodyPr/>
          <a:lstStyle/>
          <a:p>
            <a:r>
              <a:rPr lang="en-US" b="0" dirty="0">
                <a:latin typeface="+mn-lt"/>
              </a:rPr>
              <a:t>Summary 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2966C25-004C-C0DF-3824-D09B4DE6BDA6}"/>
              </a:ext>
            </a:extLst>
          </p:cNvPr>
          <p:cNvSpPr txBox="1">
            <a:spLocks/>
          </p:cNvSpPr>
          <p:nvPr/>
        </p:nvSpPr>
        <p:spPr>
          <a:xfrm>
            <a:off x="265970" y="2367374"/>
            <a:ext cx="11682153" cy="34026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/>
              <a:buChar char="•"/>
              <a:defRPr lang="en-US" sz="2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lang="en-US" sz="24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lang="en-US" sz="20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»"/>
              <a:defRPr lang="en-US" sz="1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lang="en-US" sz="1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History is the best  way to diagnose food allergies </a:t>
            </a:r>
          </a:p>
          <a:p>
            <a:r>
              <a:rPr lang="en-US" dirty="0" err="1"/>
              <a:t>IgE</a:t>
            </a:r>
            <a:r>
              <a:rPr lang="en-US" dirty="0"/>
              <a:t> levels do not predict severity of reaction and can cross-react with other aeroallergens </a:t>
            </a:r>
          </a:p>
          <a:p>
            <a:r>
              <a:rPr lang="en-US" dirty="0"/>
              <a:t>Oral food challenges can be used to confirm allergic response and improve quality of life  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D1BB03D-3169-C33C-92FD-080921A89892}"/>
              </a:ext>
            </a:extLst>
          </p:cNvPr>
          <p:cNvSpPr/>
          <p:nvPr/>
        </p:nvSpPr>
        <p:spPr>
          <a:xfrm>
            <a:off x="239998" y="1224374"/>
            <a:ext cx="11532902" cy="985426"/>
          </a:xfrm>
          <a:custGeom>
            <a:avLst/>
            <a:gdLst>
              <a:gd name="connsiteX0" fmla="*/ 355133 w 11686032"/>
              <a:gd name="connsiteY0" fmla="*/ 48300 h 645240"/>
              <a:gd name="connsiteX1" fmla="*/ 306640 w 11686032"/>
              <a:gd name="connsiteY1" fmla="*/ 274127 h 645240"/>
              <a:gd name="connsiteX2" fmla="*/ 80813 w 11686032"/>
              <a:gd name="connsiteY2" fmla="*/ 322620 h 645240"/>
              <a:gd name="connsiteX3" fmla="*/ 306640 w 11686032"/>
              <a:gd name="connsiteY3" fmla="*/ 371113 h 645240"/>
              <a:gd name="connsiteX4" fmla="*/ 355133 w 11686032"/>
              <a:gd name="connsiteY4" fmla="*/ 596940 h 645240"/>
              <a:gd name="connsiteX5" fmla="*/ 403626 w 11686032"/>
              <a:gd name="connsiteY5" fmla="*/ 371113 h 645240"/>
              <a:gd name="connsiteX6" fmla="*/ 629453 w 11686032"/>
              <a:gd name="connsiteY6" fmla="*/ 322620 h 645240"/>
              <a:gd name="connsiteX7" fmla="*/ 403626 w 11686032"/>
              <a:gd name="connsiteY7" fmla="*/ 274127 h 645240"/>
              <a:gd name="connsiteX8" fmla="*/ 322620 w 11686032"/>
              <a:gd name="connsiteY8" fmla="*/ 0 h 645240"/>
              <a:gd name="connsiteX9" fmla="*/ 11363412 w 11686032"/>
              <a:gd name="connsiteY9" fmla="*/ 0 h 645240"/>
              <a:gd name="connsiteX10" fmla="*/ 11686032 w 11686032"/>
              <a:gd name="connsiteY10" fmla="*/ 322620 h 645240"/>
              <a:gd name="connsiteX11" fmla="*/ 11363412 w 11686032"/>
              <a:gd name="connsiteY11" fmla="*/ 645240 h 645240"/>
              <a:gd name="connsiteX12" fmla="*/ 322620 w 11686032"/>
              <a:gd name="connsiteY12" fmla="*/ 645240 h 645240"/>
              <a:gd name="connsiteX13" fmla="*/ 0 w 11686032"/>
              <a:gd name="connsiteY13" fmla="*/ 322620 h 645240"/>
              <a:gd name="connsiteX14" fmla="*/ 322620 w 11686032"/>
              <a:gd name="connsiteY14" fmla="*/ 0 h 64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86032" h="645240">
                <a:moveTo>
                  <a:pt x="355133" y="48300"/>
                </a:moveTo>
                <a:lnTo>
                  <a:pt x="306640" y="274127"/>
                </a:lnTo>
                <a:lnTo>
                  <a:pt x="80813" y="322620"/>
                </a:lnTo>
                <a:lnTo>
                  <a:pt x="306640" y="371113"/>
                </a:lnTo>
                <a:lnTo>
                  <a:pt x="355133" y="596940"/>
                </a:lnTo>
                <a:lnTo>
                  <a:pt x="403626" y="371113"/>
                </a:lnTo>
                <a:lnTo>
                  <a:pt x="629453" y="322620"/>
                </a:lnTo>
                <a:lnTo>
                  <a:pt x="403626" y="274127"/>
                </a:lnTo>
                <a:close/>
                <a:moveTo>
                  <a:pt x="322620" y="0"/>
                </a:moveTo>
                <a:lnTo>
                  <a:pt x="11363412" y="0"/>
                </a:lnTo>
                <a:cubicBezTo>
                  <a:pt x="11541590" y="0"/>
                  <a:pt x="11686032" y="144442"/>
                  <a:pt x="11686032" y="322620"/>
                </a:cubicBezTo>
                <a:cubicBezTo>
                  <a:pt x="11686032" y="500798"/>
                  <a:pt x="11541590" y="645240"/>
                  <a:pt x="11363412" y="645240"/>
                </a:cubicBezTo>
                <a:lnTo>
                  <a:pt x="322620" y="645240"/>
                </a:lnTo>
                <a:cubicBezTo>
                  <a:pt x="144442" y="645240"/>
                  <a:pt x="0" y="500798"/>
                  <a:pt x="0" y="322620"/>
                </a:cubicBezTo>
                <a:cubicBezTo>
                  <a:pt x="0" y="144442"/>
                  <a:pt x="144442" y="0"/>
                  <a:pt x="322620" y="0"/>
                </a:cubicBezTo>
                <a:close/>
              </a:path>
            </a:pathLst>
          </a:custGeom>
          <a:gradFill flip="none" rotWithShape="1">
            <a:gsLst>
              <a:gs pos="0">
                <a:srgbClr val="FAF1DA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28575">
            <a:gradFill>
              <a:gsLst>
                <a:gs pos="0">
                  <a:srgbClr val="F2D57E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822960" tIns="91440" rIns="9144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rgbClr val="333333"/>
                </a:solidFill>
              </a:rPr>
              <a:t>Current allergy tests are not predictive and not an effective screening tool </a:t>
            </a:r>
          </a:p>
        </p:txBody>
      </p:sp>
    </p:spTree>
    <p:extLst>
      <p:ext uri="{BB962C8B-B14F-4D97-AF65-F5344CB8AC3E}">
        <p14:creationId xmlns:p14="http://schemas.microsoft.com/office/powerpoint/2010/main" val="4421752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151C0-AD77-4223-8D6F-134F34DF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+mn-lt"/>
              </a:rPr>
              <a:t>Faculty Disclosures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C22DCE-B630-CEA3-2E47-6B900FE52EB4}"/>
              </a:ext>
            </a:extLst>
          </p:cNvPr>
          <p:cNvGraphicFramePr/>
          <p:nvPr/>
        </p:nvGraphicFramePr>
        <p:xfrm>
          <a:off x="254924" y="1127413"/>
          <a:ext cx="11513393" cy="1188720"/>
        </p:xfrm>
        <a:graphic>
          <a:graphicData uri="http://schemas.openxmlformats.org/drawingml/2006/table">
            <a:tbl>
              <a:tblPr/>
              <a:tblGrid>
                <a:gridCol w="11513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  <a:tab pos="6686550" algn="r"/>
                        </a:tabLst>
                        <a:defRPr/>
                      </a:pPr>
                      <a:r>
                        <a:rPr kumimoji="0" lang="en-US" sz="1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 is the policy of the Annenberg Center to ensure fair balance, independence, objectivity, and scientific rigor in all programming.  All faculty participating in </a:t>
                      </a:r>
                      <a:r>
                        <a:rPr lang="en-US" sz="18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accredited</a:t>
                      </a:r>
                      <a:r>
                        <a:rPr kumimoji="0" lang="en-US" sz="1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programs are expected to identify and reference off-label product use and disclose any relationship with those supporting the activity or any others whose products or services are discussed</a:t>
                      </a:r>
                      <a:r>
                        <a:rPr kumimoji="0" lang="en-US" sz="1800" b="1" i="1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C940A23-CAAB-5287-D453-FDF53C01B6AC}"/>
              </a:ext>
            </a:extLst>
          </p:cNvPr>
          <p:cNvGraphicFramePr/>
          <p:nvPr/>
        </p:nvGraphicFramePr>
        <p:xfrm>
          <a:off x="254924" y="5415739"/>
          <a:ext cx="11513393" cy="640080"/>
        </p:xfrm>
        <a:graphic>
          <a:graphicData uri="http://schemas.openxmlformats.org/drawingml/2006/table">
            <a:tbl>
              <a:tblPr/>
              <a:tblGrid>
                <a:gridCol w="11513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Faculty have documented that this presentation will involve discussion of unapproved or off-label, experimental, or investigational use.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CDC5B-0B5D-26D0-F3DA-167367632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054378"/>
              </p:ext>
            </p:extLst>
          </p:nvPr>
        </p:nvGraphicFramePr>
        <p:xfrm>
          <a:off x="254925" y="2380036"/>
          <a:ext cx="11338101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2676">
                  <a:extLst>
                    <a:ext uri="{9D8B030D-6E8A-4147-A177-3AD203B41FA5}">
                      <a16:colId xmlns:a16="http://schemas.microsoft.com/office/drawing/2014/main" val="2147425400"/>
                    </a:ext>
                  </a:extLst>
                </a:gridCol>
                <a:gridCol w="7935425">
                  <a:extLst>
                    <a:ext uri="{9D8B030D-6E8A-4147-A177-3AD203B41FA5}">
                      <a16:colId xmlns:a16="http://schemas.microsoft.com/office/drawing/2014/main" val="359349853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David R. </a:t>
                      </a:r>
                      <a:r>
                        <a:rPr lang="nb-NO" sz="2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Stukus</a:t>
                      </a:r>
                      <a:r>
                        <a:rPr lang="nb-NO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MD</a:t>
                      </a:r>
                      <a:endParaRPr lang="it-IT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0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53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Consultant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ARS Pharmaceuticals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2696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Research Support</a:t>
                      </a:r>
                    </a:p>
                  </a:txBody>
                  <a:tcPr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DBV Pharmaceuticals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710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25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B2E286-13EB-49BE-B070-538917A0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+mn-lt"/>
              </a:rPr>
              <a:t>Learning Objectives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386CA3-655A-40EF-A08E-36CBCD3CE71C}"/>
              </a:ext>
            </a:extLst>
          </p:cNvPr>
          <p:cNvSpPr/>
          <p:nvPr/>
        </p:nvSpPr>
        <p:spPr>
          <a:xfrm>
            <a:off x="292716" y="1863174"/>
            <a:ext cx="829436" cy="829436"/>
          </a:xfrm>
          <a:custGeom>
            <a:avLst/>
            <a:gdLst>
              <a:gd name="connsiteX0" fmla="*/ 414717 w 829436"/>
              <a:gd name="connsiteY0" fmla="*/ 140397 h 829436"/>
              <a:gd name="connsiteX1" fmla="*/ 140397 w 829436"/>
              <a:gd name="connsiteY1" fmla="*/ 414717 h 829436"/>
              <a:gd name="connsiteX2" fmla="*/ 414717 w 829436"/>
              <a:gd name="connsiteY2" fmla="*/ 689037 h 829436"/>
              <a:gd name="connsiteX3" fmla="*/ 689037 w 829436"/>
              <a:gd name="connsiteY3" fmla="*/ 414717 h 829436"/>
              <a:gd name="connsiteX4" fmla="*/ 414717 w 829436"/>
              <a:gd name="connsiteY4" fmla="*/ 140397 h 829436"/>
              <a:gd name="connsiteX5" fmla="*/ 414718 w 829436"/>
              <a:gd name="connsiteY5" fmla="*/ 0 h 829436"/>
              <a:gd name="connsiteX6" fmla="*/ 829436 w 829436"/>
              <a:gd name="connsiteY6" fmla="*/ 414718 h 829436"/>
              <a:gd name="connsiteX7" fmla="*/ 414718 w 829436"/>
              <a:gd name="connsiteY7" fmla="*/ 829436 h 829436"/>
              <a:gd name="connsiteX8" fmla="*/ 0 w 829436"/>
              <a:gd name="connsiteY8" fmla="*/ 414718 h 829436"/>
              <a:gd name="connsiteX9" fmla="*/ 414718 w 829436"/>
              <a:gd name="connsiteY9" fmla="*/ 0 h 82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436" h="829436">
                <a:moveTo>
                  <a:pt x="414717" y="140397"/>
                </a:moveTo>
                <a:cubicBezTo>
                  <a:pt x="263214" y="140397"/>
                  <a:pt x="140397" y="263214"/>
                  <a:pt x="140397" y="414717"/>
                </a:cubicBezTo>
                <a:cubicBezTo>
                  <a:pt x="140397" y="566220"/>
                  <a:pt x="263214" y="689037"/>
                  <a:pt x="414717" y="689037"/>
                </a:cubicBezTo>
                <a:cubicBezTo>
                  <a:pt x="566220" y="689037"/>
                  <a:pt x="689037" y="566220"/>
                  <a:pt x="689037" y="414717"/>
                </a:cubicBezTo>
                <a:cubicBezTo>
                  <a:pt x="689037" y="263214"/>
                  <a:pt x="566220" y="140397"/>
                  <a:pt x="414717" y="140397"/>
                </a:cubicBezTo>
                <a:close/>
                <a:moveTo>
                  <a:pt x="414718" y="0"/>
                </a:moveTo>
                <a:cubicBezTo>
                  <a:pt x="643760" y="0"/>
                  <a:pt x="829436" y="185676"/>
                  <a:pt x="829436" y="414718"/>
                </a:cubicBezTo>
                <a:cubicBezTo>
                  <a:pt x="829436" y="643760"/>
                  <a:pt x="643760" y="829436"/>
                  <a:pt x="414718" y="829436"/>
                </a:cubicBezTo>
                <a:cubicBezTo>
                  <a:pt x="185676" y="829436"/>
                  <a:pt x="0" y="643760"/>
                  <a:pt x="0" y="414718"/>
                </a:cubicBezTo>
                <a:cubicBezTo>
                  <a:pt x="0" y="185676"/>
                  <a:pt x="185676" y="0"/>
                  <a:pt x="414718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noAutofit/>
          </a:bodyPr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15F9F0F-B54F-420C-AE86-12C0877B7FCA}"/>
              </a:ext>
            </a:extLst>
          </p:cNvPr>
          <p:cNvSpPr/>
          <p:nvPr/>
        </p:nvSpPr>
        <p:spPr>
          <a:xfrm>
            <a:off x="723117" y="1800851"/>
            <a:ext cx="11217046" cy="1005840"/>
          </a:xfrm>
          <a:custGeom>
            <a:avLst/>
            <a:gdLst>
              <a:gd name="connsiteX0" fmla="*/ 7339504 w 8077689"/>
              <a:gd name="connsiteY0" fmla="*/ 0 h 1005840"/>
              <a:gd name="connsiteX1" fmla="*/ 7930049 w 8077689"/>
              <a:gd name="connsiteY1" fmla="*/ 0 h 1005840"/>
              <a:gd name="connsiteX2" fmla="*/ 8077689 w 8077689"/>
              <a:gd name="connsiteY2" fmla="*/ 147640 h 1005840"/>
              <a:gd name="connsiteX3" fmla="*/ 8077689 w 8077689"/>
              <a:gd name="connsiteY3" fmla="*/ 858200 h 1005840"/>
              <a:gd name="connsiteX4" fmla="*/ 7930049 w 8077689"/>
              <a:gd name="connsiteY4" fmla="*/ 1005840 h 1005840"/>
              <a:gd name="connsiteX5" fmla="*/ 7339504 w 8077689"/>
              <a:gd name="connsiteY5" fmla="*/ 1005840 h 1005840"/>
              <a:gd name="connsiteX6" fmla="*/ 7339498 w 8077689"/>
              <a:gd name="connsiteY6" fmla="*/ 1005839 h 1005840"/>
              <a:gd name="connsiteX7" fmla="*/ 494701 w 8077689"/>
              <a:gd name="connsiteY7" fmla="*/ 1005839 h 1005840"/>
              <a:gd name="connsiteX8" fmla="*/ 0 w 8077689"/>
              <a:gd name="connsiteY8" fmla="*/ 502920 h 1005840"/>
              <a:gd name="connsiteX9" fmla="*/ 494701 w 8077689"/>
              <a:gd name="connsiteY9" fmla="*/ 1 h 1005840"/>
              <a:gd name="connsiteX10" fmla="*/ 7339498 w 8077689"/>
              <a:gd name="connsiteY10" fmla="*/ 1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77689" h="1005840">
                <a:moveTo>
                  <a:pt x="7339504" y="0"/>
                </a:moveTo>
                <a:lnTo>
                  <a:pt x="7930049" y="0"/>
                </a:lnTo>
                <a:cubicBezTo>
                  <a:pt x="8011588" y="0"/>
                  <a:pt x="8077689" y="66101"/>
                  <a:pt x="8077689" y="147640"/>
                </a:cubicBezTo>
                <a:lnTo>
                  <a:pt x="8077689" y="858200"/>
                </a:lnTo>
                <a:cubicBezTo>
                  <a:pt x="8077689" y="939739"/>
                  <a:pt x="8011588" y="1005840"/>
                  <a:pt x="7930049" y="1005840"/>
                </a:cubicBezTo>
                <a:lnTo>
                  <a:pt x="7339504" y="1005840"/>
                </a:lnTo>
                <a:lnTo>
                  <a:pt x="7339498" y="1005839"/>
                </a:lnTo>
                <a:lnTo>
                  <a:pt x="494701" y="1005839"/>
                </a:lnTo>
                <a:lnTo>
                  <a:pt x="0" y="502920"/>
                </a:lnTo>
                <a:lnTo>
                  <a:pt x="494701" y="1"/>
                </a:lnTo>
                <a:lnTo>
                  <a:pt x="7339498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3000">
                <a:schemeClr val="bg1"/>
              </a:gs>
            </a:gsLst>
            <a:lin ang="0" scaled="0"/>
          </a:gradFill>
          <a:ln w="12700">
            <a:solidFill>
              <a:schemeClr val="accent3"/>
            </a:solidFill>
          </a:ln>
          <a:effectLst>
            <a:outerShdw blurRad="50800" dist="38100" dir="2700000" algn="tl" rotWithShape="0">
              <a:srgbClr val="758572">
                <a:alpha val="50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17" tIns="68581" rIns="128016" bIns="68581" numCol="1" spcCol="1270" anchor="ctr" anchorCtr="0">
            <a:noAutofit/>
          </a:bodyPr>
          <a:lstStyle/>
          <a:p>
            <a:pPr marL="168275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Apply the latest recommendations for food allergy identification and management to create effective treatment strategies for patients with food allergies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D5583C0-3026-4D64-B225-E6E2A5C212BE}"/>
              </a:ext>
            </a:extLst>
          </p:cNvPr>
          <p:cNvSpPr/>
          <p:nvPr/>
        </p:nvSpPr>
        <p:spPr>
          <a:xfrm>
            <a:off x="292716" y="3341566"/>
            <a:ext cx="829436" cy="829436"/>
          </a:xfrm>
          <a:custGeom>
            <a:avLst/>
            <a:gdLst>
              <a:gd name="connsiteX0" fmla="*/ 414717 w 829436"/>
              <a:gd name="connsiteY0" fmla="*/ 140397 h 829436"/>
              <a:gd name="connsiteX1" fmla="*/ 140397 w 829436"/>
              <a:gd name="connsiteY1" fmla="*/ 414717 h 829436"/>
              <a:gd name="connsiteX2" fmla="*/ 414717 w 829436"/>
              <a:gd name="connsiteY2" fmla="*/ 689037 h 829436"/>
              <a:gd name="connsiteX3" fmla="*/ 689037 w 829436"/>
              <a:gd name="connsiteY3" fmla="*/ 414717 h 829436"/>
              <a:gd name="connsiteX4" fmla="*/ 414717 w 829436"/>
              <a:gd name="connsiteY4" fmla="*/ 140397 h 829436"/>
              <a:gd name="connsiteX5" fmla="*/ 414718 w 829436"/>
              <a:gd name="connsiteY5" fmla="*/ 0 h 829436"/>
              <a:gd name="connsiteX6" fmla="*/ 829436 w 829436"/>
              <a:gd name="connsiteY6" fmla="*/ 414718 h 829436"/>
              <a:gd name="connsiteX7" fmla="*/ 414718 w 829436"/>
              <a:gd name="connsiteY7" fmla="*/ 829436 h 829436"/>
              <a:gd name="connsiteX8" fmla="*/ 0 w 829436"/>
              <a:gd name="connsiteY8" fmla="*/ 414718 h 829436"/>
              <a:gd name="connsiteX9" fmla="*/ 414718 w 829436"/>
              <a:gd name="connsiteY9" fmla="*/ 0 h 82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436" h="829436">
                <a:moveTo>
                  <a:pt x="414717" y="140397"/>
                </a:moveTo>
                <a:cubicBezTo>
                  <a:pt x="263214" y="140397"/>
                  <a:pt x="140397" y="263214"/>
                  <a:pt x="140397" y="414717"/>
                </a:cubicBezTo>
                <a:cubicBezTo>
                  <a:pt x="140397" y="566220"/>
                  <a:pt x="263214" y="689037"/>
                  <a:pt x="414717" y="689037"/>
                </a:cubicBezTo>
                <a:cubicBezTo>
                  <a:pt x="566220" y="689037"/>
                  <a:pt x="689037" y="566220"/>
                  <a:pt x="689037" y="414717"/>
                </a:cubicBezTo>
                <a:cubicBezTo>
                  <a:pt x="689037" y="263214"/>
                  <a:pt x="566220" y="140397"/>
                  <a:pt x="414717" y="140397"/>
                </a:cubicBezTo>
                <a:close/>
                <a:moveTo>
                  <a:pt x="414718" y="0"/>
                </a:moveTo>
                <a:cubicBezTo>
                  <a:pt x="643760" y="0"/>
                  <a:pt x="829436" y="185676"/>
                  <a:pt x="829436" y="414718"/>
                </a:cubicBezTo>
                <a:cubicBezTo>
                  <a:pt x="829436" y="643760"/>
                  <a:pt x="643760" y="829436"/>
                  <a:pt x="414718" y="829436"/>
                </a:cubicBezTo>
                <a:cubicBezTo>
                  <a:pt x="185676" y="829436"/>
                  <a:pt x="0" y="643760"/>
                  <a:pt x="0" y="414718"/>
                </a:cubicBezTo>
                <a:cubicBezTo>
                  <a:pt x="0" y="185676"/>
                  <a:pt x="185676" y="0"/>
                  <a:pt x="414718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noAutofit/>
          </a:bodyPr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B328338-5E62-25A5-ED55-22FC50400A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656072"/>
              </p:ext>
            </p:extLst>
          </p:nvPr>
        </p:nvGraphicFramePr>
        <p:xfrm>
          <a:off x="254924" y="1127413"/>
          <a:ext cx="11513393" cy="457200"/>
        </p:xfrm>
        <a:graphic>
          <a:graphicData uri="http://schemas.openxmlformats.org/drawingml/2006/table">
            <a:tbl>
              <a:tblPr/>
              <a:tblGrid>
                <a:gridCol w="11513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  <a:tab pos="6686550" algn="r"/>
                        </a:tabLst>
                        <a:defRPr/>
                      </a:pPr>
                      <a:r>
                        <a:rPr kumimoji="0" lang="en-US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By participating in this education, you will better:</a:t>
                      </a:r>
                      <a:endParaRPr kumimoji="0" lang="en-US" sz="2400" b="1" i="1" u="none" strike="noStrike" kern="0" cap="none" spc="-1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ABECC2B-F605-60B8-83C8-E19FB2980FE8}"/>
              </a:ext>
            </a:extLst>
          </p:cNvPr>
          <p:cNvSpPr/>
          <p:nvPr/>
        </p:nvSpPr>
        <p:spPr>
          <a:xfrm>
            <a:off x="723117" y="3253364"/>
            <a:ext cx="11217046" cy="1005840"/>
          </a:xfrm>
          <a:custGeom>
            <a:avLst/>
            <a:gdLst>
              <a:gd name="connsiteX0" fmla="*/ 7339504 w 8077689"/>
              <a:gd name="connsiteY0" fmla="*/ 0 h 1005840"/>
              <a:gd name="connsiteX1" fmla="*/ 7930049 w 8077689"/>
              <a:gd name="connsiteY1" fmla="*/ 0 h 1005840"/>
              <a:gd name="connsiteX2" fmla="*/ 8077689 w 8077689"/>
              <a:gd name="connsiteY2" fmla="*/ 147640 h 1005840"/>
              <a:gd name="connsiteX3" fmla="*/ 8077689 w 8077689"/>
              <a:gd name="connsiteY3" fmla="*/ 858200 h 1005840"/>
              <a:gd name="connsiteX4" fmla="*/ 7930049 w 8077689"/>
              <a:gd name="connsiteY4" fmla="*/ 1005840 h 1005840"/>
              <a:gd name="connsiteX5" fmla="*/ 7339504 w 8077689"/>
              <a:gd name="connsiteY5" fmla="*/ 1005840 h 1005840"/>
              <a:gd name="connsiteX6" fmla="*/ 7339498 w 8077689"/>
              <a:gd name="connsiteY6" fmla="*/ 1005839 h 1005840"/>
              <a:gd name="connsiteX7" fmla="*/ 494701 w 8077689"/>
              <a:gd name="connsiteY7" fmla="*/ 1005839 h 1005840"/>
              <a:gd name="connsiteX8" fmla="*/ 0 w 8077689"/>
              <a:gd name="connsiteY8" fmla="*/ 502920 h 1005840"/>
              <a:gd name="connsiteX9" fmla="*/ 494701 w 8077689"/>
              <a:gd name="connsiteY9" fmla="*/ 1 h 1005840"/>
              <a:gd name="connsiteX10" fmla="*/ 7339498 w 8077689"/>
              <a:gd name="connsiteY10" fmla="*/ 1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77689" h="1005840">
                <a:moveTo>
                  <a:pt x="7339504" y="0"/>
                </a:moveTo>
                <a:lnTo>
                  <a:pt x="7930049" y="0"/>
                </a:lnTo>
                <a:cubicBezTo>
                  <a:pt x="8011588" y="0"/>
                  <a:pt x="8077689" y="66101"/>
                  <a:pt x="8077689" y="147640"/>
                </a:cubicBezTo>
                <a:lnTo>
                  <a:pt x="8077689" y="858200"/>
                </a:lnTo>
                <a:cubicBezTo>
                  <a:pt x="8077689" y="939739"/>
                  <a:pt x="8011588" y="1005840"/>
                  <a:pt x="7930049" y="1005840"/>
                </a:cubicBezTo>
                <a:lnTo>
                  <a:pt x="7339504" y="1005840"/>
                </a:lnTo>
                <a:lnTo>
                  <a:pt x="7339498" y="1005839"/>
                </a:lnTo>
                <a:lnTo>
                  <a:pt x="494701" y="1005839"/>
                </a:lnTo>
                <a:lnTo>
                  <a:pt x="0" y="502920"/>
                </a:lnTo>
                <a:lnTo>
                  <a:pt x="494701" y="1"/>
                </a:lnTo>
                <a:lnTo>
                  <a:pt x="7339498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3000">
                <a:schemeClr val="bg1"/>
              </a:gs>
            </a:gsLst>
            <a:lin ang="0" scaled="0"/>
          </a:gradFill>
          <a:ln w="12700">
            <a:solidFill>
              <a:schemeClr val="accent3"/>
            </a:solidFill>
          </a:ln>
          <a:effectLst>
            <a:outerShdw blurRad="50800" dist="38100" dir="2700000" algn="tl" rotWithShape="0">
              <a:srgbClr val="758572">
                <a:alpha val="50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17" tIns="68581" rIns="128016" bIns="68581" numCol="1" spcCol="1270" anchor="ctr" anchorCtr="0">
            <a:noAutofit/>
          </a:bodyPr>
          <a:lstStyle/>
          <a:p>
            <a:pPr marL="119063" defTabSz="800100">
              <a:lnSpc>
                <a:spcPct val="90000"/>
              </a:lnSpc>
              <a:spcBef>
                <a:spcPct val="0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Utilize knowledge on allergen exposure guidelines when counseling parents and caregivers to provide clear direction on managing allergen exposure during the complementary feeding period</a:t>
            </a:r>
          </a:p>
        </p:txBody>
      </p:sp>
    </p:spTree>
    <p:extLst>
      <p:ext uri="{BB962C8B-B14F-4D97-AF65-F5344CB8AC3E}">
        <p14:creationId xmlns:p14="http://schemas.microsoft.com/office/powerpoint/2010/main" val="156512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2270A-D0EA-6A45-B650-10B335F2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  <a:latin typeface="+mn-lt"/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B4DA8-B436-857B-4E71-4EB4BF253035}"/>
              </a:ext>
            </a:extLst>
          </p:cNvPr>
          <p:cNvSpPr txBox="1">
            <a:spLocks/>
          </p:cNvSpPr>
          <p:nvPr/>
        </p:nvSpPr>
        <p:spPr>
          <a:xfrm>
            <a:off x="732367" y="1600201"/>
            <a:ext cx="10723035" cy="34289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/>
              <a:buChar char="•"/>
              <a:defRPr lang="en-US" sz="2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lang="en-US" sz="24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lang="en-US" sz="20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»"/>
              <a:defRPr lang="en-US" sz="1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lang="en-US" sz="1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u="sng" dirty="0">
                <a:solidFill>
                  <a:srgbClr val="000090"/>
                </a:solidFill>
              </a:rPr>
              <a:t>Allergy</a:t>
            </a:r>
            <a:r>
              <a:rPr lang="en-US" sz="2400" b="1" dirty="0">
                <a:solidFill>
                  <a:srgbClr val="000090"/>
                </a:solidFill>
              </a:rPr>
              <a:t>: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 immunologic response to an allergen that results in reproducible symptoms with every exposure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u="sng" dirty="0">
                <a:solidFill>
                  <a:srgbClr val="000090"/>
                </a:solidFill>
              </a:rPr>
              <a:t>Intolerance</a:t>
            </a:r>
            <a:r>
              <a:rPr lang="en-US" sz="2400" b="1" dirty="0">
                <a:solidFill>
                  <a:srgbClr val="000090"/>
                </a:solidFill>
              </a:rPr>
              <a:t>: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nonimmunologic response to a substance (food) that causes gastrointestinal symptoms with exposure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u="sng" dirty="0">
                <a:solidFill>
                  <a:srgbClr val="000090"/>
                </a:solidFill>
              </a:rPr>
              <a:t>Sensitivity</a:t>
            </a:r>
            <a:r>
              <a:rPr lang="en-US" sz="2400" b="1" dirty="0">
                <a:solidFill>
                  <a:srgbClr val="000090"/>
                </a:solidFill>
              </a:rPr>
              <a:t>:</a:t>
            </a:r>
            <a:r>
              <a:rPr lang="en-US" sz="2400" dirty="0"/>
              <a:t> No agreed upon definition. Not an immune response. Often applied to a variety of symptoms without evidence to support use.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934F5-74DB-562E-CAA1-352906EF2E4A}"/>
              </a:ext>
            </a:extLst>
          </p:cNvPr>
          <p:cNvSpPr txBox="1"/>
          <p:nvPr/>
        </p:nvSpPr>
        <p:spPr>
          <a:xfrm>
            <a:off x="3250194" y="6229393"/>
            <a:ext cx="8834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American Academy of Allergy, Asthma&amp; Immunology. April 7, 2024. </a:t>
            </a:r>
            <a:r>
              <a:rPr lang="en-US" sz="1000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https://www.aaaai.org/tools-for-the-public/allergy,-asthma-immunology-glossary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2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D377-B83B-2E03-8A66-3D4DDA24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91890776-2CE8-8FE5-8CF9-3FE393BC7184}"/>
              </a:ext>
            </a:extLst>
          </p:cNvPr>
          <p:cNvSpPr txBox="1">
            <a:spLocks/>
          </p:cNvSpPr>
          <p:nvPr/>
        </p:nvSpPr>
        <p:spPr>
          <a:xfrm>
            <a:off x="609600" y="618001"/>
            <a:ext cx="10972800" cy="918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accent2"/>
                </a:solidFill>
                <a:latin typeface="Maitree" panose="00000500000000000000" pitchFamily="2" charset="-34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051A4"/>
                </a:solidFill>
                <a:latin typeface="+mn-lt"/>
              </a:rPr>
              <a:t>PREVALENCE OF FOOD ALLERGY IN THE UNITED STATES</a:t>
            </a:r>
            <a:r>
              <a:rPr lang="en-US" sz="3200" baseline="30000">
                <a:solidFill>
                  <a:srgbClr val="0051A4"/>
                </a:solidFill>
                <a:latin typeface="+mn-lt"/>
              </a:rPr>
              <a:t>*</a:t>
            </a:r>
            <a:endParaRPr lang="en-US" sz="3200" spc="267" baseline="3000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8D351-EEE6-E244-9C79-FFDFAA91763E}"/>
              </a:ext>
            </a:extLst>
          </p:cNvPr>
          <p:cNvSpPr txBox="1"/>
          <p:nvPr/>
        </p:nvSpPr>
        <p:spPr>
          <a:xfrm>
            <a:off x="750661" y="194142"/>
            <a:ext cx="400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dirty="0">
                <a:solidFill>
                  <a:srgbClr val="489FDF"/>
                </a:solidFill>
                <a:cs typeface="Calibri" panose="020F0502020204030204" pitchFamily="34" charset="0"/>
              </a:rPr>
              <a:t>A Growing Epidemic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F8114-43AF-288E-9BFC-2798B61C80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92" y="1228437"/>
            <a:ext cx="3955561" cy="3491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F4B4EF-2B04-80D5-1F54-4844DD6C9A98}"/>
              </a:ext>
            </a:extLst>
          </p:cNvPr>
          <p:cNvSpPr txBox="1"/>
          <p:nvPr/>
        </p:nvSpPr>
        <p:spPr>
          <a:xfrm>
            <a:off x="3349782" y="6356746"/>
            <a:ext cx="884221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defTabSz="914377">
              <a:defRPr/>
            </a:pPr>
            <a:r>
              <a:rPr lang="en-US" sz="1000" dirty="0">
                <a:solidFill>
                  <a:schemeClr val="bg1"/>
                </a:solidFill>
                <a:cs typeface="Calibri" panose="020F0502020204030204" pitchFamily="34" charset="0"/>
              </a:rPr>
              <a:t>*Children &lt;18 years of age; N=3339.</a:t>
            </a:r>
          </a:p>
          <a:p>
            <a:pPr defTabSz="914377">
              <a:defRPr/>
            </a:pPr>
            <a:r>
              <a:rPr lang="en-US" sz="1000" dirty="0">
                <a:solidFill>
                  <a:schemeClr val="bg1"/>
                </a:solidFill>
                <a:cs typeface="Calibri" panose="020F0502020204030204" pitchFamily="34" charset="0"/>
              </a:rPr>
              <a:t>Gupta RS, et al. </a:t>
            </a:r>
            <a:r>
              <a:rPr lang="en-US" sz="1000" i="1" dirty="0">
                <a:solidFill>
                  <a:schemeClr val="bg1"/>
                </a:solidFill>
                <a:cs typeface="Calibri" panose="020F0502020204030204" pitchFamily="34" charset="0"/>
              </a:rPr>
              <a:t>Pediatrics. </a:t>
            </a:r>
            <a:r>
              <a:rPr lang="en-US" sz="1000" dirty="0">
                <a:solidFill>
                  <a:schemeClr val="bg1"/>
                </a:solidFill>
                <a:cs typeface="Calibri" panose="020F0502020204030204" pitchFamily="34" charset="0"/>
              </a:rPr>
              <a:t>2011;128(1):e9-e17.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772F53-47E9-874A-EE18-35D58B3F2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50" y="3505506"/>
            <a:ext cx="12224145" cy="27890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62DDD3-BD3A-C270-3F19-65F0A816B00D}"/>
              </a:ext>
            </a:extLst>
          </p:cNvPr>
          <p:cNvSpPr txBox="1"/>
          <p:nvPr/>
        </p:nvSpPr>
        <p:spPr>
          <a:xfrm>
            <a:off x="583441" y="1850304"/>
            <a:ext cx="2551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7200" b="1" dirty="0">
                <a:solidFill>
                  <a:srgbClr val="0053A0"/>
                </a:solidFill>
              </a:rPr>
              <a:t>5-8%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DA85CB-3E31-7992-E03F-E88369F64248}"/>
              </a:ext>
            </a:extLst>
          </p:cNvPr>
          <p:cNvSpPr txBox="1"/>
          <p:nvPr/>
        </p:nvSpPr>
        <p:spPr>
          <a:xfrm>
            <a:off x="2926234" y="2137250"/>
            <a:ext cx="216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dirty="0">
                <a:solidFill>
                  <a:srgbClr val="0051A4"/>
                </a:solidFill>
              </a:rPr>
              <a:t>of US children </a:t>
            </a:r>
          </a:p>
          <a:p>
            <a:pPr defTabSz="914377">
              <a:defRPr/>
            </a:pPr>
            <a:r>
              <a:rPr lang="en-US" dirty="0">
                <a:solidFill>
                  <a:srgbClr val="0051A4"/>
                </a:solidFill>
              </a:rPr>
              <a:t>have a food allergy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E4E56-6C42-8A16-A4A5-C39221B1F5CE}"/>
              </a:ext>
            </a:extLst>
          </p:cNvPr>
          <p:cNvSpPr txBox="1"/>
          <p:nvPr/>
        </p:nvSpPr>
        <p:spPr>
          <a:xfrm>
            <a:off x="5723851" y="2290815"/>
            <a:ext cx="57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>
                <a:srgbClr val="489FDF"/>
              </a:buClr>
              <a:defRPr/>
            </a:pPr>
            <a:r>
              <a:rPr lang="en-US" sz="2400" dirty="0">
                <a:solidFill>
                  <a:prstClr val="black"/>
                </a:solidFill>
                <a:cs typeface="Calibri" panose="020F0502020204030204" pitchFamily="34" charset="0"/>
              </a:rPr>
              <a:t>All races and income groups are affected</a:t>
            </a:r>
          </a:p>
        </p:txBody>
      </p:sp>
    </p:spTree>
    <p:extLst>
      <p:ext uri="{BB962C8B-B14F-4D97-AF65-F5344CB8AC3E}">
        <p14:creationId xmlns:p14="http://schemas.microsoft.com/office/powerpoint/2010/main" val="166528601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4278640-EF24-63D4-C2A5-BCE3A18488D0}"/>
              </a:ext>
            </a:extLst>
          </p:cNvPr>
          <p:cNvSpPr/>
          <p:nvPr/>
        </p:nvSpPr>
        <p:spPr>
          <a:xfrm>
            <a:off x="7554192" y="2452254"/>
            <a:ext cx="3823854" cy="3207782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143000" tIns="91440" rIns="91440" rtlCol="0" anchor="t">
            <a:noAutofit/>
          </a:bodyPr>
          <a:lstStyle/>
          <a:p>
            <a:pPr>
              <a:spcBef>
                <a:spcPts val="1200"/>
              </a:spcBef>
            </a:pPr>
            <a:endParaRPr lang="en-US" sz="2400">
              <a:solidFill>
                <a:srgbClr val="333333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DA3918-FA61-91BF-3C8F-EFA6F77A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33" y="254235"/>
            <a:ext cx="11682153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IgE Mediated Food Allergy: The History IS the Test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B5CF85-899A-B170-9888-7580D8E9F5CA}"/>
              </a:ext>
            </a:extLst>
          </p:cNvPr>
          <p:cNvSpPr txBox="1">
            <a:spLocks/>
          </p:cNvSpPr>
          <p:nvPr/>
        </p:nvSpPr>
        <p:spPr>
          <a:xfrm>
            <a:off x="451833" y="1673804"/>
            <a:ext cx="6665940" cy="2731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/>
              <a:buChar char="•"/>
              <a:defRPr lang="en-US" sz="2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lang="en-US" sz="24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lang="en-US" sz="20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»"/>
              <a:defRPr lang="en-US" sz="1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lang="en-US" sz="1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Reactions are:</a:t>
            </a:r>
          </a:p>
          <a:p>
            <a:pPr lvl="1">
              <a:defRPr/>
            </a:pPr>
            <a:r>
              <a:rPr lang="en-US" sz="2800" dirty="0">
                <a:solidFill>
                  <a:schemeClr val="tx1"/>
                </a:solidFill>
              </a:rPr>
              <a:t>Objective</a:t>
            </a:r>
          </a:p>
          <a:p>
            <a:pPr lvl="1">
              <a:defRPr/>
            </a:pPr>
            <a:r>
              <a:rPr lang="en-US" sz="2800" dirty="0">
                <a:solidFill>
                  <a:schemeClr val="tx1"/>
                </a:solidFill>
              </a:rPr>
              <a:t>Rapid onset </a:t>
            </a:r>
          </a:p>
          <a:p>
            <a:pPr lvl="1">
              <a:defRPr/>
            </a:pPr>
            <a:r>
              <a:rPr lang="en-US" sz="2800" dirty="0">
                <a:solidFill>
                  <a:schemeClr val="tx1"/>
                </a:solidFill>
              </a:rPr>
              <a:t>Reproducible with every exposure to the offending food, no matter what form 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0C03C2-52FB-E69D-47AC-EB7863A6EBD1}"/>
              </a:ext>
            </a:extLst>
          </p:cNvPr>
          <p:cNvSpPr txBox="1"/>
          <p:nvPr/>
        </p:nvSpPr>
        <p:spPr>
          <a:xfrm>
            <a:off x="4110273" y="6213175"/>
            <a:ext cx="8081726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/>
              </a:rPr>
              <a:t>Reber LL, et al. </a:t>
            </a:r>
            <a:r>
              <a:rPr lang="en-US" sz="1000" i="1" dirty="0">
                <a:solidFill>
                  <a:schemeClr val="bg1"/>
                </a:solidFill>
                <a:effectLst/>
              </a:rPr>
              <a:t>J Allergy Clin Immunol</a:t>
            </a:r>
            <a:r>
              <a:rPr lang="en-US" sz="1000" dirty="0">
                <a:solidFill>
                  <a:schemeClr val="bg1"/>
                </a:solidFill>
                <a:effectLst/>
              </a:rPr>
              <a:t>. 2017;140(2):335-348.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971C8F5-F278-37CA-60CE-1B9E3508EC8D}"/>
              </a:ext>
            </a:extLst>
          </p:cNvPr>
          <p:cNvSpPr txBox="1">
            <a:spLocks/>
          </p:cNvSpPr>
          <p:nvPr/>
        </p:nvSpPr>
        <p:spPr>
          <a:xfrm>
            <a:off x="7772400" y="2680854"/>
            <a:ext cx="3429000" cy="2836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/>
              <a:buChar char="•"/>
              <a:defRPr lang="en-US" sz="2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lang="en-US" sz="24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lang="en-US" sz="20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»"/>
              <a:defRPr lang="en-US" sz="1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lang="en-US" sz="1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Aptos"/>
                <a:cs typeface="Arial"/>
              </a:rPr>
              <a:t>Typical symptoms:</a:t>
            </a:r>
          </a:p>
          <a:p>
            <a:pPr lvl="1">
              <a:buFont typeface="Wingdings"/>
              <a:buChar char="§"/>
            </a:pPr>
            <a:r>
              <a:rPr lang="en-US" sz="2000">
                <a:solidFill>
                  <a:schemeClr val="tx1"/>
                </a:solidFill>
                <a:latin typeface="Aptos"/>
                <a:cs typeface="Arial"/>
              </a:rPr>
              <a:t>Hives</a:t>
            </a:r>
          </a:p>
          <a:p>
            <a:pPr lvl="1">
              <a:buFont typeface="Wingdings"/>
              <a:buChar char="§"/>
            </a:pPr>
            <a:r>
              <a:rPr lang="en-US" sz="2000">
                <a:solidFill>
                  <a:schemeClr val="tx1"/>
                </a:solidFill>
                <a:latin typeface="Aptos"/>
                <a:cs typeface="Arial"/>
              </a:rPr>
              <a:t>Swelling</a:t>
            </a:r>
          </a:p>
          <a:p>
            <a:pPr lvl="1">
              <a:buFont typeface="Wingdings"/>
              <a:buChar char="§"/>
            </a:pPr>
            <a:r>
              <a:rPr lang="en-US" sz="2000">
                <a:solidFill>
                  <a:schemeClr val="tx1"/>
                </a:solidFill>
                <a:latin typeface="Aptos"/>
                <a:cs typeface="Arial"/>
              </a:rPr>
              <a:t>Vomiting</a:t>
            </a:r>
          </a:p>
          <a:p>
            <a:pPr lvl="1">
              <a:buFont typeface="Wingdings"/>
              <a:buChar char="§"/>
            </a:pPr>
            <a:r>
              <a:rPr lang="en-US" sz="2000">
                <a:solidFill>
                  <a:schemeClr val="tx1"/>
                </a:solidFill>
                <a:latin typeface="Aptos"/>
                <a:cs typeface="Arial"/>
              </a:rPr>
              <a:t>Runny nose/congestion</a:t>
            </a:r>
          </a:p>
          <a:p>
            <a:pPr lvl="1">
              <a:buFont typeface="Wingdings"/>
              <a:buChar char="§"/>
            </a:pPr>
            <a:r>
              <a:rPr lang="en-US" sz="2000">
                <a:solidFill>
                  <a:schemeClr val="tx1"/>
                </a:solidFill>
                <a:latin typeface="Aptos"/>
                <a:cs typeface="Arial"/>
              </a:rPr>
              <a:t>Wheezing</a:t>
            </a:r>
          </a:p>
          <a:p>
            <a:pPr lvl="1">
              <a:buFont typeface="Wingdings"/>
              <a:buChar char="§"/>
            </a:pPr>
            <a:r>
              <a:rPr lang="en-US" sz="2000">
                <a:solidFill>
                  <a:schemeClr val="tx1"/>
                </a:solidFill>
                <a:latin typeface="Aptos"/>
                <a:cs typeface="Arial"/>
              </a:rPr>
              <a:t>Hypotension</a:t>
            </a:r>
          </a:p>
          <a:p>
            <a:pPr lvl="1">
              <a:buFont typeface="Wingdings"/>
              <a:buChar char="§"/>
            </a:pPr>
            <a:r>
              <a:rPr lang="en-US" sz="2000">
                <a:solidFill>
                  <a:schemeClr val="tx1"/>
                </a:solidFill>
                <a:latin typeface="Aptos"/>
                <a:cs typeface="Arial"/>
              </a:rPr>
              <a:t>Anaphylaxis</a:t>
            </a:r>
            <a:endParaRPr lang="en-US" sz="2000">
              <a:solidFill>
                <a:schemeClr val="tx1"/>
              </a:solidFill>
              <a:latin typeface="Apto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37F04-15C1-C49A-7539-9A93D5D0A572}"/>
              </a:ext>
            </a:extLst>
          </p:cNvPr>
          <p:cNvSpPr txBox="1"/>
          <p:nvPr/>
        </p:nvSpPr>
        <p:spPr>
          <a:xfrm>
            <a:off x="813954" y="4547460"/>
            <a:ext cx="5562462" cy="123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E3C889-3BC7-DE54-D1AF-24206437EB43}"/>
              </a:ext>
            </a:extLst>
          </p:cNvPr>
          <p:cNvSpPr/>
          <p:nvPr/>
        </p:nvSpPr>
        <p:spPr>
          <a:xfrm>
            <a:off x="1097280" y="4428488"/>
            <a:ext cx="4730089" cy="12315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Ingestion is almost always required</a:t>
            </a:r>
          </a:p>
        </p:txBody>
      </p:sp>
    </p:spTree>
    <p:extLst>
      <p:ext uri="{BB962C8B-B14F-4D97-AF65-F5344CB8AC3E}">
        <p14:creationId xmlns:p14="http://schemas.microsoft.com/office/powerpoint/2010/main" val="77163880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579C0918-2B22-997B-E4A6-BEEEAF4F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74882"/>
            <a:ext cx="11682153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Before we go any further…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AE1DFF-EF21-0E4E-CA1A-4F0792175A6A}"/>
              </a:ext>
            </a:extLst>
          </p:cNvPr>
          <p:cNvSpPr txBox="1">
            <a:spLocks/>
          </p:cNvSpPr>
          <p:nvPr/>
        </p:nvSpPr>
        <p:spPr>
          <a:xfrm>
            <a:off x="455396" y="1390399"/>
            <a:ext cx="11281207" cy="3529947"/>
          </a:xfrm>
          <a:prstGeom prst="roundRect">
            <a:avLst>
              <a:gd name="adj" fmla="val 0"/>
            </a:avLst>
          </a:prstGeom>
          <a:gradFill>
            <a:gsLst>
              <a:gs pos="25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920" tIns="60960" rIns="121920" bIns="6096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267" dirty="0">
                <a:solidFill>
                  <a:schemeClr val="tx1"/>
                </a:solidFill>
              </a:rPr>
              <a:t>Allergy tests are NOT pregnancy tests</a:t>
            </a:r>
          </a:p>
          <a:p>
            <a:pPr marL="0" indent="0" algn="ctr">
              <a:buNone/>
            </a:pPr>
            <a:r>
              <a:rPr lang="en-US" sz="4267" dirty="0">
                <a:solidFill>
                  <a:schemeClr val="tx1"/>
                </a:solidFill>
              </a:rPr>
              <a:t>Results are not “positive” or “negative”</a:t>
            </a:r>
          </a:p>
          <a:p>
            <a:pPr marL="0" indent="0" algn="ctr">
              <a:buNone/>
            </a:pPr>
            <a:endParaRPr lang="en-US" sz="4267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267" dirty="0">
                <a:solidFill>
                  <a:schemeClr val="tx1"/>
                </a:solidFill>
              </a:rPr>
              <a:t>They are designed to detect allergen specific IgE, NOT diagnose allergy</a:t>
            </a:r>
          </a:p>
        </p:txBody>
      </p:sp>
    </p:spTree>
    <p:extLst>
      <p:ext uri="{BB962C8B-B14F-4D97-AF65-F5344CB8AC3E}">
        <p14:creationId xmlns:p14="http://schemas.microsoft.com/office/powerpoint/2010/main" val="821631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4CD95B-EB57-B870-A108-7EFD23A6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1143000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When Should Allergy Tests Be Obtained?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E6A32-7668-5020-19AB-BD987E48E5FF}"/>
              </a:ext>
            </a:extLst>
          </p:cNvPr>
          <p:cNvSpPr txBox="1"/>
          <p:nvPr/>
        </p:nvSpPr>
        <p:spPr>
          <a:xfrm>
            <a:off x="3114675" y="6226169"/>
            <a:ext cx="8698384" cy="26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NIAID-Sponsored Expert Panel, et al. </a:t>
            </a:r>
            <a:r>
              <a:rPr lang="en-US" sz="10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 Allergy Clin Immunol</a:t>
            </a:r>
            <a:r>
              <a:rPr lang="en-US" sz="10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2010;126(6 Suppl):S1-S58.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0A05D9-83A9-CBF2-4CA7-3617B0FF3435}"/>
              </a:ext>
            </a:extLst>
          </p:cNvPr>
          <p:cNvSpPr/>
          <p:nvPr/>
        </p:nvSpPr>
        <p:spPr>
          <a:xfrm>
            <a:off x="267361" y="1676417"/>
            <a:ext cx="11686032" cy="645240"/>
          </a:xfrm>
          <a:custGeom>
            <a:avLst/>
            <a:gdLst>
              <a:gd name="connsiteX0" fmla="*/ 355133 w 11686032"/>
              <a:gd name="connsiteY0" fmla="*/ 48300 h 645240"/>
              <a:gd name="connsiteX1" fmla="*/ 306640 w 11686032"/>
              <a:gd name="connsiteY1" fmla="*/ 274127 h 645240"/>
              <a:gd name="connsiteX2" fmla="*/ 80813 w 11686032"/>
              <a:gd name="connsiteY2" fmla="*/ 322620 h 645240"/>
              <a:gd name="connsiteX3" fmla="*/ 306640 w 11686032"/>
              <a:gd name="connsiteY3" fmla="*/ 371113 h 645240"/>
              <a:gd name="connsiteX4" fmla="*/ 355133 w 11686032"/>
              <a:gd name="connsiteY4" fmla="*/ 596940 h 645240"/>
              <a:gd name="connsiteX5" fmla="*/ 403626 w 11686032"/>
              <a:gd name="connsiteY5" fmla="*/ 371113 h 645240"/>
              <a:gd name="connsiteX6" fmla="*/ 629453 w 11686032"/>
              <a:gd name="connsiteY6" fmla="*/ 322620 h 645240"/>
              <a:gd name="connsiteX7" fmla="*/ 403626 w 11686032"/>
              <a:gd name="connsiteY7" fmla="*/ 274127 h 645240"/>
              <a:gd name="connsiteX8" fmla="*/ 322620 w 11686032"/>
              <a:gd name="connsiteY8" fmla="*/ 0 h 645240"/>
              <a:gd name="connsiteX9" fmla="*/ 11363412 w 11686032"/>
              <a:gd name="connsiteY9" fmla="*/ 0 h 645240"/>
              <a:gd name="connsiteX10" fmla="*/ 11686032 w 11686032"/>
              <a:gd name="connsiteY10" fmla="*/ 322620 h 645240"/>
              <a:gd name="connsiteX11" fmla="*/ 11363412 w 11686032"/>
              <a:gd name="connsiteY11" fmla="*/ 645240 h 645240"/>
              <a:gd name="connsiteX12" fmla="*/ 322620 w 11686032"/>
              <a:gd name="connsiteY12" fmla="*/ 645240 h 645240"/>
              <a:gd name="connsiteX13" fmla="*/ 0 w 11686032"/>
              <a:gd name="connsiteY13" fmla="*/ 322620 h 645240"/>
              <a:gd name="connsiteX14" fmla="*/ 322620 w 11686032"/>
              <a:gd name="connsiteY14" fmla="*/ 0 h 64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86032" h="645240">
                <a:moveTo>
                  <a:pt x="355133" y="48300"/>
                </a:moveTo>
                <a:lnTo>
                  <a:pt x="306640" y="274127"/>
                </a:lnTo>
                <a:lnTo>
                  <a:pt x="80813" y="322620"/>
                </a:lnTo>
                <a:lnTo>
                  <a:pt x="306640" y="371113"/>
                </a:lnTo>
                <a:lnTo>
                  <a:pt x="355133" y="596940"/>
                </a:lnTo>
                <a:lnTo>
                  <a:pt x="403626" y="371113"/>
                </a:lnTo>
                <a:lnTo>
                  <a:pt x="629453" y="322620"/>
                </a:lnTo>
                <a:lnTo>
                  <a:pt x="403626" y="274127"/>
                </a:lnTo>
                <a:close/>
                <a:moveTo>
                  <a:pt x="322620" y="0"/>
                </a:moveTo>
                <a:lnTo>
                  <a:pt x="11363412" y="0"/>
                </a:lnTo>
                <a:cubicBezTo>
                  <a:pt x="11541590" y="0"/>
                  <a:pt x="11686032" y="144442"/>
                  <a:pt x="11686032" y="322620"/>
                </a:cubicBezTo>
                <a:cubicBezTo>
                  <a:pt x="11686032" y="500798"/>
                  <a:pt x="11541590" y="645240"/>
                  <a:pt x="11363412" y="645240"/>
                </a:cubicBezTo>
                <a:lnTo>
                  <a:pt x="322620" y="645240"/>
                </a:lnTo>
                <a:cubicBezTo>
                  <a:pt x="144442" y="645240"/>
                  <a:pt x="0" y="500798"/>
                  <a:pt x="0" y="322620"/>
                </a:cubicBezTo>
                <a:cubicBezTo>
                  <a:pt x="0" y="144442"/>
                  <a:pt x="144442" y="0"/>
                  <a:pt x="322620" y="0"/>
                </a:cubicBezTo>
                <a:close/>
              </a:path>
            </a:pathLst>
          </a:custGeom>
          <a:gradFill flip="none" rotWithShape="1">
            <a:gsLst>
              <a:gs pos="0">
                <a:srgbClr val="FAF1DA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28575">
            <a:gradFill>
              <a:gsLst>
                <a:gs pos="0">
                  <a:srgbClr val="F2D57E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822960" tIns="91440" rIns="91440" bIns="4572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rgbClr val="333333"/>
                </a:solidFill>
              </a:rPr>
              <a:t>To Clarify Diagnosis 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F6B791C-6100-E9D8-81A9-436CA6A1EF44}"/>
              </a:ext>
            </a:extLst>
          </p:cNvPr>
          <p:cNvSpPr/>
          <p:nvPr/>
        </p:nvSpPr>
        <p:spPr>
          <a:xfrm>
            <a:off x="261610" y="2906074"/>
            <a:ext cx="11686032" cy="645240"/>
          </a:xfrm>
          <a:custGeom>
            <a:avLst/>
            <a:gdLst>
              <a:gd name="connsiteX0" fmla="*/ 355133 w 11686032"/>
              <a:gd name="connsiteY0" fmla="*/ 48300 h 645240"/>
              <a:gd name="connsiteX1" fmla="*/ 306640 w 11686032"/>
              <a:gd name="connsiteY1" fmla="*/ 274127 h 645240"/>
              <a:gd name="connsiteX2" fmla="*/ 80813 w 11686032"/>
              <a:gd name="connsiteY2" fmla="*/ 322620 h 645240"/>
              <a:gd name="connsiteX3" fmla="*/ 306640 w 11686032"/>
              <a:gd name="connsiteY3" fmla="*/ 371113 h 645240"/>
              <a:gd name="connsiteX4" fmla="*/ 355133 w 11686032"/>
              <a:gd name="connsiteY4" fmla="*/ 596940 h 645240"/>
              <a:gd name="connsiteX5" fmla="*/ 403626 w 11686032"/>
              <a:gd name="connsiteY5" fmla="*/ 371113 h 645240"/>
              <a:gd name="connsiteX6" fmla="*/ 629453 w 11686032"/>
              <a:gd name="connsiteY6" fmla="*/ 322620 h 645240"/>
              <a:gd name="connsiteX7" fmla="*/ 403626 w 11686032"/>
              <a:gd name="connsiteY7" fmla="*/ 274127 h 645240"/>
              <a:gd name="connsiteX8" fmla="*/ 322620 w 11686032"/>
              <a:gd name="connsiteY8" fmla="*/ 0 h 645240"/>
              <a:gd name="connsiteX9" fmla="*/ 11363412 w 11686032"/>
              <a:gd name="connsiteY9" fmla="*/ 0 h 645240"/>
              <a:gd name="connsiteX10" fmla="*/ 11686032 w 11686032"/>
              <a:gd name="connsiteY10" fmla="*/ 322620 h 645240"/>
              <a:gd name="connsiteX11" fmla="*/ 11363412 w 11686032"/>
              <a:gd name="connsiteY11" fmla="*/ 645240 h 645240"/>
              <a:gd name="connsiteX12" fmla="*/ 322620 w 11686032"/>
              <a:gd name="connsiteY12" fmla="*/ 645240 h 645240"/>
              <a:gd name="connsiteX13" fmla="*/ 0 w 11686032"/>
              <a:gd name="connsiteY13" fmla="*/ 322620 h 645240"/>
              <a:gd name="connsiteX14" fmla="*/ 322620 w 11686032"/>
              <a:gd name="connsiteY14" fmla="*/ 0 h 64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86032" h="645240">
                <a:moveTo>
                  <a:pt x="355133" y="48300"/>
                </a:moveTo>
                <a:lnTo>
                  <a:pt x="306640" y="274127"/>
                </a:lnTo>
                <a:lnTo>
                  <a:pt x="80813" y="322620"/>
                </a:lnTo>
                <a:lnTo>
                  <a:pt x="306640" y="371113"/>
                </a:lnTo>
                <a:lnTo>
                  <a:pt x="355133" y="596940"/>
                </a:lnTo>
                <a:lnTo>
                  <a:pt x="403626" y="371113"/>
                </a:lnTo>
                <a:lnTo>
                  <a:pt x="629453" y="322620"/>
                </a:lnTo>
                <a:lnTo>
                  <a:pt x="403626" y="274127"/>
                </a:lnTo>
                <a:close/>
                <a:moveTo>
                  <a:pt x="322620" y="0"/>
                </a:moveTo>
                <a:lnTo>
                  <a:pt x="11363412" y="0"/>
                </a:lnTo>
                <a:cubicBezTo>
                  <a:pt x="11541590" y="0"/>
                  <a:pt x="11686032" y="144442"/>
                  <a:pt x="11686032" y="322620"/>
                </a:cubicBezTo>
                <a:cubicBezTo>
                  <a:pt x="11686032" y="500798"/>
                  <a:pt x="11541590" y="645240"/>
                  <a:pt x="11363412" y="645240"/>
                </a:cubicBezTo>
                <a:lnTo>
                  <a:pt x="322620" y="645240"/>
                </a:lnTo>
                <a:cubicBezTo>
                  <a:pt x="144442" y="645240"/>
                  <a:pt x="0" y="500798"/>
                  <a:pt x="0" y="322620"/>
                </a:cubicBezTo>
                <a:cubicBezTo>
                  <a:pt x="0" y="144442"/>
                  <a:pt x="144442" y="0"/>
                  <a:pt x="322620" y="0"/>
                </a:cubicBezTo>
                <a:close/>
              </a:path>
            </a:pathLst>
          </a:custGeom>
          <a:gradFill flip="none" rotWithShape="1">
            <a:gsLst>
              <a:gs pos="0">
                <a:srgbClr val="FAF1DA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28575">
            <a:gradFill>
              <a:gsLst>
                <a:gs pos="0">
                  <a:srgbClr val="F2D57E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822960" tIns="91440" rIns="91440" bIns="4572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rgbClr val="333333"/>
                </a:solidFill>
              </a:rPr>
              <a:t>To Assist Avoidance 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3A1ED54-300D-CD48-AFCD-7B78CE121EF0}"/>
              </a:ext>
            </a:extLst>
          </p:cNvPr>
          <p:cNvSpPr/>
          <p:nvPr/>
        </p:nvSpPr>
        <p:spPr>
          <a:xfrm>
            <a:off x="252984" y="4135731"/>
            <a:ext cx="11686032" cy="645240"/>
          </a:xfrm>
          <a:custGeom>
            <a:avLst/>
            <a:gdLst>
              <a:gd name="connsiteX0" fmla="*/ 355133 w 11686032"/>
              <a:gd name="connsiteY0" fmla="*/ 48300 h 645240"/>
              <a:gd name="connsiteX1" fmla="*/ 306640 w 11686032"/>
              <a:gd name="connsiteY1" fmla="*/ 274127 h 645240"/>
              <a:gd name="connsiteX2" fmla="*/ 80813 w 11686032"/>
              <a:gd name="connsiteY2" fmla="*/ 322620 h 645240"/>
              <a:gd name="connsiteX3" fmla="*/ 306640 w 11686032"/>
              <a:gd name="connsiteY3" fmla="*/ 371113 h 645240"/>
              <a:gd name="connsiteX4" fmla="*/ 355133 w 11686032"/>
              <a:gd name="connsiteY4" fmla="*/ 596940 h 645240"/>
              <a:gd name="connsiteX5" fmla="*/ 403626 w 11686032"/>
              <a:gd name="connsiteY5" fmla="*/ 371113 h 645240"/>
              <a:gd name="connsiteX6" fmla="*/ 629453 w 11686032"/>
              <a:gd name="connsiteY6" fmla="*/ 322620 h 645240"/>
              <a:gd name="connsiteX7" fmla="*/ 403626 w 11686032"/>
              <a:gd name="connsiteY7" fmla="*/ 274127 h 645240"/>
              <a:gd name="connsiteX8" fmla="*/ 322620 w 11686032"/>
              <a:gd name="connsiteY8" fmla="*/ 0 h 645240"/>
              <a:gd name="connsiteX9" fmla="*/ 11363412 w 11686032"/>
              <a:gd name="connsiteY9" fmla="*/ 0 h 645240"/>
              <a:gd name="connsiteX10" fmla="*/ 11686032 w 11686032"/>
              <a:gd name="connsiteY10" fmla="*/ 322620 h 645240"/>
              <a:gd name="connsiteX11" fmla="*/ 11363412 w 11686032"/>
              <a:gd name="connsiteY11" fmla="*/ 645240 h 645240"/>
              <a:gd name="connsiteX12" fmla="*/ 322620 w 11686032"/>
              <a:gd name="connsiteY12" fmla="*/ 645240 h 645240"/>
              <a:gd name="connsiteX13" fmla="*/ 0 w 11686032"/>
              <a:gd name="connsiteY13" fmla="*/ 322620 h 645240"/>
              <a:gd name="connsiteX14" fmla="*/ 322620 w 11686032"/>
              <a:gd name="connsiteY14" fmla="*/ 0 h 64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86032" h="645240">
                <a:moveTo>
                  <a:pt x="355133" y="48300"/>
                </a:moveTo>
                <a:lnTo>
                  <a:pt x="306640" y="274127"/>
                </a:lnTo>
                <a:lnTo>
                  <a:pt x="80813" y="322620"/>
                </a:lnTo>
                <a:lnTo>
                  <a:pt x="306640" y="371113"/>
                </a:lnTo>
                <a:lnTo>
                  <a:pt x="355133" y="596940"/>
                </a:lnTo>
                <a:lnTo>
                  <a:pt x="403626" y="371113"/>
                </a:lnTo>
                <a:lnTo>
                  <a:pt x="629453" y="322620"/>
                </a:lnTo>
                <a:lnTo>
                  <a:pt x="403626" y="274127"/>
                </a:lnTo>
                <a:close/>
                <a:moveTo>
                  <a:pt x="322620" y="0"/>
                </a:moveTo>
                <a:lnTo>
                  <a:pt x="11363412" y="0"/>
                </a:lnTo>
                <a:cubicBezTo>
                  <a:pt x="11541590" y="0"/>
                  <a:pt x="11686032" y="144442"/>
                  <a:pt x="11686032" y="322620"/>
                </a:cubicBezTo>
                <a:cubicBezTo>
                  <a:pt x="11686032" y="500798"/>
                  <a:pt x="11541590" y="645240"/>
                  <a:pt x="11363412" y="645240"/>
                </a:cubicBezTo>
                <a:lnTo>
                  <a:pt x="322620" y="645240"/>
                </a:lnTo>
                <a:cubicBezTo>
                  <a:pt x="144442" y="645240"/>
                  <a:pt x="0" y="500798"/>
                  <a:pt x="0" y="322620"/>
                </a:cubicBezTo>
                <a:cubicBezTo>
                  <a:pt x="0" y="144442"/>
                  <a:pt x="144442" y="0"/>
                  <a:pt x="322620" y="0"/>
                </a:cubicBezTo>
                <a:close/>
              </a:path>
            </a:pathLst>
          </a:custGeom>
          <a:gradFill flip="none" rotWithShape="1">
            <a:gsLst>
              <a:gs pos="0">
                <a:srgbClr val="FAF1DA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28575">
            <a:gradFill>
              <a:gsLst>
                <a:gs pos="0">
                  <a:srgbClr val="F2D57E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822960" tIns="91440" rIns="91440" bIns="4572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rgbClr val="333333"/>
                </a:solidFill>
              </a:rPr>
              <a:t>To Determine Resolution </a:t>
            </a:r>
          </a:p>
        </p:txBody>
      </p:sp>
    </p:spTree>
    <p:extLst>
      <p:ext uri="{BB962C8B-B14F-4D97-AF65-F5344CB8AC3E}">
        <p14:creationId xmlns:p14="http://schemas.microsoft.com/office/powerpoint/2010/main" val="33538416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NCE Content Slides">
  <a:themeElements>
    <a:clrScheme name="6092 Custom Color Set">
      <a:dk1>
        <a:srgbClr val="333333"/>
      </a:dk1>
      <a:lt1>
        <a:sysClr val="window" lastClr="FFFFFF"/>
      </a:lt1>
      <a:dk2>
        <a:srgbClr val="153359"/>
      </a:dk2>
      <a:lt2>
        <a:srgbClr val="8FBF5F"/>
      </a:lt2>
      <a:accent1>
        <a:srgbClr val="9591C7"/>
      </a:accent1>
      <a:accent2>
        <a:srgbClr val="1A4023"/>
      </a:accent2>
      <a:accent3>
        <a:srgbClr val="F1A71E"/>
      </a:accent3>
      <a:accent4>
        <a:srgbClr val="3D8D61"/>
      </a:accent4>
      <a:accent5>
        <a:srgbClr val="DAE7C9"/>
      </a:accent5>
      <a:accent6>
        <a:srgbClr val="B6CAB9"/>
      </a:accent6>
      <a:hlink>
        <a:srgbClr val="56C7AA"/>
      </a:hlink>
      <a:folHlink>
        <a:srgbClr val="59A8D1"/>
      </a:folHlink>
    </a:clrScheme>
    <a:fontScheme name="6080 Font Styles">
      <a:majorFont>
        <a:latin typeface="Maitree"/>
        <a:ea typeface=""/>
        <a:cs typeface="Segoe UI"/>
      </a:majorFont>
      <a:minorFont>
        <a:latin typeface="Aptos"/>
        <a:ea typeface=""/>
        <a:cs typeface="Aptos Serif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NCE Frontmatter">
  <a:themeElements>
    <a:clrScheme name="6092 Custom Color Set">
      <a:dk1>
        <a:srgbClr val="333333"/>
      </a:dk1>
      <a:lt1>
        <a:sysClr val="window" lastClr="FFFFFF"/>
      </a:lt1>
      <a:dk2>
        <a:srgbClr val="153359"/>
      </a:dk2>
      <a:lt2>
        <a:srgbClr val="8FBF5F"/>
      </a:lt2>
      <a:accent1>
        <a:srgbClr val="9591C7"/>
      </a:accent1>
      <a:accent2>
        <a:srgbClr val="1A4023"/>
      </a:accent2>
      <a:accent3>
        <a:srgbClr val="F1A71E"/>
      </a:accent3>
      <a:accent4>
        <a:srgbClr val="3D8D61"/>
      </a:accent4>
      <a:accent5>
        <a:srgbClr val="DAE7C9"/>
      </a:accent5>
      <a:accent6>
        <a:srgbClr val="B6CAB9"/>
      </a:accent6>
      <a:hlink>
        <a:srgbClr val="56C7AA"/>
      </a:hlink>
      <a:folHlink>
        <a:srgbClr val="59A8D1"/>
      </a:folHlink>
    </a:clrScheme>
    <a:fontScheme name="6080 Font Styles">
      <a:majorFont>
        <a:latin typeface="Maitree"/>
        <a:ea typeface=""/>
        <a:cs typeface="Segoe UI"/>
      </a:majorFont>
      <a:minorFont>
        <a:latin typeface="Aptos"/>
        <a:ea typeface=""/>
        <a:cs typeface="Aptos Serif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NCE Section Slides">
  <a:themeElements>
    <a:clrScheme name="6092 Custom Color Set">
      <a:dk1>
        <a:srgbClr val="333333"/>
      </a:dk1>
      <a:lt1>
        <a:sysClr val="window" lastClr="FFFFFF"/>
      </a:lt1>
      <a:dk2>
        <a:srgbClr val="153359"/>
      </a:dk2>
      <a:lt2>
        <a:srgbClr val="8FBF5F"/>
      </a:lt2>
      <a:accent1>
        <a:srgbClr val="9591C7"/>
      </a:accent1>
      <a:accent2>
        <a:srgbClr val="1A4023"/>
      </a:accent2>
      <a:accent3>
        <a:srgbClr val="F1A71E"/>
      </a:accent3>
      <a:accent4>
        <a:srgbClr val="3D8D61"/>
      </a:accent4>
      <a:accent5>
        <a:srgbClr val="DAE7C9"/>
      </a:accent5>
      <a:accent6>
        <a:srgbClr val="B6CAB9"/>
      </a:accent6>
      <a:hlink>
        <a:srgbClr val="56C7AA"/>
      </a:hlink>
      <a:folHlink>
        <a:srgbClr val="59A8D1"/>
      </a:folHlink>
    </a:clrScheme>
    <a:fontScheme name="6080 Font Styles">
      <a:majorFont>
        <a:latin typeface="Maitree"/>
        <a:ea typeface=""/>
        <a:cs typeface="Segoe UI"/>
      </a:majorFont>
      <a:minorFont>
        <a:latin typeface="Aptos"/>
        <a:ea typeface=""/>
        <a:cs typeface="Aptos Serif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Slide">
  <a:themeElements>
    <a:clrScheme name="6092 Custom Color Set">
      <a:dk1>
        <a:srgbClr val="333333"/>
      </a:dk1>
      <a:lt1>
        <a:sysClr val="window" lastClr="FFFFFF"/>
      </a:lt1>
      <a:dk2>
        <a:srgbClr val="153359"/>
      </a:dk2>
      <a:lt2>
        <a:srgbClr val="8FBF5F"/>
      </a:lt2>
      <a:accent1>
        <a:srgbClr val="9591C7"/>
      </a:accent1>
      <a:accent2>
        <a:srgbClr val="1A4023"/>
      </a:accent2>
      <a:accent3>
        <a:srgbClr val="F1A71E"/>
      </a:accent3>
      <a:accent4>
        <a:srgbClr val="3D8D61"/>
      </a:accent4>
      <a:accent5>
        <a:srgbClr val="DAE7C9"/>
      </a:accent5>
      <a:accent6>
        <a:srgbClr val="B6CAB9"/>
      </a:accent6>
      <a:hlink>
        <a:srgbClr val="56C7AA"/>
      </a:hlink>
      <a:folHlink>
        <a:srgbClr val="59A8D1"/>
      </a:folHlink>
    </a:clrScheme>
    <a:fontScheme name="6080 Font Styles">
      <a:majorFont>
        <a:latin typeface="Maitree"/>
        <a:ea typeface=""/>
        <a:cs typeface="Segoe UI"/>
      </a:majorFont>
      <a:minorFont>
        <a:latin typeface="Aptos"/>
        <a:ea typeface=""/>
        <a:cs typeface="Aptos Serif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73223DB-B18F-A04F-AA7B-8A7B8A9EB4A0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15329</TotalTime>
  <Words>1301</Words>
  <Application>Microsoft Office PowerPoint</Application>
  <PresentationFormat>Widescreen</PresentationFormat>
  <Paragraphs>270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Aptos</vt:lpstr>
      <vt:lpstr>Open Sans</vt:lpstr>
      <vt:lpstr>Wingdings</vt:lpstr>
      <vt:lpstr>Maitree</vt:lpstr>
      <vt:lpstr>ＭＳ Ｐゴシック</vt:lpstr>
      <vt:lpstr>Open Sans Semibold</vt:lpstr>
      <vt:lpstr>Open Sans Extrabold</vt:lpstr>
      <vt:lpstr>Arial</vt:lpstr>
      <vt:lpstr>Maitree SemiBold</vt:lpstr>
      <vt:lpstr>Calibri</vt:lpstr>
      <vt:lpstr>PNCE Content Slides</vt:lpstr>
      <vt:lpstr>PNCE Frontmatter</vt:lpstr>
      <vt:lpstr>PNCE Section Slides</vt:lpstr>
      <vt:lpstr>Title Slide</vt:lpstr>
      <vt:lpstr>Food Allergy Tests Are  Not Screening Tests </vt:lpstr>
      <vt:lpstr>Faculty Presenter</vt:lpstr>
      <vt:lpstr>Faculty Disclosures</vt:lpstr>
      <vt:lpstr>Learning Objectives</vt:lpstr>
      <vt:lpstr>Definitions</vt:lpstr>
      <vt:lpstr>PowerPoint Presentation</vt:lpstr>
      <vt:lpstr>IgE Mediated Food Allergy: The History IS the Test</vt:lpstr>
      <vt:lpstr>Before we go any further…</vt:lpstr>
      <vt:lpstr>When Should Allergy Tests Be Obtained?</vt:lpstr>
      <vt:lpstr>An Ideal Food Allergy Test</vt:lpstr>
      <vt:lpstr>An Ideal Food Allergy Test</vt:lpstr>
      <vt:lpstr>Pearls of Wisdom</vt:lpstr>
      <vt:lpstr>Specific IgE Cutoff Points </vt:lpstr>
      <vt:lpstr>Cross-Reactivity: Clinical vs Testing</vt:lpstr>
      <vt:lpstr>Aeroallergen Cross Reactivity</vt:lpstr>
      <vt:lpstr>Peanut/Tree Nut Component Testing</vt:lpstr>
      <vt:lpstr>Oral Food Challenges</vt:lpstr>
      <vt:lpstr>Oral Food Challenge Terminology</vt:lpstr>
      <vt:lpstr>Benefits of Unsuccessful Challenge</vt:lpstr>
      <vt:lpstr>Benefits of a Successful Challenge</vt:lpstr>
      <vt:lpstr>Pitfalls on ”Screening” Infants Before Introduction</vt:lpstr>
      <vt:lpstr>PowerPoint Presentation</vt:lpstr>
      <vt:lpstr>PowerPoint Presentation</vt:lpstr>
      <vt:lpstr>Summary </vt:lpstr>
    </vt:vector>
  </TitlesOfParts>
  <Company>Annenberg Center for Health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Annenberg C;cmartin1@bidmc.harvard.edu;MCaplan@northshore.org</dc:creator>
  <cp:lastModifiedBy>Brett Mutschler</cp:lastModifiedBy>
  <cp:revision>981</cp:revision>
  <cp:lastPrinted>2016-11-04T21:05:25Z</cp:lastPrinted>
  <dcterms:created xsi:type="dcterms:W3CDTF">2016-04-20T21:57:17Z</dcterms:created>
  <dcterms:modified xsi:type="dcterms:W3CDTF">2024-05-09T16:29:56Z</dcterms:modified>
</cp:coreProperties>
</file>