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76" r:id="rId2"/>
    <p:sldMasterId id="2147483673" r:id="rId3"/>
    <p:sldMasterId id="2147483686" r:id="rId4"/>
  </p:sldMasterIdLst>
  <p:notesMasterIdLst>
    <p:notesMasterId r:id="rId37"/>
  </p:notesMasterIdLst>
  <p:sldIdLst>
    <p:sldId id="15368187" r:id="rId5"/>
    <p:sldId id="15368190" r:id="rId6"/>
    <p:sldId id="15368191" r:id="rId7"/>
    <p:sldId id="2020" r:id="rId8"/>
    <p:sldId id="2021" r:id="rId9"/>
    <p:sldId id="2024" r:id="rId10"/>
    <p:sldId id="2013" r:id="rId11"/>
    <p:sldId id="2007" r:id="rId12"/>
    <p:sldId id="2016" r:id="rId13"/>
    <p:sldId id="266" r:id="rId14"/>
    <p:sldId id="2011" r:id="rId15"/>
    <p:sldId id="2012" r:id="rId16"/>
    <p:sldId id="2025" r:id="rId17"/>
    <p:sldId id="2015" r:id="rId18"/>
    <p:sldId id="2017" r:id="rId19"/>
    <p:sldId id="2010" r:id="rId20"/>
    <p:sldId id="361" r:id="rId21"/>
    <p:sldId id="2003" r:id="rId22"/>
    <p:sldId id="2005" r:id="rId23"/>
    <p:sldId id="417" r:id="rId24"/>
    <p:sldId id="360" r:id="rId25"/>
    <p:sldId id="15368186" r:id="rId26"/>
    <p:sldId id="382" r:id="rId27"/>
    <p:sldId id="15368183" r:id="rId28"/>
    <p:sldId id="15368181" r:id="rId29"/>
    <p:sldId id="2006" r:id="rId30"/>
    <p:sldId id="919" r:id="rId31"/>
    <p:sldId id="380" r:id="rId32"/>
    <p:sldId id="15368185" r:id="rId33"/>
    <p:sldId id="896" r:id="rId34"/>
    <p:sldId id="311" r:id="rId35"/>
    <p:sldId id="403" r:id="rId36"/>
  </p:sldIdLst>
  <p:sldSz cx="12192000" cy="6858000"/>
  <p:notesSz cx="6858000" cy="9144000"/>
  <p:embeddedFontLst>
    <p:embeddedFont>
      <p:font typeface="Grandview" panose="020B0502040204020203" pitchFamily="34" charset="0"/>
      <p:regular r:id="rId38"/>
      <p:bold r:id="rId39"/>
      <p:italic r:id="rId40"/>
      <p:boldItalic r:id="rId41"/>
    </p:embeddedFont>
    <p:embeddedFont>
      <p:font typeface="Maitree" panose="00000500000000000000" pitchFamily="2" charset="-34"/>
      <p:regular r:id="rId42"/>
      <p:bold r:id="rId43"/>
    </p:embeddedFont>
    <p:embeddedFont>
      <p:font typeface="Maitree SemiBold" panose="020B0604020202020204" charset="0"/>
      <p:regular r:id="rId44"/>
      <p:bold r:id="rId45"/>
      <p:italic r:id="rId46"/>
      <p:boldItalic r:id="rId47"/>
    </p:embeddedFont>
    <p:embeddedFont>
      <p:font typeface="Open Sans" panose="020B0606030504020204" pitchFamily="34" charset="0"/>
      <p:regular r:id="rId48"/>
      <p:bold r:id="rId49"/>
      <p:italic r:id="rId50"/>
      <p:boldItalic r:id="rId51"/>
    </p:embeddedFont>
    <p:embeddedFont>
      <p:font typeface="Open Sans Extrabold" panose="020B0906030804020204" pitchFamily="34" charset="0"/>
      <p:bold r:id="rId52"/>
      <p:italic r:id="rId53"/>
      <p:boldItalic r:id="rId54"/>
    </p:embeddedFont>
    <p:embeddedFont>
      <p:font typeface="Open Sans Semibold" panose="020B0706030804020204" pitchFamily="34" charset="0"/>
      <p:regular r:id="rId55"/>
      <p:bold r:id="rId56"/>
      <p:italic r:id="rId57"/>
      <p:boldItalic r:id="rId58"/>
    </p:embeddedFont>
    <p:embeddedFont>
      <p:font typeface="Segoe UI" panose="020B0502040204020203" pitchFamily="34" charset="0"/>
      <p:regular r:id="rId59"/>
      <p:bold r:id="rId60"/>
      <p:italic r:id="rId61"/>
      <p:boldItalic r:id="rId6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FEB563-33BB-A76A-7886-A97A469797D5}" name="Sarah Staskiewicz" initials="SS" userId="0daea92f257e56b1" providerId="Windows Live"/>
  <p188:author id="{14A86F76-381E-CC75-3408-B7E647CB6579}" name="Jessica Forster" initials="JF" userId="6ba1aac08e09bdca" providerId="Windows Live"/>
  <p188:author id="{1D9FB18B-0513-82C0-C8E7-F5DF794993DC}" name="Jessica Martin" initials="JM" userId="fe87a7f0c5a1ff10" providerId="Windows Live"/>
  <p188:author id="{DFF0BE91-FFCD-C044-53E2-37985E4B0752}" name="Jane Joukovsky" initials="JJ" userId="55996e53fdeca00d" providerId="Windows Live"/>
  <p188:author id="{A7C3B3B7-C263-03F4-5A9E-FFDD90F22C9D}" name="Sarah Staskiewicz" initials="SS" userId="Sarah Staskiewicz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toria Anderson" initials="VA" lastIdx="54" clrIdx="0"/>
  <p:cmAuthor id="2" name="Victoria Anderson" initials="VA [2]" lastIdx="1" clrIdx="1"/>
  <p:cmAuthor id="3" name="Microsoft Office User" initials="MOU" lastIdx="25" clrIdx="2"/>
  <p:cmAuthor id="4" name="Microsoft Office User" initials="MOU [2]" lastIdx="1" clrIdx="3"/>
  <p:cmAuthor id="5" name="Microsoft Office User" initials="MOU [3]" lastIdx="1" clrIdx="4"/>
  <p:cmAuthor id="6" name="Microsoft Office User" initials="MOU [4]" lastIdx="1" clrIdx="5"/>
  <p:cmAuthor id="7" name="Microsoft Office User" initials="MOU [5]" lastIdx="1" clrIdx="6"/>
  <p:cmAuthor id="8" name="Microsoft Office User" initials="MOU [6]" lastIdx="1" clrIdx="7"/>
  <p:cmAuthor id="9" name="Microsoft Office User" initials="MOU [7]" lastIdx="1" clrIdx="8"/>
  <p:cmAuthor id="10" name="Microsoft Office User" initials="MOU [8]" lastIdx="1" clrIdx="9"/>
  <p:cmAuthor id="11" name="Microsoft Office User" initials="MOU [9]" lastIdx="1" clrIdx="10"/>
  <p:cmAuthor id="12" name="Microsoft Office User" initials="MOU [10]" lastIdx="1" clrIdx="11"/>
  <p:cmAuthor id="13" name="Microsoft Office User" initials="MOU [11]" lastIdx="1" clrIdx="12"/>
  <p:cmAuthor id="14" name="Microsoft Office User" initials="MOU [12]" lastIdx="1" clrIdx="13"/>
  <p:cmAuthor id="15" name="Microsoft Office User" initials="MOU [13]" lastIdx="1" clrIdx="14"/>
  <p:cmAuthor id="16" name="Mark Gorney" initials="MG" lastIdx="15" clrIdx="15"/>
  <p:cmAuthor id="17" name="Jane  Joukovsky" initials="JJ" lastIdx="25" clrIdx="1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EDF4F8"/>
    <a:srgbClr val="F2D57E"/>
    <a:srgbClr val="FAF1DA"/>
    <a:srgbClr val="435074"/>
    <a:srgbClr val="F0F1E6"/>
    <a:srgbClr val="F1F5EF"/>
    <a:srgbClr val="565B5D"/>
    <a:srgbClr val="FFCDCE"/>
    <a:srgbClr val="FFC1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72" autoAdjust="0"/>
    <p:restoredTop sz="92789" autoAdjust="0"/>
  </p:normalViewPr>
  <p:slideViewPr>
    <p:cSldViewPr snapToGrid="0" snapToObjects="1">
      <p:cViewPr varScale="1">
        <p:scale>
          <a:sx n="100" d="100"/>
          <a:sy n="100" d="100"/>
        </p:scale>
        <p:origin x="198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commentAuthors" Target="commentAuthors.xml"/><Relationship Id="rId68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24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787425-CD41-6F4A-92D2-CCE2F64DD1C2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670E9F-9670-014F-A7C5-DD4D63EFF5B8}">
      <dgm:prSet phldrT="[Text]"/>
      <dgm:spPr/>
      <dgm:t>
        <a:bodyPr/>
        <a:lstStyle/>
        <a:p>
          <a:r>
            <a:rPr lang="en-US" dirty="0"/>
            <a:t>Brain needs a way to speed up ability to make judgements</a:t>
          </a:r>
        </a:p>
      </dgm:t>
    </dgm:pt>
    <dgm:pt modelId="{6C49D496-5D04-7043-907E-7DC092DD68F6}" type="parTrans" cxnId="{59D28858-9216-B643-B6B2-AC52DFF523B3}">
      <dgm:prSet/>
      <dgm:spPr/>
      <dgm:t>
        <a:bodyPr/>
        <a:lstStyle/>
        <a:p>
          <a:endParaRPr lang="en-US"/>
        </a:p>
      </dgm:t>
    </dgm:pt>
    <dgm:pt modelId="{DCC350EF-52C5-5844-92AA-EA2369BB5A26}" type="sibTrans" cxnId="{59D28858-9216-B643-B6B2-AC52DFF523B3}">
      <dgm:prSet/>
      <dgm:spPr/>
      <dgm:t>
        <a:bodyPr/>
        <a:lstStyle/>
        <a:p>
          <a:endParaRPr lang="en-US"/>
        </a:p>
      </dgm:t>
    </dgm:pt>
    <dgm:pt modelId="{5445D574-3F6C-0148-A8A8-46704258F00B}">
      <dgm:prSet phldrT="[Text]"/>
      <dgm:spPr/>
      <dgm:t>
        <a:bodyPr/>
        <a:lstStyle/>
        <a:p>
          <a:r>
            <a:rPr lang="en-US" dirty="0"/>
            <a:t>Limited Attention</a:t>
          </a:r>
        </a:p>
      </dgm:t>
    </dgm:pt>
    <dgm:pt modelId="{7DEE0D0A-7592-9640-9322-862B48387402}" type="parTrans" cxnId="{F0D57B3E-10DF-2840-B149-C55280C8F5F0}">
      <dgm:prSet/>
      <dgm:spPr/>
      <dgm:t>
        <a:bodyPr/>
        <a:lstStyle/>
        <a:p>
          <a:endParaRPr lang="en-US"/>
        </a:p>
      </dgm:t>
    </dgm:pt>
    <dgm:pt modelId="{CB6FCD17-EDF4-FC49-9E26-7E6CC08B34CF}" type="sibTrans" cxnId="{F0D57B3E-10DF-2840-B149-C55280C8F5F0}">
      <dgm:prSet/>
      <dgm:spPr/>
      <dgm:t>
        <a:bodyPr/>
        <a:lstStyle/>
        <a:p>
          <a:endParaRPr lang="en-US"/>
        </a:p>
      </dgm:t>
    </dgm:pt>
    <dgm:pt modelId="{2AE55AB3-8797-4A4F-89E3-4FEC90AD418A}">
      <dgm:prSet phldrT="[Text]" custT="1"/>
      <dgm:spPr/>
      <dgm:t>
        <a:bodyPr/>
        <a:lstStyle/>
        <a:p>
          <a:r>
            <a:rPr lang="en-US" sz="2800" dirty="0"/>
            <a:t>Mental Shortcuts</a:t>
          </a:r>
        </a:p>
      </dgm:t>
    </dgm:pt>
    <dgm:pt modelId="{477D2269-0FEE-3347-BF5C-7C8A9DD8B2C0}" type="parTrans" cxnId="{450D5863-DB92-9546-A8A1-17255B74E1F6}">
      <dgm:prSet/>
      <dgm:spPr/>
      <dgm:t>
        <a:bodyPr/>
        <a:lstStyle/>
        <a:p>
          <a:endParaRPr lang="en-US"/>
        </a:p>
      </dgm:t>
    </dgm:pt>
    <dgm:pt modelId="{81D6C11B-9E81-A94B-8970-8F5F74FD6770}" type="sibTrans" cxnId="{450D5863-DB92-9546-A8A1-17255B74E1F6}">
      <dgm:prSet/>
      <dgm:spPr/>
      <dgm:t>
        <a:bodyPr/>
        <a:lstStyle/>
        <a:p>
          <a:endParaRPr lang="en-US"/>
        </a:p>
      </dgm:t>
    </dgm:pt>
    <dgm:pt modelId="{A4299804-23A7-F544-897D-480ED9DA4569}">
      <dgm:prSet phldrT="[Text]"/>
      <dgm:spPr/>
      <dgm:t>
        <a:bodyPr/>
        <a:lstStyle/>
        <a:p>
          <a:r>
            <a:rPr lang="en-US" dirty="0"/>
            <a:t>Cognitive Bias</a:t>
          </a:r>
        </a:p>
      </dgm:t>
    </dgm:pt>
    <dgm:pt modelId="{EA41DD63-A76F-0843-ACD1-D989DA2B0C14}" type="parTrans" cxnId="{AECDDDC8-FDD2-1E47-93DB-39BD4E9C5144}">
      <dgm:prSet/>
      <dgm:spPr/>
      <dgm:t>
        <a:bodyPr/>
        <a:lstStyle/>
        <a:p>
          <a:endParaRPr lang="en-US"/>
        </a:p>
      </dgm:t>
    </dgm:pt>
    <dgm:pt modelId="{EB275ED5-FCA5-1746-87BA-E0A6512DE8EB}" type="sibTrans" cxnId="{AECDDDC8-FDD2-1E47-93DB-39BD4E9C5144}">
      <dgm:prSet/>
      <dgm:spPr/>
      <dgm:t>
        <a:bodyPr/>
        <a:lstStyle/>
        <a:p>
          <a:endParaRPr lang="en-US"/>
        </a:p>
      </dgm:t>
    </dgm:pt>
    <dgm:pt modelId="{36AA3843-1FF1-C54F-9064-D4CF406F3392}" type="pres">
      <dgm:prSet presAssocID="{DB787425-CD41-6F4A-92D2-CCE2F64DD1C2}" presName="Name0" presStyleCnt="0">
        <dgm:presLayoutVars>
          <dgm:dir/>
          <dgm:animOne val="branch"/>
          <dgm:animLvl val="lvl"/>
        </dgm:presLayoutVars>
      </dgm:prSet>
      <dgm:spPr/>
    </dgm:pt>
    <dgm:pt modelId="{CC0A8D12-CC74-C140-8235-5BD1E9E9DEA2}" type="pres">
      <dgm:prSet presAssocID="{90670E9F-9670-014F-A7C5-DD4D63EFF5B8}" presName="chaos" presStyleCnt="0"/>
      <dgm:spPr/>
    </dgm:pt>
    <dgm:pt modelId="{E6419693-3295-9F4D-9954-D320E500D293}" type="pres">
      <dgm:prSet presAssocID="{90670E9F-9670-014F-A7C5-DD4D63EFF5B8}" presName="parTx1" presStyleLbl="revTx" presStyleIdx="0" presStyleCnt="3"/>
      <dgm:spPr/>
    </dgm:pt>
    <dgm:pt modelId="{0F41ECCA-2147-8D4D-BE1A-B5DD8339CD16}" type="pres">
      <dgm:prSet presAssocID="{90670E9F-9670-014F-A7C5-DD4D63EFF5B8}" presName="desTx1" presStyleLbl="revTx" presStyleIdx="1" presStyleCnt="3">
        <dgm:presLayoutVars>
          <dgm:bulletEnabled val="1"/>
        </dgm:presLayoutVars>
      </dgm:prSet>
      <dgm:spPr/>
    </dgm:pt>
    <dgm:pt modelId="{72B09114-3B9D-4D48-964F-75379FB03D84}" type="pres">
      <dgm:prSet presAssocID="{90670E9F-9670-014F-A7C5-DD4D63EFF5B8}" presName="c1" presStyleLbl="node1" presStyleIdx="0" presStyleCnt="19"/>
      <dgm:spPr/>
    </dgm:pt>
    <dgm:pt modelId="{E8336AEA-6226-F746-8A7D-992AA6F3F177}" type="pres">
      <dgm:prSet presAssocID="{90670E9F-9670-014F-A7C5-DD4D63EFF5B8}" presName="c2" presStyleLbl="node1" presStyleIdx="1" presStyleCnt="19"/>
      <dgm:spPr/>
    </dgm:pt>
    <dgm:pt modelId="{67A0B840-EDFD-D040-818B-FF1C7586169F}" type="pres">
      <dgm:prSet presAssocID="{90670E9F-9670-014F-A7C5-DD4D63EFF5B8}" presName="c3" presStyleLbl="node1" presStyleIdx="2" presStyleCnt="19"/>
      <dgm:spPr/>
    </dgm:pt>
    <dgm:pt modelId="{8F7776C2-4877-CA44-8E9A-456B7B6782C3}" type="pres">
      <dgm:prSet presAssocID="{90670E9F-9670-014F-A7C5-DD4D63EFF5B8}" presName="c4" presStyleLbl="node1" presStyleIdx="3" presStyleCnt="19"/>
      <dgm:spPr/>
    </dgm:pt>
    <dgm:pt modelId="{41050DD4-FE33-2941-A0D6-4EA425F0580C}" type="pres">
      <dgm:prSet presAssocID="{90670E9F-9670-014F-A7C5-DD4D63EFF5B8}" presName="c5" presStyleLbl="node1" presStyleIdx="4" presStyleCnt="19"/>
      <dgm:spPr/>
    </dgm:pt>
    <dgm:pt modelId="{90330820-7E8C-AC40-85D9-5A740661EC69}" type="pres">
      <dgm:prSet presAssocID="{90670E9F-9670-014F-A7C5-DD4D63EFF5B8}" presName="c6" presStyleLbl="node1" presStyleIdx="5" presStyleCnt="19"/>
      <dgm:spPr/>
    </dgm:pt>
    <dgm:pt modelId="{4E2C8794-C9A6-1746-BF5A-0F04486B10E6}" type="pres">
      <dgm:prSet presAssocID="{90670E9F-9670-014F-A7C5-DD4D63EFF5B8}" presName="c7" presStyleLbl="node1" presStyleIdx="6" presStyleCnt="19"/>
      <dgm:spPr/>
    </dgm:pt>
    <dgm:pt modelId="{9E8F8DB8-F837-6444-AFD6-37253A5F5FEC}" type="pres">
      <dgm:prSet presAssocID="{90670E9F-9670-014F-A7C5-DD4D63EFF5B8}" presName="c8" presStyleLbl="node1" presStyleIdx="7" presStyleCnt="19"/>
      <dgm:spPr/>
    </dgm:pt>
    <dgm:pt modelId="{58F6D4C6-BC04-0048-8297-7BB5BF3BB170}" type="pres">
      <dgm:prSet presAssocID="{90670E9F-9670-014F-A7C5-DD4D63EFF5B8}" presName="c9" presStyleLbl="node1" presStyleIdx="8" presStyleCnt="19"/>
      <dgm:spPr/>
    </dgm:pt>
    <dgm:pt modelId="{316E16E4-E6EB-124F-957A-610249B6158B}" type="pres">
      <dgm:prSet presAssocID="{90670E9F-9670-014F-A7C5-DD4D63EFF5B8}" presName="c10" presStyleLbl="node1" presStyleIdx="9" presStyleCnt="19"/>
      <dgm:spPr/>
    </dgm:pt>
    <dgm:pt modelId="{786806BF-746F-4F41-BF1E-9F54CE135F70}" type="pres">
      <dgm:prSet presAssocID="{90670E9F-9670-014F-A7C5-DD4D63EFF5B8}" presName="c11" presStyleLbl="node1" presStyleIdx="10" presStyleCnt="19"/>
      <dgm:spPr/>
    </dgm:pt>
    <dgm:pt modelId="{8934BD66-49ED-4B48-95D1-54CF7FB18803}" type="pres">
      <dgm:prSet presAssocID="{90670E9F-9670-014F-A7C5-DD4D63EFF5B8}" presName="c12" presStyleLbl="node1" presStyleIdx="11" presStyleCnt="19"/>
      <dgm:spPr/>
    </dgm:pt>
    <dgm:pt modelId="{02F65552-9C62-B54D-A855-FB530D65BCA8}" type="pres">
      <dgm:prSet presAssocID="{90670E9F-9670-014F-A7C5-DD4D63EFF5B8}" presName="c13" presStyleLbl="node1" presStyleIdx="12" presStyleCnt="19"/>
      <dgm:spPr/>
    </dgm:pt>
    <dgm:pt modelId="{6F531AF3-7483-A540-B879-C55A67DF1128}" type="pres">
      <dgm:prSet presAssocID="{90670E9F-9670-014F-A7C5-DD4D63EFF5B8}" presName="c14" presStyleLbl="node1" presStyleIdx="13" presStyleCnt="19"/>
      <dgm:spPr/>
    </dgm:pt>
    <dgm:pt modelId="{D9815E15-2659-C54B-8011-B8BE69893F68}" type="pres">
      <dgm:prSet presAssocID="{90670E9F-9670-014F-A7C5-DD4D63EFF5B8}" presName="c15" presStyleLbl="node1" presStyleIdx="14" presStyleCnt="19"/>
      <dgm:spPr/>
    </dgm:pt>
    <dgm:pt modelId="{B92EE614-EE0C-114D-B016-0351AFD7899C}" type="pres">
      <dgm:prSet presAssocID="{90670E9F-9670-014F-A7C5-DD4D63EFF5B8}" presName="c16" presStyleLbl="node1" presStyleIdx="15" presStyleCnt="19"/>
      <dgm:spPr/>
    </dgm:pt>
    <dgm:pt modelId="{40D39DEF-C283-7A4A-AEDF-B827A08B1B3A}" type="pres">
      <dgm:prSet presAssocID="{90670E9F-9670-014F-A7C5-DD4D63EFF5B8}" presName="c17" presStyleLbl="node1" presStyleIdx="16" presStyleCnt="19"/>
      <dgm:spPr/>
    </dgm:pt>
    <dgm:pt modelId="{8210288E-D912-9940-A380-E362026A6AD4}" type="pres">
      <dgm:prSet presAssocID="{90670E9F-9670-014F-A7C5-DD4D63EFF5B8}" presName="c18" presStyleLbl="node1" presStyleIdx="17" presStyleCnt="19"/>
      <dgm:spPr/>
    </dgm:pt>
    <dgm:pt modelId="{84371266-344E-7145-9FD3-BEB7D1CB2F47}" type="pres">
      <dgm:prSet presAssocID="{DCC350EF-52C5-5844-92AA-EA2369BB5A26}" presName="chevronComposite1" presStyleCnt="0"/>
      <dgm:spPr/>
    </dgm:pt>
    <dgm:pt modelId="{73AF2A70-428A-654C-86BB-E885052914CB}" type="pres">
      <dgm:prSet presAssocID="{DCC350EF-52C5-5844-92AA-EA2369BB5A26}" presName="chevron1" presStyleLbl="sibTrans2D1" presStyleIdx="0" presStyleCnt="2"/>
      <dgm:spPr/>
    </dgm:pt>
    <dgm:pt modelId="{F02FE3AC-9954-3F48-BAB7-8EEEBF1C3213}" type="pres">
      <dgm:prSet presAssocID="{DCC350EF-52C5-5844-92AA-EA2369BB5A26}" presName="spChevron1" presStyleCnt="0"/>
      <dgm:spPr/>
    </dgm:pt>
    <dgm:pt modelId="{4FA34463-77FB-0E43-9E6D-2B38053D22D6}" type="pres">
      <dgm:prSet presAssocID="{DCC350EF-52C5-5844-92AA-EA2369BB5A26}" presName="overlap" presStyleCnt="0"/>
      <dgm:spPr/>
    </dgm:pt>
    <dgm:pt modelId="{3DFA8170-D5D1-2447-A1D5-4E5E1FEDF17B}" type="pres">
      <dgm:prSet presAssocID="{DCC350EF-52C5-5844-92AA-EA2369BB5A26}" presName="chevronComposite2" presStyleCnt="0"/>
      <dgm:spPr/>
    </dgm:pt>
    <dgm:pt modelId="{4CE092A6-196E-874B-B131-C3CD94D24A15}" type="pres">
      <dgm:prSet presAssocID="{DCC350EF-52C5-5844-92AA-EA2369BB5A26}" presName="chevron2" presStyleLbl="sibTrans2D1" presStyleIdx="1" presStyleCnt="2"/>
      <dgm:spPr/>
    </dgm:pt>
    <dgm:pt modelId="{8EA6EA2C-412A-1542-A210-F613832E5A17}" type="pres">
      <dgm:prSet presAssocID="{DCC350EF-52C5-5844-92AA-EA2369BB5A26}" presName="spChevron2" presStyleCnt="0"/>
      <dgm:spPr/>
    </dgm:pt>
    <dgm:pt modelId="{5DF8B8BF-D7F3-3E4E-A8EE-0CBDFF4C5BDA}" type="pres">
      <dgm:prSet presAssocID="{2AE55AB3-8797-4A4F-89E3-4FEC90AD418A}" presName="last" presStyleCnt="0"/>
      <dgm:spPr/>
    </dgm:pt>
    <dgm:pt modelId="{0F3A9ABD-27A8-CA41-B7D4-FBAD154277F2}" type="pres">
      <dgm:prSet presAssocID="{2AE55AB3-8797-4A4F-89E3-4FEC90AD418A}" presName="circleTx" presStyleLbl="node1" presStyleIdx="18" presStyleCnt="19"/>
      <dgm:spPr/>
    </dgm:pt>
    <dgm:pt modelId="{CD624E9D-E066-1A4D-A09D-41251DBD51D6}" type="pres">
      <dgm:prSet presAssocID="{2AE55AB3-8797-4A4F-89E3-4FEC90AD418A}" presName="desTxN" presStyleLbl="revTx" presStyleIdx="2" presStyleCnt="3">
        <dgm:presLayoutVars>
          <dgm:bulletEnabled val="1"/>
        </dgm:presLayoutVars>
      </dgm:prSet>
      <dgm:spPr/>
    </dgm:pt>
    <dgm:pt modelId="{72FA7002-61B0-9E43-BD79-33BFD9A1C176}" type="pres">
      <dgm:prSet presAssocID="{2AE55AB3-8797-4A4F-89E3-4FEC90AD418A}" presName="spN" presStyleCnt="0"/>
      <dgm:spPr/>
    </dgm:pt>
  </dgm:ptLst>
  <dgm:cxnLst>
    <dgm:cxn modelId="{423E6037-71AE-4149-9F7A-2280AC17B578}" type="presOf" srcId="{DB787425-CD41-6F4A-92D2-CCE2F64DD1C2}" destId="{36AA3843-1FF1-C54F-9064-D4CF406F3392}" srcOrd="0" destOrd="0" presId="urn:microsoft.com/office/officeart/2009/3/layout/RandomtoResultProcess"/>
    <dgm:cxn modelId="{F0D57B3E-10DF-2840-B149-C55280C8F5F0}" srcId="{90670E9F-9670-014F-A7C5-DD4D63EFF5B8}" destId="{5445D574-3F6C-0148-A8A8-46704258F00B}" srcOrd="0" destOrd="0" parTransId="{7DEE0D0A-7592-9640-9322-862B48387402}" sibTransId="{CB6FCD17-EDF4-FC49-9E26-7E6CC08B34CF}"/>
    <dgm:cxn modelId="{450D5863-DB92-9546-A8A1-17255B74E1F6}" srcId="{DB787425-CD41-6F4A-92D2-CCE2F64DD1C2}" destId="{2AE55AB3-8797-4A4F-89E3-4FEC90AD418A}" srcOrd="1" destOrd="0" parTransId="{477D2269-0FEE-3347-BF5C-7C8A9DD8B2C0}" sibTransId="{81D6C11B-9E81-A94B-8970-8F5F74FD6770}"/>
    <dgm:cxn modelId="{29C0B56E-31C7-1B42-B5FC-B7E6ED897E8F}" type="presOf" srcId="{5445D574-3F6C-0148-A8A8-46704258F00B}" destId="{0F41ECCA-2147-8D4D-BE1A-B5DD8339CD16}" srcOrd="0" destOrd="0" presId="urn:microsoft.com/office/officeart/2009/3/layout/RandomtoResultProcess"/>
    <dgm:cxn modelId="{CA11DA4E-C2B9-F846-A119-F4A8BDA8C879}" type="presOf" srcId="{A4299804-23A7-F544-897D-480ED9DA4569}" destId="{CD624E9D-E066-1A4D-A09D-41251DBD51D6}" srcOrd="0" destOrd="0" presId="urn:microsoft.com/office/officeart/2009/3/layout/RandomtoResultProcess"/>
    <dgm:cxn modelId="{3E6D076F-DA86-744B-9DC1-233AF167F7D8}" type="presOf" srcId="{2AE55AB3-8797-4A4F-89E3-4FEC90AD418A}" destId="{0F3A9ABD-27A8-CA41-B7D4-FBAD154277F2}" srcOrd="0" destOrd="0" presId="urn:microsoft.com/office/officeart/2009/3/layout/RandomtoResultProcess"/>
    <dgm:cxn modelId="{59D28858-9216-B643-B6B2-AC52DFF523B3}" srcId="{DB787425-CD41-6F4A-92D2-CCE2F64DD1C2}" destId="{90670E9F-9670-014F-A7C5-DD4D63EFF5B8}" srcOrd="0" destOrd="0" parTransId="{6C49D496-5D04-7043-907E-7DC092DD68F6}" sibTransId="{DCC350EF-52C5-5844-92AA-EA2369BB5A26}"/>
    <dgm:cxn modelId="{CEED849C-AD87-6B49-8295-572A86B8BD1B}" type="presOf" srcId="{90670E9F-9670-014F-A7C5-DD4D63EFF5B8}" destId="{E6419693-3295-9F4D-9954-D320E500D293}" srcOrd="0" destOrd="0" presId="urn:microsoft.com/office/officeart/2009/3/layout/RandomtoResultProcess"/>
    <dgm:cxn modelId="{AECDDDC8-FDD2-1E47-93DB-39BD4E9C5144}" srcId="{2AE55AB3-8797-4A4F-89E3-4FEC90AD418A}" destId="{A4299804-23A7-F544-897D-480ED9DA4569}" srcOrd="0" destOrd="0" parTransId="{EA41DD63-A76F-0843-ACD1-D989DA2B0C14}" sibTransId="{EB275ED5-FCA5-1746-87BA-E0A6512DE8EB}"/>
    <dgm:cxn modelId="{A24AA02D-EB40-9842-A8CD-A3C9D056AFBA}" type="presParOf" srcId="{36AA3843-1FF1-C54F-9064-D4CF406F3392}" destId="{CC0A8D12-CC74-C140-8235-5BD1E9E9DEA2}" srcOrd="0" destOrd="0" presId="urn:microsoft.com/office/officeart/2009/3/layout/RandomtoResultProcess"/>
    <dgm:cxn modelId="{52921885-89E8-2B40-9A2C-2DABB6E1F4B1}" type="presParOf" srcId="{CC0A8D12-CC74-C140-8235-5BD1E9E9DEA2}" destId="{E6419693-3295-9F4D-9954-D320E500D293}" srcOrd="0" destOrd="0" presId="urn:microsoft.com/office/officeart/2009/3/layout/RandomtoResultProcess"/>
    <dgm:cxn modelId="{B4EDEABB-9988-AC4B-8B41-4A29141B801B}" type="presParOf" srcId="{CC0A8D12-CC74-C140-8235-5BD1E9E9DEA2}" destId="{0F41ECCA-2147-8D4D-BE1A-B5DD8339CD16}" srcOrd="1" destOrd="0" presId="urn:microsoft.com/office/officeart/2009/3/layout/RandomtoResultProcess"/>
    <dgm:cxn modelId="{8E277434-E843-B14C-908E-717D0376F7A5}" type="presParOf" srcId="{CC0A8D12-CC74-C140-8235-5BD1E9E9DEA2}" destId="{72B09114-3B9D-4D48-964F-75379FB03D84}" srcOrd="2" destOrd="0" presId="urn:microsoft.com/office/officeart/2009/3/layout/RandomtoResultProcess"/>
    <dgm:cxn modelId="{FF606832-D589-A54A-B73A-13735C3CE353}" type="presParOf" srcId="{CC0A8D12-CC74-C140-8235-5BD1E9E9DEA2}" destId="{E8336AEA-6226-F746-8A7D-992AA6F3F177}" srcOrd="3" destOrd="0" presId="urn:microsoft.com/office/officeart/2009/3/layout/RandomtoResultProcess"/>
    <dgm:cxn modelId="{29913A82-5854-C84E-A8C7-C553439D69BB}" type="presParOf" srcId="{CC0A8D12-CC74-C140-8235-5BD1E9E9DEA2}" destId="{67A0B840-EDFD-D040-818B-FF1C7586169F}" srcOrd="4" destOrd="0" presId="urn:microsoft.com/office/officeart/2009/3/layout/RandomtoResultProcess"/>
    <dgm:cxn modelId="{6C96F4D6-4812-DC47-A2BB-14FC98F19221}" type="presParOf" srcId="{CC0A8D12-CC74-C140-8235-5BD1E9E9DEA2}" destId="{8F7776C2-4877-CA44-8E9A-456B7B6782C3}" srcOrd="5" destOrd="0" presId="urn:microsoft.com/office/officeart/2009/3/layout/RandomtoResultProcess"/>
    <dgm:cxn modelId="{9C2E5801-FE6E-894D-B872-F9761D413A8F}" type="presParOf" srcId="{CC0A8D12-CC74-C140-8235-5BD1E9E9DEA2}" destId="{41050DD4-FE33-2941-A0D6-4EA425F0580C}" srcOrd="6" destOrd="0" presId="urn:microsoft.com/office/officeart/2009/3/layout/RandomtoResultProcess"/>
    <dgm:cxn modelId="{ECD3CD56-51AA-6840-AC9B-320006011EEE}" type="presParOf" srcId="{CC0A8D12-CC74-C140-8235-5BD1E9E9DEA2}" destId="{90330820-7E8C-AC40-85D9-5A740661EC69}" srcOrd="7" destOrd="0" presId="urn:microsoft.com/office/officeart/2009/3/layout/RandomtoResultProcess"/>
    <dgm:cxn modelId="{ED36D173-B866-A540-9B41-9D96973FFBD3}" type="presParOf" srcId="{CC0A8D12-CC74-C140-8235-5BD1E9E9DEA2}" destId="{4E2C8794-C9A6-1746-BF5A-0F04486B10E6}" srcOrd="8" destOrd="0" presId="urn:microsoft.com/office/officeart/2009/3/layout/RandomtoResultProcess"/>
    <dgm:cxn modelId="{5C8F2A5A-7C2D-2549-A335-C31D61725982}" type="presParOf" srcId="{CC0A8D12-CC74-C140-8235-5BD1E9E9DEA2}" destId="{9E8F8DB8-F837-6444-AFD6-37253A5F5FEC}" srcOrd="9" destOrd="0" presId="urn:microsoft.com/office/officeart/2009/3/layout/RandomtoResultProcess"/>
    <dgm:cxn modelId="{DD5C269F-93B6-FE44-B104-3096286B87E9}" type="presParOf" srcId="{CC0A8D12-CC74-C140-8235-5BD1E9E9DEA2}" destId="{58F6D4C6-BC04-0048-8297-7BB5BF3BB170}" srcOrd="10" destOrd="0" presId="urn:microsoft.com/office/officeart/2009/3/layout/RandomtoResultProcess"/>
    <dgm:cxn modelId="{EC5B31B9-015F-BE49-91F2-D4DF238CB60B}" type="presParOf" srcId="{CC0A8D12-CC74-C140-8235-5BD1E9E9DEA2}" destId="{316E16E4-E6EB-124F-957A-610249B6158B}" srcOrd="11" destOrd="0" presId="urn:microsoft.com/office/officeart/2009/3/layout/RandomtoResultProcess"/>
    <dgm:cxn modelId="{7530C2D8-302D-5649-A9E9-865171FCA9D1}" type="presParOf" srcId="{CC0A8D12-CC74-C140-8235-5BD1E9E9DEA2}" destId="{786806BF-746F-4F41-BF1E-9F54CE135F70}" srcOrd="12" destOrd="0" presId="urn:microsoft.com/office/officeart/2009/3/layout/RandomtoResultProcess"/>
    <dgm:cxn modelId="{123FC5E1-B1B0-7644-BBCF-A11EEC764620}" type="presParOf" srcId="{CC0A8D12-CC74-C140-8235-5BD1E9E9DEA2}" destId="{8934BD66-49ED-4B48-95D1-54CF7FB18803}" srcOrd="13" destOrd="0" presId="urn:microsoft.com/office/officeart/2009/3/layout/RandomtoResultProcess"/>
    <dgm:cxn modelId="{E426C386-02A1-8547-B930-C9FAE5C6F5D0}" type="presParOf" srcId="{CC0A8D12-CC74-C140-8235-5BD1E9E9DEA2}" destId="{02F65552-9C62-B54D-A855-FB530D65BCA8}" srcOrd="14" destOrd="0" presId="urn:microsoft.com/office/officeart/2009/3/layout/RandomtoResultProcess"/>
    <dgm:cxn modelId="{C63AB2E8-F4FD-154F-B3E2-5B644ACC6D06}" type="presParOf" srcId="{CC0A8D12-CC74-C140-8235-5BD1E9E9DEA2}" destId="{6F531AF3-7483-A540-B879-C55A67DF1128}" srcOrd="15" destOrd="0" presId="urn:microsoft.com/office/officeart/2009/3/layout/RandomtoResultProcess"/>
    <dgm:cxn modelId="{598D98D5-45B9-E545-AF66-3079F76C3AA2}" type="presParOf" srcId="{CC0A8D12-CC74-C140-8235-5BD1E9E9DEA2}" destId="{D9815E15-2659-C54B-8011-B8BE69893F68}" srcOrd="16" destOrd="0" presId="urn:microsoft.com/office/officeart/2009/3/layout/RandomtoResultProcess"/>
    <dgm:cxn modelId="{702DB62A-390E-9740-A76B-F7FCF495C4FC}" type="presParOf" srcId="{CC0A8D12-CC74-C140-8235-5BD1E9E9DEA2}" destId="{B92EE614-EE0C-114D-B016-0351AFD7899C}" srcOrd="17" destOrd="0" presId="urn:microsoft.com/office/officeart/2009/3/layout/RandomtoResultProcess"/>
    <dgm:cxn modelId="{D895CA57-0849-F54F-A663-FDB2AF116B9A}" type="presParOf" srcId="{CC0A8D12-CC74-C140-8235-5BD1E9E9DEA2}" destId="{40D39DEF-C283-7A4A-AEDF-B827A08B1B3A}" srcOrd="18" destOrd="0" presId="urn:microsoft.com/office/officeart/2009/3/layout/RandomtoResultProcess"/>
    <dgm:cxn modelId="{F8B0894C-7184-7646-89AB-D6CD4EF787B8}" type="presParOf" srcId="{CC0A8D12-CC74-C140-8235-5BD1E9E9DEA2}" destId="{8210288E-D912-9940-A380-E362026A6AD4}" srcOrd="19" destOrd="0" presId="urn:microsoft.com/office/officeart/2009/3/layout/RandomtoResultProcess"/>
    <dgm:cxn modelId="{90948802-E960-8C41-877C-4A6F1A117811}" type="presParOf" srcId="{36AA3843-1FF1-C54F-9064-D4CF406F3392}" destId="{84371266-344E-7145-9FD3-BEB7D1CB2F47}" srcOrd="1" destOrd="0" presId="urn:microsoft.com/office/officeart/2009/3/layout/RandomtoResultProcess"/>
    <dgm:cxn modelId="{623FD238-6494-3847-B66B-3126777A74B7}" type="presParOf" srcId="{84371266-344E-7145-9FD3-BEB7D1CB2F47}" destId="{73AF2A70-428A-654C-86BB-E885052914CB}" srcOrd="0" destOrd="0" presId="urn:microsoft.com/office/officeart/2009/3/layout/RandomtoResultProcess"/>
    <dgm:cxn modelId="{C5EE312D-0BC9-DA49-B608-3683AAA79447}" type="presParOf" srcId="{84371266-344E-7145-9FD3-BEB7D1CB2F47}" destId="{F02FE3AC-9954-3F48-BAB7-8EEEBF1C3213}" srcOrd="1" destOrd="0" presId="urn:microsoft.com/office/officeart/2009/3/layout/RandomtoResultProcess"/>
    <dgm:cxn modelId="{58036884-6462-A543-A523-C515C07D8CAD}" type="presParOf" srcId="{36AA3843-1FF1-C54F-9064-D4CF406F3392}" destId="{4FA34463-77FB-0E43-9E6D-2B38053D22D6}" srcOrd="2" destOrd="0" presId="urn:microsoft.com/office/officeart/2009/3/layout/RandomtoResultProcess"/>
    <dgm:cxn modelId="{1A016ECC-2A85-B546-AAEC-5B7F3471C1E6}" type="presParOf" srcId="{36AA3843-1FF1-C54F-9064-D4CF406F3392}" destId="{3DFA8170-D5D1-2447-A1D5-4E5E1FEDF17B}" srcOrd="3" destOrd="0" presId="urn:microsoft.com/office/officeart/2009/3/layout/RandomtoResultProcess"/>
    <dgm:cxn modelId="{CD15A509-8934-1941-8F47-9BEFD7A204C7}" type="presParOf" srcId="{3DFA8170-D5D1-2447-A1D5-4E5E1FEDF17B}" destId="{4CE092A6-196E-874B-B131-C3CD94D24A15}" srcOrd="0" destOrd="0" presId="urn:microsoft.com/office/officeart/2009/3/layout/RandomtoResultProcess"/>
    <dgm:cxn modelId="{4BD541F7-C172-A24B-BE4C-1EF81E9AE795}" type="presParOf" srcId="{3DFA8170-D5D1-2447-A1D5-4E5E1FEDF17B}" destId="{8EA6EA2C-412A-1542-A210-F613832E5A17}" srcOrd="1" destOrd="0" presId="urn:microsoft.com/office/officeart/2009/3/layout/RandomtoResultProcess"/>
    <dgm:cxn modelId="{01E66102-A111-F643-B0F9-96FD0740AC64}" type="presParOf" srcId="{36AA3843-1FF1-C54F-9064-D4CF406F3392}" destId="{5DF8B8BF-D7F3-3E4E-A8EE-0CBDFF4C5BDA}" srcOrd="4" destOrd="0" presId="urn:microsoft.com/office/officeart/2009/3/layout/RandomtoResultProcess"/>
    <dgm:cxn modelId="{7EE2C356-E551-6747-B73A-AC96A099C919}" type="presParOf" srcId="{5DF8B8BF-D7F3-3E4E-A8EE-0CBDFF4C5BDA}" destId="{0F3A9ABD-27A8-CA41-B7D4-FBAD154277F2}" srcOrd="0" destOrd="0" presId="urn:microsoft.com/office/officeart/2009/3/layout/RandomtoResultProcess"/>
    <dgm:cxn modelId="{3D237897-0D6E-F343-A7FB-56D4FD3AD82E}" type="presParOf" srcId="{5DF8B8BF-D7F3-3E4E-A8EE-0CBDFF4C5BDA}" destId="{CD624E9D-E066-1A4D-A09D-41251DBD51D6}" srcOrd="1" destOrd="0" presId="urn:microsoft.com/office/officeart/2009/3/layout/RandomtoResultProcess"/>
    <dgm:cxn modelId="{25129BE8-2729-0047-8176-472AE720C555}" type="presParOf" srcId="{5DF8B8BF-D7F3-3E4E-A8EE-0CBDFF4C5BDA}" destId="{72FA7002-61B0-9E43-BD79-33BFD9A1C176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F57A13-64F6-42C8-B7FD-DA5FCA4C520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F835B5-9B27-4F54-9DA7-C7A17A5B7B34}">
      <dgm:prSet phldrT="[Text]" phldr="0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pPr rtl="0"/>
          <a:r>
            <a:rPr lang="en-US" sz="3200" b="1" dirty="0">
              <a:solidFill>
                <a:schemeClr val="tx1"/>
              </a:solidFill>
              <a:latin typeface="+mn-lt"/>
              <a:cs typeface="Segoe UI"/>
            </a:rPr>
            <a:t>Listen</a:t>
          </a:r>
          <a:endParaRPr lang="en-US" sz="3200" b="1" dirty="0">
            <a:solidFill>
              <a:schemeClr val="tx1"/>
            </a:solidFill>
            <a:latin typeface="+mn-lt"/>
          </a:endParaRPr>
        </a:p>
      </dgm:t>
    </dgm:pt>
    <dgm:pt modelId="{2B018D34-64AC-43AC-A7CD-07C3465C8579}" type="parTrans" cxnId="{F45F2AF7-C027-4556-8760-2B228D426024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52F1CA99-567C-4C7B-B52B-00F1E5C2A0C5}" type="sibTrans" cxnId="{F45F2AF7-C027-4556-8760-2B228D426024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923452D-80B4-49C4-983F-5BA6D5FEA8D1}">
      <dgm:prSet phldrT="[Text]" phldr="0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pPr rtl="0"/>
          <a:r>
            <a:rPr lang="en-US" sz="3000" dirty="0">
              <a:latin typeface="+mn-lt"/>
              <a:cs typeface="Segoe UI"/>
            </a:rPr>
            <a:t>Seek to understand</a:t>
          </a:r>
          <a:endParaRPr lang="en-US" sz="3000" dirty="0">
            <a:latin typeface="+mn-lt"/>
          </a:endParaRPr>
        </a:p>
      </dgm:t>
    </dgm:pt>
    <dgm:pt modelId="{702182DD-F602-42D7-B206-39EBB0E8DD56}" type="parTrans" cxnId="{B5E29766-29D4-4D4E-9FCD-0FA25DF4ACAD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183A62C-E2F7-40B4-A892-70237AF1089F}" type="sibTrans" cxnId="{B5E29766-29D4-4D4E-9FCD-0FA25DF4ACAD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DC6EB65D-7DD1-40B2-891C-EC33A3A90619}">
      <dgm:prSet phldrT="[Text]" phldr="0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3000" dirty="0">
              <a:latin typeface="+mn-lt"/>
              <a:cs typeface="Segoe UI"/>
            </a:rPr>
            <a:t>Empathize</a:t>
          </a:r>
          <a:endParaRPr lang="en-US" sz="3000" dirty="0">
            <a:latin typeface="+mn-lt"/>
          </a:endParaRPr>
        </a:p>
      </dgm:t>
    </dgm:pt>
    <dgm:pt modelId="{3F10428E-D83C-418E-8346-C5A0A89AD2F0}" type="parTrans" cxnId="{C510770F-24CF-4C60-B712-47F9715BAA32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C24BF75A-0C8D-4B5E-8C88-AE4D676EFFFE}" type="sibTrans" cxnId="{C510770F-24CF-4C60-B712-47F9715BAA32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5601356-0E2B-4DA2-B4E7-DE24D78DEA70}">
      <dgm:prSet phldrT="[Text]" phldr="0" custT="1"/>
      <dgm:spPr>
        <a:solidFill>
          <a:srgbClr val="F1A71E">
            <a:lumMod val="20000"/>
            <a:lumOff val="80000"/>
          </a:srgbClr>
        </a:solidFill>
        <a:ln w="25400" cap="flat" cmpd="sng" algn="ctr">
          <a:solidFill>
            <a:srgbClr val="F1A71E">
              <a:lumMod val="60000"/>
              <a:lumOff val="40000"/>
            </a:srgbClr>
          </a:solidFill>
          <a:prstDash val="solid"/>
        </a:ln>
        <a:effectLst/>
      </dgm:spPr>
      <dgm:t>
        <a:bodyPr spcFirstLastPara="0" vert="horz" wrap="square" lIns="213360" tIns="121920" rIns="213360" bIns="121920" numCol="1" spcCol="1270" anchor="ctr" anchorCtr="0"/>
        <a:lstStyle/>
        <a:p>
          <a:pPr rtl="0"/>
          <a:r>
            <a:rPr lang="en-US" sz="3000" b="1" kern="1200" dirty="0">
              <a:solidFill>
                <a:schemeClr val="tx1"/>
              </a:solidFill>
              <a:latin typeface="+mn-lt"/>
              <a:cs typeface="Segoe UI"/>
            </a:rPr>
            <a:t>Correct </a:t>
          </a:r>
          <a:r>
            <a:rPr lang="en-US" sz="3000" b="1" kern="1200" dirty="0">
              <a:solidFill>
                <a:srgbClr val="333333"/>
              </a:solidFill>
              <a:latin typeface="Aptos"/>
              <a:ea typeface="+mn-ea"/>
              <a:cs typeface="Segoe UI"/>
            </a:rPr>
            <a:t>Misinformation</a:t>
          </a:r>
          <a:r>
            <a:rPr lang="en-US" sz="3000" b="1" kern="1200" dirty="0">
              <a:latin typeface="+mn-lt"/>
              <a:cs typeface="Segoe UI"/>
            </a:rPr>
            <a:t> </a:t>
          </a:r>
          <a:endParaRPr lang="en-US" sz="3000" b="1" kern="1200" dirty="0">
            <a:latin typeface="+mn-lt"/>
          </a:endParaRPr>
        </a:p>
      </dgm:t>
    </dgm:pt>
    <dgm:pt modelId="{C791CE13-DA03-461B-8982-7767508F5097}" type="parTrans" cxnId="{7A6EC266-9AD6-4F86-8EC5-82351F3989BF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C3DB2DEF-B362-44DD-B505-0610AB266ACE}" type="sibTrans" cxnId="{7A6EC266-9AD6-4F86-8EC5-82351F3989BF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FA16870A-6D38-4636-8018-AF78083CAC41}">
      <dgm:prSet phldrT="[Text]" phldr="0" custT="1"/>
      <dgm:spPr>
        <a:solidFill>
          <a:srgbClr val="F1A71E">
            <a:lumMod val="20000"/>
            <a:lumOff val="80000"/>
          </a:srgbClr>
        </a:solidFill>
        <a:ln w="25400" cap="flat" cmpd="sng" algn="ctr">
          <a:solidFill>
            <a:srgbClr val="F1A71E">
              <a:lumMod val="60000"/>
              <a:lumOff val="40000"/>
            </a:srgbClr>
          </a:solidFill>
          <a:prstDash val="solid"/>
        </a:ln>
        <a:effectLst/>
      </dgm:spPr>
      <dgm:t>
        <a:bodyPr spcFirstLastPara="0" vert="horz" wrap="square" lIns="213360" tIns="121920" rIns="213360" bIns="121920" numCol="1" spcCol="1270" anchor="t" anchorCtr="0"/>
        <a:lstStyle/>
        <a:p>
          <a:pPr algn="l" rtl="0"/>
          <a:r>
            <a:rPr lang="en-US" sz="3000" kern="1200" dirty="0">
              <a:latin typeface="+mn-lt"/>
              <a:cs typeface="Segoe UI"/>
            </a:rPr>
            <a:t> </a:t>
          </a:r>
          <a:r>
            <a:rPr lang="en-US" sz="3000" kern="1200" dirty="0">
              <a:solidFill>
                <a:srgbClr val="333333"/>
              </a:solidFill>
              <a:latin typeface="Aptos"/>
              <a:ea typeface="+mn-ea"/>
              <a:cs typeface="Segoe UI"/>
            </a:rPr>
            <a:t>Educate</a:t>
          </a:r>
          <a:r>
            <a:rPr lang="en-US" sz="3000" kern="1200" dirty="0">
              <a:latin typeface="+mn-lt"/>
              <a:cs typeface="Segoe UI"/>
            </a:rPr>
            <a:t> on how to identify misinformation</a:t>
          </a:r>
          <a:endParaRPr lang="en-US" sz="3000" kern="1200" dirty="0">
            <a:latin typeface="+mn-lt"/>
          </a:endParaRPr>
        </a:p>
      </dgm:t>
    </dgm:pt>
    <dgm:pt modelId="{DF5BA7E3-3948-43D3-8A22-DD64CC544718}" type="parTrans" cxnId="{A7B262BF-1157-4054-8243-CB0C82FC040B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8FB6AF9A-88FA-4BB3-B1C9-566D95D10534}" type="sibTrans" cxnId="{A7B262BF-1157-4054-8243-CB0C82FC040B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5CD1A9D-9315-4163-9A25-B08BD571DE02}">
      <dgm:prSet phldrT="[Text]" phldr="0" custT="1"/>
      <dgm:spPr>
        <a:solidFill>
          <a:srgbClr val="F1A71E">
            <a:lumMod val="20000"/>
            <a:lumOff val="80000"/>
          </a:srgbClr>
        </a:solidFill>
        <a:ln w="25400" cap="flat" cmpd="sng" algn="ctr">
          <a:solidFill>
            <a:srgbClr val="F1A71E">
              <a:lumMod val="60000"/>
              <a:lumOff val="40000"/>
            </a:srgbClr>
          </a:solidFill>
          <a:prstDash val="solid"/>
        </a:ln>
        <a:effectLst/>
      </dgm:spPr>
      <dgm:t>
        <a:bodyPr spcFirstLastPara="0" vert="horz" wrap="square" lIns="213360" tIns="121920" rIns="213360" bIns="121920" numCol="1" spcCol="1270" anchor="ctr" anchorCtr="0"/>
        <a:lstStyle/>
        <a:p>
          <a:pPr rtl="0"/>
          <a:r>
            <a:rPr lang="en-US" sz="3000" b="1" kern="1200" dirty="0">
              <a:solidFill>
                <a:srgbClr val="333333"/>
              </a:solidFill>
              <a:latin typeface="Aptos"/>
              <a:ea typeface="+mn-ea"/>
              <a:cs typeface="Segoe UI"/>
            </a:rPr>
            <a:t>Provide</a:t>
          </a:r>
          <a:r>
            <a:rPr lang="en-US" sz="3400" b="1" kern="1200" dirty="0">
              <a:latin typeface="+mn-lt"/>
              <a:cs typeface="Segoe UI"/>
            </a:rPr>
            <a:t> </a:t>
          </a:r>
          <a:r>
            <a:rPr lang="en-US" sz="3400" b="1" kern="1200" dirty="0">
              <a:solidFill>
                <a:schemeClr val="tx1"/>
              </a:solidFill>
              <a:latin typeface="+mn-lt"/>
              <a:cs typeface="Segoe UI"/>
            </a:rPr>
            <a:t>Information</a:t>
          </a:r>
        </a:p>
      </dgm:t>
    </dgm:pt>
    <dgm:pt modelId="{F00129D2-32DF-4539-AE6C-C10681A84862}" type="parTrans" cxnId="{B5AF262B-9806-42FB-B43D-9EA83D32E89C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35074C5-F911-4C0A-BDFE-5358D0114BA1}" type="sibTrans" cxnId="{B5AF262B-9806-42FB-B43D-9EA83D32E89C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9D2B71BD-869E-4CB9-88D3-04D85ED7DD8A}">
      <dgm:prSet phldrT="[Text]" phldr="0" custT="1"/>
      <dgm:spPr>
        <a:solidFill>
          <a:srgbClr val="F1A71E">
            <a:lumMod val="20000"/>
            <a:lumOff val="80000"/>
          </a:srgbClr>
        </a:solidFill>
        <a:ln w="25400" cap="flat" cmpd="sng" algn="ctr">
          <a:solidFill>
            <a:srgbClr val="F1A71E">
              <a:lumMod val="60000"/>
              <a:lumOff val="40000"/>
            </a:srgbClr>
          </a:solidFill>
          <a:prstDash val="solid"/>
        </a:ln>
        <a:effectLst/>
      </dgm:spPr>
      <dgm:t>
        <a:bodyPr spcFirstLastPara="0" vert="horz" wrap="square" lIns="213360" tIns="121920" rIns="213360" bIns="121920" numCol="1" spcCol="1270" anchor="t" anchorCtr="0"/>
        <a:lstStyle/>
        <a:p>
          <a:pPr rtl="0"/>
          <a:r>
            <a:rPr lang="en-US" sz="3000" kern="1200" dirty="0">
              <a:latin typeface="+mn-lt"/>
              <a:cs typeface="Segoe UI"/>
            </a:rPr>
            <a:t>Share on social media</a:t>
          </a:r>
          <a:endParaRPr lang="en-US" sz="3000" kern="1200" dirty="0">
            <a:latin typeface="+mn-lt"/>
          </a:endParaRPr>
        </a:p>
      </dgm:t>
    </dgm:pt>
    <dgm:pt modelId="{85F5B2B4-69AD-45DA-A05E-B88C443D5188}" type="parTrans" cxnId="{11516685-5E78-4DD5-92BD-0A934E042ADC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81513E16-9F7C-49C6-BF42-B46877B5CC9A}" type="sibTrans" cxnId="{11516685-5E78-4DD5-92BD-0A934E042ADC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A160490D-5B5C-4DA3-9B21-E6186ED83E1E}">
      <dgm:prSet phldr="0" custT="1"/>
      <dgm:spPr>
        <a:solidFill>
          <a:srgbClr val="F1A71E">
            <a:lumMod val="20000"/>
            <a:lumOff val="80000"/>
          </a:srgbClr>
        </a:solidFill>
        <a:ln w="25400" cap="flat" cmpd="sng" algn="ctr">
          <a:solidFill>
            <a:srgbClr val="F1A71E">
              <a:lumMod val="60000"/>
              <a:lumOff val="40000"/>
            </a:srgbClr>
          </a:solidFill>
          <a:prstDash val="solid"/>
        </a:ln>
        <a:effectLst/>
      </dgm:spPr>
      <dgm:t>
        <a:bodyPr spcFirstLastPara="0" vert="horz" wrap="square" lIns="213360" tIns="121920" rIns="213360" bIns="121920" numCol="1" spcCol="1270" anchor="t" anchorCtr="0"/>
        <a:lstStyle/>
        <a:p>
          <a:pPr rtl="0"/>
          <a:r>
            <a:rPr lang="en-US" sz="3000" kern="1200" dirty="0">
              <a:solidFill>
                <a:srgbClr val="333333">
                  <a:hueOff val="0"/>
                  <a:satOff val="0"/>
                  <a:lumOff val="0"/>
                  <a:alphaOff val="0"/>
                </a:srgbClr>
              </a:solidFill>
              <a:latin typeface="Aptos"/>
              <a:ea typeface="+mn-ea"/>
              <a:cs typeface="Segoe UI"/>
            </a:rPr>
            <a:t>Provide</a:t>
          </a:r>
          <a:r>
            <a:rPr lang="en-US" sz="3000" kern="1200" dirty="0">
              <a:latin typeface="+mn-lt"/>
              <a:cs typeface="Segoe UI"/>
            </a:rPr>
            <a:t> reputable </a:t>
          </a:r>
          <a:r>
            <a:rPr lang="en-US" sz="3000" kern="1200" dirty="0">
              <a:solidFill>
                <a:srgbClr val="333333"/>
              </a:solidFill>
              <a:latin typeface="Aptos"/>
              <a:ea typeface="+mn-ea"/>
              <a:cs typeface="Segoe UI"/>
            </a:rPr>
            <a:t>sources</a:t>
          </a:r>
          <a:r>
            <a:rPr lang="en-US" sz="3000" kern="1200" dirty="0">
              <a:latin typeface="+mn-lt"/>
              <a:cs typeface="Segoe UI"/>
            </a:rPr>
            <a:t> </a:t>
          </a:r>
          <a:endParaRPr lang="en-US" sz="3000" kern="1200" dirty="0">
            <a:latin typeface="+mn-lt"/>
          </a:endParaRPr>
        </a:p>
      </dgm:t>
    </dgm:pt>
    <dgm:pt modelId="{81D2DAE3-248F-46D9-B455-77B917CC8EBA}" type="parTrans" cxnId="{03C8BF28-6C9F-4FA2-9080-ADD3E464BE49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68AF1EB5-8719-4F54-9622-005C41F431FF}" type="sibTrans" cxnId="{03C8BF28-6C9F-4FA2-9080-ADD3E464BE49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FB1EE40-FA7D-482E-B1C6-BF8ACACA43E9}" type="pres">
      <dgm:prSet presAssocID="{6AF57A13-64F6-42C8-B7FD-DA5FCA4C520C}" presName="Name0" presStyleCnt="0">
        <dgm:presLayoutVars>
          <dgm:dir/>
          <dgm:animLvl val="lvl"/>
          <dgm:resizeHandles val="exact"/>
        </dgm:presLayoutVars>
      </dgm:prSet>
      <dgm:spPr/>
    </dgm:pt>
    <dgm:pt modelId="{9F1768C3-F0C5-4B7D-A70F-3AC2C21218C4}" type="pres">
      <dgm:prSet presAssocID="{8EF835B5-9B27-4F54-9DA7-C7A17A5B7B34}" presName="composite" presStyleCnt="0"/>
      <dgm:spPr/>
    </dgm:pt>
    <dgm:pt modelId="{BA5CB557-C865-4BA3-BDC4-217C52710521}" type="pres">
      <dgm:prSet presAssocID="{8EF835B5-9B27-4F54-9DA7-C7A17A5B7B3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9942EC4-2B6F-4DE9-B7E2-6B5739E13DDA}" type="pres">
      <dgm:prSet presAssocID="{8EF835B5-9B27-4F54-9DA7-C7A17A5B7B34}" presName="desTx" presStyleLbl="alignAccFollowNode1" presStyleIdx="0" presStyleCnt="3">
        <dgm:presLayoutVars>
          <dgm:bulletEnabled val="1"/>
        </dgm:presLayoutVars>
      </dgm:prSet>
      <dgm:spPr/>
    </dgm:pt>
    <dgm:pt modelId="{CBAE11F8-1227-4BDE-85EE-09D53C7ACA86}" type="pres">
      <dgm:prSet presAssocID="{52F1CA99-567C-4C7B-B52B-00F1E5C2A0C5}" presName="space" presStyleCnt="0"/>
      <dgm:spPr/>
    </dgm:pt>
    <dgm:pt modelId="{DF5AC940-97DA-434D-B0E5-6FB36FF8083C}" type="pres">
      <dgm:prSet presAssocID="{E5601356-0E2B-4DA2-B4E7-DE24D78DEA70}" presName="composite" presStyleCnt="0"/>
      <dgm:spPr/>
    </dgm:pt>
    <dgm:pt modelId="{088EDD74-10AE-43BD-8273-22DCBF25CA35}" type="pres">
      <dgm:prSet presAssocID="{E5601356-0E2B-4DA2-B4E7-DE24D78DEA70}" presName="parTx" presStyleLbl="alignNode1" presStyleIdx="1" presStyleCnt="3">
        <dgm:presLayoutVars>
          <dgm:chMax val="0"/>
          <dgm:chPref val="0"/>
          <dgm:bulletEnabled val="1"/>
        </dgm:presLayoutVars>
      </dgm:prSet>
      <dgm:spPr>
        <a:xfrm>
          <a:off x="3618805" y="297214"/>
          <a:ext cx="3171537" cy="1091595"/>
        </a:xfrm>
        <a:prstGeom prst="rect">
          <a:avLst/>
        </a:prstGeom>
      </dgm:spPr>
    </dgm:pt>
    <dgm:pt modelId="{3504AB0F-AB3E-4CEA-A56A-F4B49C2DC9AE}" type="pres">
      <dgm:prSet presAssocID="{E5601356-0E2B-4DA2-B4E7-DE24D78DEA70}" presName="desTx" presStyleLbl="alignAccFollowNode1" presStyleIdx="1" presStyleCnt="3">
        <dgm:presLayoutVars>
          <dgm:bulletEnabled val="1"/>
        </dgm:presLayoutVars>
      </dgm:prSet>
      <dgm:spPr>
        <a:xfrm>
          <a:off x="3618805" y="1388810"/>
          <a:ext cx="3171537" cy="2594025"/>
        </a:xfrm>
        <a:prstGeom prst="rect">
          <a:avLst/>
        </a:prstGeom>
      </dgm:spPr>
    </dgm:pt>
    <dgm:pt modelId="{E077E3FF-7D47-43CC-B1BA-5DB46BC4556A}" type="pres">
      <dgm:prSet presAssocID="{C3DB2DEF-B362-44DD-B505-0610AB266ACE}" presName="space" presStyleCnt="0"/>
      <dgm:spPr/>
    </dgm:pt>
    <dgm:pt modelId="{26472FDB-E8DC-4502-A87C-A1BBA3E1A535}" type="pres">
      <dgm:prSet presAssocID="{E5CD1A9D-9315-4163-9A25-B08BD571DE02}" presName="composite" presStyleCnt="0"/>
      <dgm:spPr/>
    </dgm:pt>
    <dgm:pt modelId="{F2FD47CE-C52F-4BAD-83C4-2E7690F71F85}" type="pres">
      <dgm:prSet presAssocID="{E5CD1A9D-9315-4163-9A25-B08BD571DE02}" presName="parTx" presStyleLbl="alignNode1" presStyleIdx="2" presStyleCnt="3">
        <dgm:presLayoutVars>
          <dgm:chMax val="0"/>
          <dgm:chPref val="0"/>
          <dgm:bulletEnabled val="1"/>
        </dgm:presLayoutVars>
      </dgm:prSet>
      <dgm:spPr>
        <a:xfrm>
          <a:off x="7234357" y="55554"/>
          <a:ext cx="3171537" cy="1229046"/>
        </a:xfrm>
        <a:prstGeom prst="rect">
          <a:avLst/>
        </a:prstGeom>
      </dgm:spPr>
    </dgm:pt>
    <dgm:pt modelId="{AED56EFA-F177-4923-8C9C-112FD20B0D76}" type="pres">
      <dgm:prSet presAssocID="{E5CD1A9D-9315-4163-9A25-B08BD571DE02}" presName="desTx" presStyleLbl="alignAccFollowNode1" presStyleIdx="2" presStyleCnt="3">
        <dgm:presLayoutVars>
          <dgm:bulletEnabled val="1"/>
        </dgm:presLayoutVars>
      </dgm:prSet>
      <dgm:spPr>
        <a:xfrm>
          <a:off x="7234357" y="1267196"/>
          <a:ext cx="3171537" cy="2943497"/>
        </a:xfrm>
        <a:prstGeom prst="rect">
          <a:avLst/>
        </a:prstGeom>
      </dgm:spPr>
    </dgm:pt>
  </dgm:ptLst>
  <dgm:cxnLst>
    <dgm:cxn modelId="{C510770F-24CF-4C60-B712-47F9715BAA32}" srcId="{8EF835B5-9B27-4F54-9DA7-C7A17A5B7B34}" destId="{DC6EB65D-7DD1-40B2-891C-EC33A3A90619}" srcOrd="1" destOrd="0" parTransId="{3F10428E-D83C-418E-8346-C5A0A89AD2F0}" sibTransId="{C24BF75A-0C8D-4B5E-8C88-AE4D676EFFFE}"/>
    <dgm:cxn modelId="{03C8BF28-6C9F-4FA2-9080-ADD3E464BE49}" srcId="{E5CD1A9D-9315-4163-9A25-B08BD571DE02}" destId="{A160490D-5B5C-4DA3-9B21-E6186ED83E1E}" srcOrd="0" destOrd="0" parTransId="{81D2DAE3-248F-46D9-B455-77B917CC8EBA}" sibTransId="{68AF1EB5-8719-4F54-9622-005C41F431FF}"/>
    <dgm:cxn modelId="{B5AF262B-9806-42FB-B43D-9EA83D32E89C}" srcId="{6AF57A13-64F6-42C8-B7FD-DA5FCA4C520C}" destId="{E5CD1A9D-9315-4163-9A25-B08BD571DE02}" srcOrd="2" destOrd="0" parTransId="{F00129D2-32DF-4539-AE6C-C10681A84862}" sibTransId="{E35074C5-F911-4C0A-BDFE-5358D0114BA1}"/>
    <dgm:cxn modelId="{D6423E3F-0398-40C9-A99F-67666AC41A55}" type="presOf" srcId="{E5CD1A9D-9315-4163-9A25-B08BD571DE02}" destId="{F2FD47CE-C52F-4BAD-83C4-2E7690F71F85}" srcOrd="0" destOrd="0" presId="urn:microsoft.com/office/officeart/2005/8/layout/hList1"/>
    <dgm:cxn modelId="{B5E29766-29D4-4D4E-9FCD-0FA25DF4ACAD}" srcId="{8EF835B5-9B27-4F54-9DA7-C7A17A5B7B34}" destId="{4923452D-80B4-49C4-983F-5BA6D5FEA8D1}" srcOrd="0" destOrd="0" parTransId="{702182DD-F602-42D7-B206-39EBB0E8DD56}" sibTransId="{E183A62C-E2F7-40B4-A892-70237AF1089F}"/>
    <dgm:cxn modelId="{7A6EC266-9AD6-4F86-8EC5-82351F3989BF}" srcId="{6AF57A13-64F6-42C8-B7FD-DA5FCA4C520C}" destId="{E5601356-0E2B-4DA2-B4E7-DE24D78DEA70}" srcOrd="1" destOrd="0" parTransId="{C791CE13-DA03-461B-8982-7767508F5097}" sibTransId="{C3DB2DEF-B362-44DD-B505-0610AB266ACE}"/>
    <dgm:cxn modelId="{BF940B4E-3BCA-4486-93C6-9EF4B2B261F5}" type="presOf" srcId="{4923452D-80B4-49C4-983F-5BA6D5FEA8D1}" destId="{39942EC4-2B6F-4DE9-B7E2-6B5739E13DDA}" srcOrd="0" destOrd="0" presId="urn:microsoft.com/office/officeart/2005/8/layout/hList1"/>
    <dgm:cxn modelId="{55E7A553-86C2-4ED4-85C1-FDBABB6204D4}" type="presOf" srcId="{FA16870A-6D38-4636-8018-AF78083CAC41}" destId="{3504AB0F-AB3E-4CEA-A56A-F4B49C2DC9AE}" srcOrd="0" destOrd="0" presId="urn:microsoft.com/office/officeart/2005/8/layout/hList1"/>
    <dgm:cxn modelId="{11516685-5E78-4DD5-92BD-0A934E042ADC}" srcId="{E5CD1A9D-9315-4163-9A25-B08BD571DE02}" destId="{9D2B71BD-869E-4CB9-88D3-04D85ED7DD8A}" srcOrd="1" destOrd="0" parTransId="{85F5B2B4-69AD-45DA-A05E-B88C443D5188}" sibTransId="{81513E16-9F7C-49C6-BF42-B46877B5CC9A}"/>
    <dgm:cxn modelId="{91BA8790-DA10-4AE9-ACC7-C1429636F690}" type="presOf" srcId="{E5601356-0E2B-4DA2-B4E7-DE24D78DEA70}" destId="{088EDD74-10AE-43BD-8273-22DCBF25CA35}" srcOrd="0" destOrd="0" presId="urn:microsoft.com/office/officeart/2005/8/layout/hList1"/>
    <dgm:cxn modelId="{9C4CAB9C-6323-4DD9-9CB7-9E18D20C1502}" type="presOf" srcId="{6AF57A13-64F6-42C8-B7FD-DA5FCA4C520C}" destId="{4FB1EE40-FA7D-482E-B1C6-BF8ACACA43E9}" srcOrd="0" destOrd="0" presId="urn:microsoft.com/office/officeart/2005/8/layout/hList1"/>
    <dgm:cxn modelId="{84116BB5-51E6-4337-98E5-C5D26F86E705}" type="presOf" srcId="{8EF835B5-9B27-4F54-9DA7-C7A17A5B7B34}" destId="{BA5CB557-C865-4BA3-BDC4-217C52710521}" srcOrd="0" destOrd="0" presId="urn:microsoft.com/office/officeart/2005/8/layout/hList1"/>
    <dgm:cxn modelId="{A7B262BF-1157-4054-8243-CB0C82FC040B}" srcId="{E5601356-0E2B-4DA2-B4E7-DE24D78DEA70}" destId="{FA16870A-6D38-4636-8018-AF78083CAC41}" srcOrd="0" destOrd="0" parTransId="{DF5BA7E3-3948-43D3-8A22-DD64CC544718}" sibTransId="{8FB6AF9A-88FA-4BB3-B1C9-566D95D10534}"/>
    <dgm:cxn modelId="{DBFC84CB-9F1B-446F-A0DC-B29A09AFEEDA}" type="presOf" srcId="{DC6EB65D-7DD1-40B2-891C-EC33A3A90619}" destId="{39942EC4-2B6F-4DE9-B7E2-6B5739E13DDA}" srcOrd="0" destOrd="1" presId="urn:microsoft.com/office/officeart/2005/8/layout/hList1"/>
    <dgm:cxn modelId="{F45F2AF7-C027-4556-8760-2B228D426024}" srcId="{6AF57A13-64F6-42C8-B7FD-DA5FCA4C520C}" destId="{8EF835B5-9B27-4F54-9DA7-C7A17A5B7B34}" srcOrd="0" destOrd="0" parTransId="{2B018D34-64AC-43AC-A7CD-07C3465C8579}" sibTransId="{52F1CA99-567C-4C7B-B52B-00F1E5C2A0C5}"/>
    <dgm:cxn modelId="{109F86F7-8FA4-4009-9AC1-3DD7BADCCBDC}" type="presOf" srcId="{9D2B71BD-869E-4CB9-88D3-04D85ED7DD8A}" destId="{AED56EFA-F177-4923-8C9C-112FD20B0D76}" srcOrd="0" destOrd="1" presId="urn:microsoft.com/office/officeart/2005/8/layout/hList1"/>
    <dgm:cxn modelId="{11A53AFE-C5B5-464B-9293-ED3797AC1BC4}" type="presOf" srcId="{A160490D-5B5C-4DA3-9B21-E6186ED83E1E}" destId="{AED56EFA-F177-4923-8C9C-112FD20B0D76}" srcOrd="0" destOrd="0" presId="urn:microsoft.com/office/officeart/2005/8/layout/hList1"/>
    <dgm:cxn modelId="{A5BE27F9-18BC-4E6C-AF46-3603F388DE88}" type="presParOf" srcId="{4FB1EE40-FA7D-482E-B1C6-BF8ACACA43E9}" destId="{9F1768C3-F0C5-4B7D-A70F-3AC2C21218C4}" srcOrd="0" destOrd="0" presId="urn:microsoft.com/office/officeart/2005/8/layout/hList1"/>
    <dgm:cxn modelId="{1EE59556-B59A-4F4D-95A7-C32A8B61920E}" type="presParOf" srcId="{9F1768C3-F0C5-4B7D-A70F-3AC2C21218C4}" destId="{BA5CB557-C865-4BA3-BDC4-217C52710521}" srcOrd="0" destOrd="0" presId="urn:microsoft.com/office/officeart/2005/8/layout/hList1"/>
    <dgm:cxn modelId="{B2304ADB-F91F-43FD-BFDD-5705AA396C4C}" type="presParOf" srcId="{9F1768C3-F0C5-4B7D-A70F-3AC2C21218C4}" destId="{39942EC4-2B6F-4DE9-B7E2-6B5739E13DDA}" srcOrd="1" destOrd="0" presId="urn:microsoft.com/office/officeart/2005/8/layout/hList1"/>
    <dgm:cxn modelId="{8A6674C3-57F1-4A1F-AAB8-20FE5BF21422}" type="presParOf" srcId="{4FB1EE40-FA7D-482E-B1C6-BF8ACACA43E9}" destId="{CBAE11F8-1227-4BDE-85EE-09D53C7ACA86}" srcOrd="1" destOrd="0" presId="urn:microsoft.com/office/officeart/2005/8/layout/hList1"/>
    <dgm:cxn modelId="{0D4C3D6B-2F04-407C-81FD-537D7A8B3247}" type="presParOf" srcId="{4FB1EE40-FA7D-482E-B1C6-BF8ACACA43E9}" destId="{DF5AC940-97DA-434D-B0E5-6FB36FF8083C}" srcOrd="2" destOrd="0" presId="urn:microsoft.com/office/officeart/2005/8/layout/hList1"/>
    <dgm:cxn modelId="{348BD3C8-FE2F-4D83-BC37-78BF597D5C50}" type="presParOf" srcId="{DF5AC940-97DA-434D-B0E5-6FB36FF8083C}" destId="{088EDD74-10AE-43BD-8273-22DCBF25CA35}" srcOrd="0" destOrd="0" presId="urn:microsoft.com/office/officeart/2005/8/layout/hList1"/>
    <dgm:cxn modelId="{B23E3B2F-0DE0-4281-A599-3365EE91F445}" type="presParOf" srcId="{DF5AC940-97DA-434D-B0E5-6FB36FF8083C}" destId="{3504AB0F-AB3E-4CEA-A56A-F4B49C2DC9AE}" srcOrd="1" destOrd="0" presId="urn:microsoft.com/office/officeart/2005/8/layout/hList1"/>
    <dgm:cxn modelId="{6F4CB128-3E95-4A5A-8C48-5FF721A6D66E}" type="presParOf" srcId="{4FB1EE40-FA7D-482E-B1C6-BF8ACACA43E9}" destId="{E077E3FF-7D47-43CC-B1BA-5DB46BC4556A}" srcOrd="3" destOrd="0" presId="urn:microsoft.com/office/officeart/2005/8/layout/hList1"/>
    <dgm:cxn modelId="{332B7683-828D-48CE-AF1E-DC3531E03F88}" type="presParOf" srcId="{4FB1EE40-FA7D-482E-B1C6-BF8ACACA43E9}" destId="{26472FDB-E8DC-4502-A87C-A1BBA3E1A535}" srcOrd="4" destOrd="0" presId="urn:microsoft.com/office/officeart/2005/8/layout/hList1"/>
    <dgm:cxn modelId="{6D77FC78-EF80-44F8-87C7-0B6AB613F161}" type="presParOf" srcId="{26472FDB-E8DC-4502-A87C-A1BBA3E1A535}" destId="{F2FD47CE-C52F-4BAD-83C4-2E7690F71F85}" srcOrd="0" destOrd="0" presId="urn:microsoft.com/office/officeart/2005/8/layout/hList1"/>
    <dgm:cxn modelId="{6759DE9A-9CC1-4DA5-88C4-7D6C7496D236}" type="presParOf" srcId="{26472FDB-E8DC-4502-A87C-A1BBA3E1A535}" destId="{AED56EFA-F177-4923-8C9C-112FD20B0D7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419693-3295-9F4D-9954-D320E500D293}">
      <dsp:nvSpPr>
        <dsp:cNvPr id="0" name=""/>
        <dsp:cNvSpPr/>
      </dsp:nvSpPr>
      <dsp:spPr>
        <a:xfrm>
          <a:off x="2326207" y="945552"/>
          <a:ext cx="2653334" cy="874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Brain needs a way to speed up ability to make judgements</a:t>
          </a:r>
        </a:p>
      </dsp:txBody>
      <dsp:txXfrm>
        <a:off x="2326207" y="945552"/>
        <a:ext cx="2653334" cy="874394"/>
      </dsp:txXfrm>
    </dsp:sp>
    <dsp:sp modelId="{0F41ECCA-2147-8D4D-BE1A-B5DD8339CD16}">
      <dsp:nvSpPr>
        <dsp:cNvPr id="0" name=""/>
        <dsp:cNvSpPr/>
      </dsp:nvSpPr>
      <dsp:spPr>
        <a:xfrm>
          <a:off x="2326207" y="2789348"/>
          <a:ext cx="2653334" cy="1638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Limited Attention</a:t>
          </a:r>
        </a:p>
      </dsp:txBody>
      <dsp:txXfrm>
        <a:off x="2326207" y="2789348"/>
        <a:ext cx="2653334" cy="1638189"/>
      </dsp:txXfrm>
    </dsp:sp>
    <dsp:sp modelId="{72B09114-3B9D-4D48-964F-75379FB03D84}">
      <dsp:nvSpPr>
        <dsp:cNvPr id="0" name=""/>
        <dsp:cNvSpPr/>
      </dsp:nvSpPr>
      <dsp:spPr>
        <a:xfrm>
          <a:off x="2323192" y="679615"/>
          <a:ext cx="211060" cy="2110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336AEA-6226-F746-8A7D-992AA6F3F177}">
      <dsp:nvSpPr>
        <dsp:cNvPr id="0" name=""/>
        <dsp:cNvSpPr/>
      </dsp:nvSpPr>
      <dsp:spPr>
        <a:xfrm>
          <a:off x="2470935" y="384130"/>
          <a:ext cx="211060" cy="2110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A0B840-EDFD-D040-818B-FF1C7586169F}">
      <dsp:nvSpPr>
        <dsp:cNvPr id="0" name=""/>
        <dsp:cNvSpPr/>
      </dsp:nvSpPr>
      <dsp:spPr>
        <a:xfrm>
          <a:off x="2825517" y="443227"/>
          <a:ext cx="331666" cy="331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776C2-4877-CA44-8E9A-456B7B6782C3}">
      <dsp:nvSpPr>
        <dsp:cNvPr id="0" name=""/>
        <dsp:cNvSpPr/>
      </dsp:nvSpPr>
      <dsp:spPr>
        <a:xfrm>
          <a:off x="3121002" y="118194"/>
          <a:ext cx="211060" cy="2110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050DD4-FE33-2941-A0D6-4EA425F0580C}">
      <dsp:nvSpPr>
        <dsp:cNvPr id="0" name=""/>
        <dsp:cNvSpPr/>
      </dsp:nvSpPr>
      <dsp:spPr>
        <a:xfrm>
          <a:off x="3505132" y="0"/>
          <a:ext cx="211060" cy="2110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330820-7E8C-AC40-85D9-5A740661EC69}">
      <dsp:nvSpPr>
        <dsp:cNvPr id="0" name=""/>
        <dsp:cNvSpPr/>
      </dsp:nvSpPr>
      <dsp:spPr>
        <a:xfrm>
          <a:off x="3977908" y="206839"/>
          <a:ext cx="211060" cy="2110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2C8794-C9A6-1746-BF5A-0F04486B10E6}">
      <dsp:nvSpPr>
        <dsp:cNvPr id="0" name=""/>
        <dsp:cNvSpPr/>
      </dsp:nvSpPr>
      <dsp:spPr>
        <a:xfrm>
          <a:off x="4273393" y="354582"/>
          <a:ext cx="331666" cy="331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8F8DB8-F837-6444-AFD6-37253A5F5FEC}">
      <dsp:nvSpPr>
        <dsp:cNvPr id="0" name=""/>
        <dsp:cNvSpPr/>
      </dsp:nvSpPr>
      <dsp:spPr>
        <a:xfrm>
          <a:off x="4687072" y="679615"/>
          <a:ext cx="211060" cy="2110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F6D4C6-BC04-0048-8297-7BB5BF3BB170}">
      <dsp:nvSpPr>
        <dsp:cNvPr id="0" name=""/>
        <dsp:cNvSpPr/>
      </dsp:nvSpPr>
      <dsp:spPr>
        <a:xfrm>
          <a:off x="4864363" y="1004649"/>
          <a:ext cx="211060" cy="2110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6E16E4-E6EB-124F-957A-610249B6158B}">
      <dsp:nvSpPr>
        <dsp:cNvPr id="0" name=""/>
        <dsp:cNvSpPr/>
      </dsp:nvSpPr>
      <dsp:spPr>
        <a:xfrm>
          <a:off x="3327841" y="384130"/>
          <a:ext cx="542727" cy="5427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6806BF-746F-4F41-BF1E-9F54CE135F70}">
      <dsp:nvSpPr>
        <dsp:cNvPr id="0" name=""/>
        <dsp:cNvSpPr/>
      </dsp:nvSpPr>
      <dsp:spPr>
        <a:xfrm>
          <a:off x="2175450" y="1506973"/>
          <a:ext cx="211060" cy="2110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34BD66-49ED-4B48-95D1-54CF7FB18803}">
      <dsp:nvSpPr>
        <dsp:cNvPr id="0" name=""/>
        <dsp:cNvSpPr/>
      </dsp:nvSpPr>
      <dsp:spPr>
        <a:xfrm>
          <a:off x="2352741" y="1772910"/>
          <a:ext cx="331666" cy="331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F65552-9C62-B54D-A855-FB530D65BCA8}">
      <dsp:nvSpPr>
        <dsp:cNvPr id="0" name=""/>
        <dsp:cNvSpPr/>
      </dsp:nvSpPr>
      <dsp:spPr>
        <a:xfrm>
          <a:off x="2795968" y="2009298"/>
          <a:ext cx="482424" cy="4824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531AF3-7483-A540-B879-C55A67DF1128}">
      <dsp:nvSpPr>
        <dsp:cNvPr id="0" name=""/>
        <dsp:cNvSpPr/>
      </dsp:nvSpPr>
      <dsp:spPr>
        <a:xfrm>
          <a:off x="3416487" y="2393428"/>
          <a:ext cx="211060" cy="2110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815E15-2659-C54B-8011-B8BE69893F68}">
      <dsp:nvSpPr>
        <dsp:cNvPr id="0" name=""/>
        <dsp:cNvSpPr/>
      </dsp:nvSpPr>
      <dsp:spPr>
        <a:xfrm>
          <a:off x="3534681" y="2009298"/>
          <a:ext cx="331666" cy="331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2EE614-EE0C-114D-B016-0351AFD7899C}">
      <dsp:nvSpPr>
        <dsp:cNvPr id="0" name=""/>
        <dsp:cNvSpPr/>
      </dsp:nvSpPr>
      <dsp:spPr>
        <a:xfrm>
          <a:off x="3830166" y="2422977"/>
          <a:ext cx="211060" cy="2110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D39DEF-C283-7A4A-AEDF-B827A08B1B3A}">
      <dsp:nvSpPr>
        <dsp:cNvPr id="0" name=""/>
        <dsp:cNvSpPr/>
      </dsp:nvSpPr>
      <dsp:spPr>
        <a:xfrm>
          <a:off x="4096102" y="1950201"/>
          <a:ext cx="482424" cy="4824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0288E-D912-9940-A380-E362026A6AD4}">
      <dsp:nvSpPr>
        <dsp:cNvPr id="0" name=""/>
        <dsp:cNvSpPr/>
      </dsp:nvSpPr>
      <dsp:spPr>
        <a:xfrm>
          <a:off x="4746169" y="1832007"/>
          <a:ext cx="331666" cy="331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AF2A70-428A-654C-86BB-E885052914CB}">
      <dsp:nvSpPr>
        <dsp:cNvPr id="0" name=""/>
        <dsp:cNvSpPr/>
      </dsp:nvSpPr>
      <dsp:spPr>
        <a:xfrm>
          <a:off x="5077836" y="442736"/>
          <a:ext cx="974058" cy="1859583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092A6-196E-874B-B131-C3CD94D24A15}">
      <dsp:nvSpPr>
        <dsp:cNvPr id="0" name=""/>
        <dsp:cNvSpPr/>
      </dsp:nvSpPr>
      <dsp:spPr>
        <a:xfrm>
          <a:off x="5874793" y="442736"/>
          <a:ext cx="974058" cy="1859583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3A9ABD-27A8-CA41-B7D4-FBAD154277F2}">
      <dsp:nvSpPr>
        <dsp:cNvPr id="0" name=""/>
        <dsp:cNvSpPr/>
      </dsp:nvSpPr>
      <dsp:spPr>
        <a:xfrm>
          <a:off x="7048091" y="310813"/>
          <a:ext cx="2258044" cy="22580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Mental Shortcuts</a:t>
          </a:r>
        </a:p>
      </dsp:txBody>
      <dsp:txXfrm>
        <a:off x="7378774" y="641496"/>
        <a:ext cx="1596678" cy="1596678"/>
      </dsp:txXfrm>
    </dsp:sp>
    <dsp:sp modelId="{CD624E9D-E066-1A4D-A09D-41251DBD51D6}">
      <dsp:nvSpPr>
        <dsp:cNvPr id="0" name=""/>
        <dsp:cNvSpPr/>
      </dsp:nvSpPr>
      <dsp:spPr>
        <a:xfrm>
          <a:off x="6848852" y="2789348"/>
          <a:ext cx="2656522" cy="1638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Cognitive Bias</a:t>
          </a:r>
        </a:p>
      </dsp:txBody>
      <dsp:txXfrm>
        <a:off x="6848852" y="2789348"/>
        <a:ext cx="2656522" cy="16381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5CB557-C865-4BA3-BDC4-217C52710521}">
      <dsp:nvSpPr>
        <dsp:cNvPr id="0" name=""/>
        <dsp:cNvSpPr/>
      </dsp:nvSpPr>
      <dsp:spPr>
        <a:xfrm>
          <a:off x="3325" y="64101"/>
          <a:ext cx="3242619" cy="1297047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+mn-lt"/>
              <a:cs typeface="Segoe UI"/>
            </a:rPr>
            <a:t>Listen</a:t>
          </a:r>
          <a:endParaRPr lang="en-US" sz="3200" b="1" kern="1200" dirty="0">
            <a:solidFill>
              <a:schemeClr val="tx1"/>
            </a:solidFill>
            <a:latin typeface="+mn-lt"/>
          </a:endParaRPr>
        </a:p>
      </dsp:txBody>
      <dsp:txXfrm>
        <a:off x="3325" y="64101"/>
        <a:ext cx="3242619" cy="1297047"/>
      </dsp:txXfrm>
    </dsp:sp>
    <dsp:sp modelId="{39942EC4-2B6F-4DE9-B7E2-6B5739E13DDA}">
      <dsp:nvSpPr>
        <dsp:cNvPr id="0" name=""/>
        <dsp:cNvSpPr/>
      </dsp:nvSpPr>
      <dsp:spPr>
        <a:xfrm>
          <a:off x="3325" y="1361148"/>
          <a:ext cx="3242619" cy="285480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>
              <a:latin typeface="+mn-lt"/>
              <a:cs typeface="Segoe UI"/>
            </a:rPr>
            <a:t>Seek to understand</a:t>
          </a:r>
          <a:endParaRPr lang="en-US" sz="3000" kern="1200" dirty="0">
            <a:latin typeface="+mn-lt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>
              <a:latin typeface="+mn-lt"/>
              <a:cs typeface="Segoe UI"/>
            </a:rPr>
            <a:t>Empathize</a:t>
          </a:r>
          <a:endParaRPr lang="en-US" sz="3000" kern="1200" dirty="0">
            <a:latin typeface="+mn-lt"/>
          </a:endParaRPr>
        </a:p>
      </dsp:txBody>
      <dsp:txXfrm>
        <a:off x="3325" y="1361148"/>
        <a:ext cx="3242619" cy="2854800"/>
      </dsp:txXfrm>
    </dsp:sp>
    <dsp:sp modelId="{088EDD74-10AE-43BD-8273-22DCBF25CA35}">
      <dsp:nvSpPr>
        <dsp:cNvPr id="0" name=""/>
        <dsp:cNvSpPr/>
      </dsp:nvSpPr>
      <dsp:spPr>
        <a:xfrm>
          <a:off x="3699911" y="64101"/>
          <a:ext cx="3242619" cy="1297047"/>
        </a:xfrm>
        <a:prstGeom prst="rect">
          <a:avLst/>
        </a:prstGeom>
        <a:solidFill>
          <a:srgbClr val="F1A71E">
            <a:lumMod val="20000"/>
            <a:lumOff val="80000"/>
          </a:srgbClr>
        </a:solidFill>
        <a:ln w="25400" cap="flat" cmpd="sng" algn="ctr">
          <a:solidFill>
            <a:srgbClr val="F1A71E">
              <a:lumMod val="60000"/>
              <a:lumOff val="4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  <a:latin typeface="+mn-lt"/>
              <a:cs typeface="Segoe UI"/>
            </a:rPr>
            <a:t>Correct </a:t>
          </a:r>
          <a:r>
            <a:rPr lang="en-US" sz="3000" b="1" kern="1200" dirty="0">
              <a:solidFill>
                <a:srgbClr val="333333"/>
              </a:solidFill>
              <a:latin typeface="Aptos"/>
              <a:ea typeface="+mn-ea"/>
              <a:cs typeface="Segoe UI"/>
            </a:rPr>
            <a:t>Misinformation</a:t>
          </a:r>
          <a:r>
            <a:rPr lang="en-US" sz="3000" b="1" kern="1200" dirty="0">
              <a:latin typeface="+mn-lt"/>
              <a:cs typeface="Segoe UI"/>
            </a:rPr>
            <a:t> </a:t>
          </a:r>
          <a:endParaRPr lang="en-US" sz="3000" b="1" kern="1200" dirty="0">
            <a:latin typeface="+mn-lt"/>
          </a:endParaRPr>
        </a:p>
      </dsp:txBody>
      <dsp:txXfrm>
        <a:off x="3699911" y="64101"/>
        <a:ext cx="3242619" cy="1297047"/>
      </dsp:txXfrm>
    </dsp:sp>
    <dsp:sp modelId="{3504AB0F-AB3E-4CEA-A56A-F4B49C2DC9AE}">
      <dsp:nvSpPr>
        <dsp:cNvPr id="0" name=""/>
        <dsp:cNvSpPr/>
      </dsp:nvSpPr>
      <dsp:spPr>
        <a:xfrm>
          <a:off x="3699911" y="1361148"/>
          <a:ext cx="3242619" cy="2854800"/>
        </a:xfrm>
        <a:prstGeom prst="rect">
          <a:avLst/>
        </a:prstGeom>
        <a:solidFill>
          <a:srgbClr val="F1A71E">
            <a:lumMod val="20000"/>
            <a:lumOff val="80000"/>
          </a:srgbClr>
        </a:solidFill>
        <a:ln w="25400" cap="flat" cmpd="sng" algn="ctr">
          <a:solidFill>
            <a:srgbClr val="F1A71E">
              <a:lumMod val="60000"/>
              <a:lumOff val="4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21920" rIns="213360" bIns="121920" numCol="1" spcCol="1270" anchor="t" anchorCtr="0">
          <a:noAutofit/>
        </a:bodyPr>
        <a:lstStyle/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>
              <a:latin typeface="+mn-lt"/>
              <a:cs typeface="Segoe UI"/>
            </a:rPr>
            <a:t> </a:t>
          </a:r>
          <a:r>
            <a:rPr lang="en-US" sz="3000" kern="1200" dirty="0">
              <a:solidFill>
                <a:srgbClr val="333333"/>
              </a:solidFill>
              <a:latin typeface="Aptos"/>
              <a:ea typeface="+mn-ea"/>
              <a:cs typeface="Segoe UI"/>
            </a:rPr>
            <a:t>Educate</a:t>
          </a:r>
          <a:r>
            <a:rPr lang="en-US" sz="3000" kern="1200" dirty="0">
              <a:latin typeface="+mn-lt"/>
              <a:cs typeface="Segoe UI"/>
            </a:rPr>
            <a:t> on how to identify misinformation</a:t>
          </a:r>
          <a:endParaRPr lang="en-US" sz="3000" kern="1200" dirty="0">
            <a:latin typeface="+mn-lt"/>
          </a:endParaRPr>
        </a:p>
      </dsp:txBody>
      <dsp:txXfrm>
        <a:off x="3699911" y="1361148"/>
        <a:ext cx="3242619" cy="2854800"/>
      </dsp:txXfrm>
    </dsp:sp>
    <dsp:sp modelId="{F2FD47CE-C52F-4BAD-83C4-2E7690F71F85}">
      <dsp:nvSpPr>
        <dsp:cNvPr id="0" name=""/>
        <dsp:cNvSpPr/>
      </dsp:nvSpPr>
      <dsp:spPr>
        <a:xfrm>
          <a:off x="7396497" y="64101"/>
          <a:ext cx="3242619" cy="1297047"/>
        </a:xfrm>
        <a:prstGeom prst="rect">
          <a:avLst/>
        </a:prstGeom>
        <a:solidFill>
          <a:srgbClr val="F1A71E">
            <a:lumMod val="20000"/>
            <a:lumOff val="80000"/>
          </a:srgbClr>
        </a:solidFill>
        <a:ln w="25400" cap="flat" cmpd="sng" algn="ctr">
          <a:solidFill>
            <a:srgbClr val="F1A71E">
              <a:lumMod val="60000"/>
              <a:lumOff val="4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333333"/>
              </a:solidFill>
              <a:latin typeface="Aptos"/>
              <a:ea typeface="+mn-ea"/>
              <a:cs typeface="Segoe UI"/>
            </a:rPr>
            <a:t>Provide</a:t>
          </a:r>
          <a:r>
            <a:rPr lang="en-US" sz="3400" b="1" kern="1200" dirty="0">
              <a:latin typeface="+mn-lt"/>
              <a:cs typeface="Segoe UI"/>
            </a:rPr>
            <a:t> </a:t>
          </a:r>
          <a:r>
            <a:rPr lang="en-US" sz="3400" b="1" kern="1200" dirty="0">
              <a:solidFill>
                <a:schemeClr val="tx1"/>
              </a:solidFill>
              <a:latin typeface="+mn-lt"/>
              <a:cs typeface="Segoe UI"/>
            </a:rPr>
            <a:t>Information</a:t>
          </a:r>
        </a:p>
      </dsp:txBody>
      <dsp:txXfrm>
        <a:off x="7396497" y="64101"/>
        <a:ext cx="3242619" cy="1297047"/>
      </dsp:txXfrm>
    </dsp:sp>
    <dsp:sp modelId="{AED56EFA-F177-4923-8C9C-112FD20B0D76}">
      <dsp:nvSpPr>
        <dsp:cNvPr id="0" name=""/>
        <dsp:cNvSpPr/>
      </dsp:nvSpPr>
      <dsp:spPr>
        <a:xfrm>
          <a:off x="7396497" y="1361148"/>
          <a:ext cx="3242619" cy="2854800"/>
        </a:xfrm>
        <a:prstGeom prst="rect">
          <a:avLst/>
        </a:prstGeom>
        <a:solidFill>
          <a:srgbClr val="F1A71E">
            <a:lumMod val="20000"/>
            <a:lumOff val="80000"/>
          </a:srgbClr>
        </a:solidFill>
        <a:ln w="25400" cap="flat" cmpd="sng" algn="ctr">
          <a:solidFill>
            <a:srgbClr val="F1A71E">
              <a:lumMod val="60000"/>
              <a:lumOff val="4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21920" rIns="213360" bIns="121920" numCol="1" spcCol="1270" anchor="t" anchorCtr="0">
          <a:noAutofit/>
        </a:bodyPr>
        <a:lstStyle/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>
              <a:solidFill>
                <a:srgbClr val="333333">
                  <a:hueOff val="0"/>
                  <a:satOff val="0"/>
                  <a:lumOff val="0"/>
                  <a:alphaOff val="0"/>
                </a:srgbClr>
              </a:solidFill>
              <a:latin typeface="Aptos"/>
              <a:ea typeface="+mn-ea"/>
              <a:cs typeface="Segoe UI"/>
            </a:rPr>
            <a:t>Provide</a:t>
          </a:r>
          <a:r>
            <a:rPr lang="en-US" sz="3000" kern="1200" dirty="0">
              <a:latin typeface="+mn-lt"/>
              <a:cs typeface="Segoe UI"/>
            </a:rPr>
            <a:t> reputable </a:t>
          </a:r>
          <a:r>
            <a:rPr lang="en-US" sz="3000" kern="1200" dirty="0">
              <a:solidFill>
                <a:srgbClr val="333333"/>
              </a:solidFill>
              <a:latin typeface="Aptos"/>
              <a:ea typeface="+mn-ea"/>
              <a:cs typeface="Segoe UI"/>
            </a:rPr>
            <a:t>sources</a:t>
          </a:r>
          <a:r>
            <a:rPr lang="en-US" sz="3000" kern="1200" dirty="0">
              <a:latin typeface="+mn-lt"/>
              <a:cs typeface="Segoe UI"/>
            </a:rPr>
            <a:t> </a:t>
          </a:r>
          <a:endParaRPr lang="en-US" sz="3000" kern="1200" dirty="0">
            <a:latin typeface="+mn-lt"/>
          </a:endParaRPr>
        </a:p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>
              <a:latin typeface="+mn-lt"/>
              <a:cs typeface="Segoe UI"/>
            </a:rPr>
            <a:t>Share on social media</a:t>
          </a:r>
          <a:endParaRPr lang="en-US" sz="3000" kern="1200" dirty="0">
            <a:latin typeface="+mn-lt"/>
          </a:endParaRPr>
        </a:p>
      </dsp:txBody>
      <dsp:txXfrm>
        <a:off x="7396497" y="1361148"/>
        <a:ext cx="3242619" cy="2854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0C529-D133-0C4B-AB5D-2099BDB2C403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15F98-A9C9-BA49-95A8-37F7D82BC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49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Attention is a limited resource!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60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2833E5A-BCB8-3B4D-A38B-66048770F9C0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877551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70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5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51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49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83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45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54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0E498-34E5-C544-8176-15D61A5CB1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74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34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Footers (Body 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4B065BF-8483-4ED2-A758-5F457B8361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3331" y="6228271"/>
            <a:ext cx="8964791" cy="5736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565B5D"/>
                </a:solidFill>
              </a:defRPr>
            </a:lvl1pPr>
          </a:lstStyle>
          <a:p>
            <a:pPr lvl="0"/>
            <a:r>
              <a:rPr lang="en-US" sz="1100" dirty="0"/>
              <a:t>Click to add reference.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1435B33-B504-4F8C-AF35-D81B726EF0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008" y="5770049"/>
            <a:ext cx="11682077" cy="346075"/>
          </a:xfrm>
        </p:spPr>
        <p:txBody>
          <a:bodyPr anchor="b"/>
          <a:lstStyle>
            <a:lvl1pPr marL="182880" indent="-182880">
              <a:spcBef>
                <a:spcPts val="0"/>
              </a:spcBef>
              <a:buFont typeface="+mj-lt"/>
              <a:buAutoNum type="alphaLcPeriod"/>
              <a:defRPr sz="1200">
                <a:solidFill>
                  <a:srgbClr val="565B5D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Click to add footnote.</a:t>
            </a:r>
          </a:p>
          <a:p>
            <a:pPr lvl="0"/>
            <a:r>
              <a:rPr lang="en-US" dirty="0"/>
              <a:t>or Click to add abbreviation expansion.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94C2BCC-43CF-4A5B-B706-74ABC9F6F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70" y="174882"/>
            <a:ext cx="11682153" cy="1143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903863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AFD38-10A5-4CCB-B62D-258C0FC81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BDDA0-033C-5179-CF89-D493B3135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8AB47-F68F-6979-7E78-9E38FCC39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ACF8B-1DC2-48CE-B3F0-82A662A7DDD1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19874-0D74-E80F-69AF-1C0A487D4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ADD42-E2A6-BAB5-4CBF-EE9D47267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DAF1-553F-462F-B330-A39D98E3F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74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E0982-3AFF-D5A2-DF19-05053999F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1AE0A-9EB7-2800-1A9E-8399832CCD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B1256-9A4E-417B-603E-5DA731776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03A12-279A-542A-CB96-017DC711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ACF8B-1DC2-48CE-B3F0-82A662A7DDD1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152A5-2275-3C56-CD1E-02F86F56A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63458-D65B-B270-02E1-A98F495CC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DAF1-553F-462F-B330-A39D98E3F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94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F9375-4EF4-541D-E3D8-42408A4BA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153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2DA871-CFA0-BC55-83EF-28683538B293}"/>
              </a:ext>
            </a:extLst>
          </p:cNvPr>
          <p:cNvSpPr txBox="1"/>
          <p:nvPr userDrawn="1"/>
        </p:nvSpPr>
        <p:spPr>
          <a:xfrm>
            <a:off x="8145623" y="4096144"/>
            <a:ext cx="357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Presented by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0A346E-A69E-FCF2-80D8-4C10052887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5463" y="4465638"/>
            <a:ext cx="3573462" cy="126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08027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Identif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FEB9E95-DFFD-4CDC-BB8B-86AAAD75AD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77204"/>
            <a:ext cx="9144000" cy="2387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Maitree SemiBold" panose="00000700000000000000" pitchFamily="2" charset="-34"/>
                <a:ea typeface="Open Sans Extrabold" panose="020B0906030804020204" pitchFamily="34" charset="0"/>
                <a:cs typeface="Maitree SemiBold" panose="00000700000000000000" pitchFamily="2" charset="-34"/>
              </a:defRPr>
            </a:lvl1pPr>
          </a:lstStyle>
          <a:p>
            <a:pPr algn="l"/>
            <a:r>
              <a:rPr lang="en-US" dirty="0">
                <a:solidFill>
                  <a:srgbClr val="565B5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Section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9575E5B-572F-4462-B991-88CA3E1E9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3515"/>
            <a:ext cx="9144000" cy="1655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r>
              <a:rPr lang="en-US" dirty="0">
                <a:solidFill>
                  <a:srgbClr val="565B5D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129153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74882"/>
            <a:ext cx="11682153" cy="1143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58F7D8-15C0-41E8-8E72-D27759547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31" y="1926625"/>
            <a:ext cx="11682153" cy="4116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  <a:lvl2pPr marL="457200" indent="0">
              <a:buNone/>
              <a:defRPr lang="en-US" sz="1800" dirty="0">
                <a:solidFill>
                  <a:schemeClr val="tx1"/>
                </a:solidFill>
              </a:defRPr>
            </a:lvl2pPr>
            <a:lvl3pPr marL="914400" indent="0">
              <a:buNone/>
              <a:defRPr lang="en-US" sz="1600" dirty="0">
                <a:solidFill>
                  <a:schemeClr val="tx1"/>
                </a:solidFill>
              </a:defRPr>
            </a:lvl3pPr>
            <a:lvl4pPr marL="1371600" indent="0">
              <a:buNone/>
              <a:defRPr lang="en-US" sz="1400" dirty="0">
                <a:solidFill>
                  <a:schemeClr val="tx1"/>
                </a:solidFill>
              </a:defRPr>
            </a:lvl4pPr>
            <a:lvl5pPr marL="1828800" indent="0">
              <a:buNone/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06C156E-7C8A-4DF2-ACC3-1AAC782F8D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6031" y="1418226"/>
            <a:ext cx="11682153" cy="4114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2400" b="1" kern="1200" cap="none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name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77A7FE-95EA-3050-3C17-D58C8BDECE51}"/>
              </a:ext>
            </a:extLst>
          </p:cNvPr>
          <p:cNvCxnSpPr/>
          <p:nvPr userDrawn="1"/>
        </p:nvCxnSpPr>
        <p:spPr>
          <a:xfrm>
            <a:off x="256033" y="1875886"/>
            <a:ext cx="11682152" cy="0"/>
          </a:xfrm>
          <a:prstGeom prst="line">
            <a:avLst/>
          </a:prstGeom>
          <a:ln cap="rnd">
            <a:gradFill>
              <a:gsLst>
                <a:gs pos="0">
                  <a:schemeClr val="accent1"/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0" scaled="0"/>
            </a:gradFill>
            <a:head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57148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74882"/>
            <a:ext cx="11682153" cy="1143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58F7D8-15C0-41E8-8E72-D27759547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31" y="1926625"/>
            <a:ext cx="5775313" cy="4116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  <a:lvl2pPr marL="457200" indent="0">
              <a:buNone/>
              <a:defRPr lang="en-US" sz="1800" dirty="0">
                <a:solidFill>
                  <a:schemeClr val="tx1"/>
                </a:solidFill>
              </a:defRPr>
            </a:lvl2pPr>
            <a:lvl3pPr marL="914400" indent="0">
              <a:buNone/>
              <a:defRPr lang="en-US" sz="1600" dirty="0">
                <a:solidFill>
                  <a:schemeClr val="tx1"/>
                </a:solidFill>
              </a:defRPr>
            </a:lvl3pPr>
            <a:lvl4pPr marL="1371600" indent="0">
              <a:buNone/>
              <a:defRPr lang="en-US" sz="1400" dirty="0">
                <a:solidFill>
                  <a:schemeClr val="tx1"/>
                </a:solidFill>
              </a:defRPr>
            </a:lvl4pPr>
            <a:lvl5pPr marL="1828800" indent="0">
              <a:buNone/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06C156E-7C8A-4DF2-ACC3-1AAC782F8D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6031" y="1418226"/>
            <a:ext cx="5775313" cy="4114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2400" b="1" kern="1200" cap="none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name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896EF-A02C-AE29-62E8-1B2EAF192AE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62873" y="1926625"/>
            <a:ext cx="5775312" cy="4116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  <a:lvl2pPr marL="457200" indent="0">
              <a:buNone/>
              <a:defRPr lang="en-US" sz="1800" dirty="0">
                <a:solidFill>
                  <a:schemeClr val="tx1"/>
                </a:solidFill>
              </a:defRPr>
            </a:lvl2pPr>
            <a:lvl3pPr marL="914400" indent="0">
              <a:buNone/>
              <a:defRPr lang="en-US" sz="1600" dirty="0">
                <a:solidFill>
                  <a:schemeClr val="tx1"/>
                </a:solidFill>
              </a:defRPr>
            </a:lvl3pPr>
            <a:lvl4pPr marL="1371600" indent="0">
              <a:buNone/>
              <a:defRPr lang="en-US" sz="1400" dirty="0">
                <a:solidFill>
                  <a:schemeClr val="tx1"/>
                </a:solidFill>
              </a:defRPr>
            </a:lvl4pPr>
            <a:lvl5pPr marL="1828800" indent="0">
              <a:buNone/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6DFFA31-881E-0215-8767-EA798BD09B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2873" y="1418226"/>
            <a:ext cx="5775312" cy="4114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2400" b="1" kern="1200" cap="none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name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F082BA-E467-BD84-C122-7DB4CBAB997A}"/>
              </a:ext>
            </a:extLst>
          </p:cNvPr>
          <p:cNvCxnSpPr>
            <a:cxnSpLocks/>
          </p:cNvCxnSpPr>
          <p:nvPr userDrawn="1"/>
        </p:nvCxnSpPr>
        <p:spPr>
          <a:xfrm>
            <a:off x="256033" y="1875886"/>
            <a:ext cx="5775312" cy="0"/>
          </a:xfrm>
          <a:prstGeom prst="line">
            <a:avLst/>
          </a:prstGeom>
          <a:ln cap="rnd">
            <a:gradFill>
              <a:gsLst>
                <a:gs pos="0">
                  <a:schemeClr val="accent1"/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0" scaled="0"/>
            </a:gradFill>
            <a:head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0B2442-A967-4A0A-3194-5FAC216EB8F6}"/>
              </a:ext>
            </a:extLst>
          </p:cNvPr>
          <p:cNvCxnSpPr>
            <a:cxnSpLocks/>
          </p:cNvCxnSpPr>
          <p:nvPr userDrawn="1"/>
        </p:nvCxnSpPr>
        <p:spPr>
          <a:xfrm>
            <a:off x="6162873" y="1876729"/>
            <a:ext cx="5775312" cy="0"/>
          </a:xfrm>
          <a:prstGeom prst="line">
            <a:avLst/>
          </a:prstGeom>
          <a:ln cap="rnd">
            <a:gradFill>
              <a:gsLst>
                <a:gs pos="0">
                  <a:schemeClr val="accent1"/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0" scaled="0"/>
            </a:gradFill>
            <a:head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70090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74882"/>
            <a:ext cx="11682153" cy="1143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58F7D8-15C0-41E8-8E72-D27759547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32" y="1926625"/>
            <a:ext cx="3886200" cy="4116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  <a:lvl2pPr marL="457200" indent="0">
              <a:buNone/>
              <a:defRPr lang="en-US" sz="1800" dirty="0">
                <a:solidFill>
                  <a:schemeClr val="tx1"/>
                </a:solidFill>
              </a:defRPr>
            </a:lvl2pPr>
            <a:lvl3pPr marL="914400" indent="0">
              <a:buNone/>
              <a:defRPr lang="en-US" sz="1600" dirty="0">
                <a:solidFill>
                  <a:schemeClr val="tx1"/>
                </a:solidFill>
              </a:defRPr>
            </a:lvl3pPr>
            <a:lvl4pPr marL="1371600" indent="0">
              <a:buNone/>
              <a:defRPr lang="en-US" sz="1400" dirty="0">
                <a:solidFill>
                  <a:schemeClr val="tx1"/>
                </a:solidFill>
              </a:defRPr>
            </a:lvl4pPr>
            <a:lvl5pPr marL="1828800" indent="0">
              <a:buNone/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06C156E-7C8A-4DF2-ACC3-1AAC782F8D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6032" y="1418226"/>
            <a:ext cx="3886200" cy="4114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2400" b="1" kern="1200" cap="none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name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896EF-A02C-AE29-62E8-1B2EAF192AE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152900" y="1926625"/>
            <a:ext cx="3886200" cy="4116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  <a:lvl2pPr marL="457200" indent="0">
              <a:buNone/>
              <a:defRPr lang="en-US" sz="1800" dirty="0">
                <a:solidFill>
                  <a:schemeClr val="tx1"/>
                </a:solidFill>
              </a:defRPr>
            </a:lvl2pPr>
            <a:lvl3pPr marL="914400" indent="0">
              <a:buNone/>
              <a:defRPr lang="en-US" sz="1600" dirty="0">
                <a:solidFill>
                  <a:schemeClr val="tx1"/>
                </a:solidFill>
              </a:defRPr>
            </a:lvl3pPr>
            <a:lvl4pPr marL="1371600" indent="0">
              <a:buNone/>
              <a:defRPr lang="en-US" sz="1400" dirty="0">
                <a:solidFill>
                  <a:schemeClr val="tx1"/>
                </a:solidFill>
              </a:defRPr>
            </a:lvl4pPr>
            <a:lvl5pPr marL="1828800" indent="0">
              <a:buNone/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6DFFA31-881E-0215-8767-EA798BD09B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52900" y="1418226"/>
            <a:ext cx="3886200" cy="4114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2400" b="1" kern="1200" cap="none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name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479F56-5B6A-05F4-C5F3-F36E998F27A5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049768" y="1926625"/>
            <a:ext cx="3886200" cy="4116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  <a:lvl2pPr marL="457200" indent="0">
              <a:buNone/>
              <a:defRPr lang="en-US" sz="1800" dirty="0">
                <a:solidFill>
                  <a:schemeClr val="tx1"/>
                </a:solidFill>
              </a:defRPr>
            </a:lvl2pPr>
            <a:lvl3pPr marL="914400" indent="0">
              <a:buNone/>
              <a:defRPr lang="en-US" sz="1600" dirty="0">
                <a:solidFill>
                  <a:schemeClr val="tx1"/>
                </a:solidFill>
              </a:defRPr>
            </a:lvl3pPr>
            <a:lvl4pPr marL="1371600" indent="0">
              <a:buNone/>
              <a:defRPr lang="en-US" sz="1400" dirty="0">
                <a:solidFill>
                  <a:schemeClr val="tx1"/>
                </a:solidFill>
              </a:defRPr>
            </a:lvl4pPr>
            <a:lvl5pPr marL="1828800" indent="0">
              <a:buNone/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7AD121B-9D7A-9FE4-15DC-6B29F788FE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49768" y="1418226"/>
            <a:ext cx="3886200" cy="4114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2400" b="1" kern="1200" cap="none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name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B08352-8F77-967E-D3DF-E9810555F96A}"/>
              </a:ext>
            </a:extLst>
          </p:cNvPr>
          <p:cNvCxnSpPr>
            <a:cxnSpLocks/>
          </p:cNvCxnSpPr>
          <p:nvPr userDrawn="1"/>
        </p:nvCxnSpPr>
        <p:spPr>
          <a:xfrm>
            <a:off x="256033" y="1875886"/>
            <a:ext cx="3886200" cy="0"/>
          </a:xfrm>
          <a:prstGeom prst="line">
            <a:avLst/>
          </a:prstGeom>
          <a:ln cap="rnd">
            <a:gradFill>
              <a:gsLst>
                <a:gs pos="0">
                  <a:schemeClr val="accent1"/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0" scaled="0"/>
            </a:gradFill>
            <a:head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6BA180-6965-2F33-9BE6-4ED26EE48A1B}"/>
              </a:ext>
            </a:extLst>
          </p:cNvPr>
          <p:cNvCxnSpPr>
            <a:cxnSpLocks/>
          </p:cNvCxnSpPr>
          <p:nvPr userDrawn="1"/>
        </p:nvCxnSpPr>
        <p:spPr>
          <a:xfrm>
            <a:off x="4152900" y="1875886"/>
            <a:ext cx="3886200" cy="0"/>
          </a:xfrm>
          <a:prstGeom prst="line">
            <a:avLst/>
          </a:prstGeom>
          <a:ln cap="rnd">
            <a:gradFill>
              <a:gsLst>
                <a:gs pos="0">
                  <a:schemeClr val="accent1"/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0" scaled="0"/>
            </a:gradFill>
            <a:head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CA967A-D3D8-C49C-E129-81102A2D9D8B}"/>
              </a:ext>
            </a:extLst>
          </p:cNvPr>
          <p:cNvCxnSpPr>
            <a:cxnSpLocks/>
          </p:cNvCxnSpPr>
          <p:nvPr userDrawn="1"/>
        </p:nvCxnSpPr>
        <p:spPr>
          <a:xfrm>
            <a:off x="8049768" y="1875886"/>
            <a:ext cx="3886200" cy="0"/>
          </a:xfrm>
          <a:prstGeom prst="line">
            <a:avLst/>
          </a:prstGeom>
          <a:ln cap="rnd">
            <a:gradFill>
              <a:gsLst>
                <a:gs pos="0">
                  <a:schemeClr val="accent1"/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0" scaled="0"/>
            </a:gradFill>
            <a:head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599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FF280-6052-4AEA-B9D0-2011EA180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973084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dentif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FEB9E95-DFFD-4CDC-BB8B-86AAAD75AD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77204"/>
            <a:ext cx="9144000" cy="2387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Maitree SemiBold" panose="00000700000000000000" pitchFamily="2" charset="-34"/>
                <a:ea typeface="Open Sans Extrabold" panose="020B0906030804020204" pitchFamily="34" charset="0"/>
                <a:cs typeface="Maitree SemiBold" panose="00000700000000000000" pitchFamily="2" charset="-34"/>
              </a:defRPr>
            </a:lvl1pPr>
          </a:lstStyle>
          <a:p>
            <a:pPr algn="l"/>
            <a:r>
              <a:rPr lang="en-US" dirty="0">
                <a:solidFill>
                  <a:srgbClr val="565B5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Section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9575E5B-572F-4462-B991-88CA3E1E9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3515"/>
            <a:ext cx="9144000" cy="1655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r>
              <a:rPr lang="en-US" dirty="0">
                <a:solidFill>
                  <a:srgbClr val="565B5D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368659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B1B91DA-80F0-9EFB-5D6E-DA3AF2E4BD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77204"/>
            <a:ext cx="9144000" cy="2387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Maitree SemiBold" panose="00000700000000000000" pitchFamily="2" charset="-34"/>
                <a:ea typeface="Open Sans Extrabold" panose="020B0906030804020204" pitchFamily="34" charset="0"/>
                <a:cs typeface="Maitree SemiBold" panose="00000700000000000000" pitchFamily="2" charset="-34"/>
              </a:defRPr>
            </a:lvl1pPr>
          </a:lstStyle>
          <a:p>
            <a:pPr algn="l"/>
            <a:r>
              <a:rPr lang="en-US" dirty="0">
                <a:solidFill>
                  <a:srgbClr val="565B5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Section 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29DE0C6-64EF-3131-9C6F-013A178E6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3515"/>
            <a:ext cx="9144000" cy="1655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r>
              <a:rPr lang="en-US" dirty="0">
                <a:solidFill>
                  <a:srgbClr val="565B5D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60878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+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970" y="174882"/>
            <a:ext cx="11682153" cy="1143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970" y="1342497"/>
            <a:ext cx="11682153" cy="442755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3708E90-4FC2-554A-D5C8-1EA578A2C9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3331" y="6228271"/>
            <a:ext cx="8964791" cy="5736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565B5D"/>
                </a:solidFill>
              </a:defRPr>
            </a:lvl1pPr>
          </a:lstStyle>
          <a:p>
            <a:pPr lvl="0"/>
            <a:r>
              <a:rPr lang="en-US" sz="1100" dirty="0"/>
              <a:t>Click to add reference.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9A20AE5-76E4-F017-AD5B-04752A03BC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008" y="5770049"/>
            <a:ext cx="11682077" cy="346075"/>
          </a:xfrm>
        </p:spPr>
        <p:txBody>
          <a:bodyPr anchor="b"/>
          <a:lstStyle>
            <a:lvl1pPr marL="182880" indent="-182880">
              <a:spcBef>
                <a:spcPts val="0"/>
              </a:spcBef>
              <a:buFont typeface="+mj-lt"/>
              <a:buAutoNum type="alphaLcPeriod"/>
              <a:defRPr sz="1200">
                <a:solidFill>
                  <a:srgbClr val="565B5D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Click to add footnote.</a:t>
            </a:r>
          </a:p>
          <a:p>
            <a:pPr lvl="0"/>
            <a:r>
              <a:rPr lang="en-US" dirty="0"/>
              <a:t>or Click to add abbreviation expansion.</a:t>
            </a:r>
          </a:p>
        </p:txBody>
      </p:sp>
    </p:spTree>
    <p:extLst>
      <p:ext uri="{BB962C8B-B14F-4D97-AF65-F5344CB8AC3E}">
        <p14:creationId xmlns:p14="http://schemas.microsoft.com/office/powerpoint/2010/main" val="30354472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240">
          <p15:clr>
            <a:srgbClr val="FBAE40"/>
          </p15:clr>
        </p15:guide>
        <p15:guide id="3" orient="horz" pos="3552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pos="753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Promp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F9375-4EF4-541D-E3D8-42408A4BA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153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2DA871-CFA0-BC55-83EF-28683538B293}"/>
              </a:ext>
            </a:extLst>
          </p:cNvPr>
          <p:cNvSpPr txBox="1"/>
          <p:nvPr userDrawn="1"/>
        </p:nvSpPr>
        <p:spPr>
          <a:xfrm>
            <a:off x="8145623" y="4096144"/>
            <a:ext cx="357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Presented by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0A346E-A69E-FCF2-80D8-4C10052887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5463" y="4465638"/>
            <a:ext cx="3573462" cy="126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14493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74882"/>
            <a:ext cx="11682153" cy="1143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58F7D8-15C0-41E8-8E72-D27759547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31" y="1926625"/>
            <a:ext cx="11682153" cy="4116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  <a:lvl2pPr marL="457200" indent="0">
              <a:buNone/>
              <a:defRPr lang="en-US" sz="1800" dirty="0">
                <a:solidFill>
                  <a:schemeClr val="tx1"/>
                </a:solidFill>
              </a:defRPr>
            </a:lvl2pPr>
            <a:lvl3pPr marL="914400" indent="0">
              <a:buNone/>
              <a:defRPr lang="en-US" sz="1600" dirty="0">
                <a:solidFill>
                  <a:schemeClr val="tx1"/>
                </a:solidFill>
              </a:defRPr>
            </a:lvl3pPr>
            <a:lvl4pPr marL="1371600" indent="0">
              <a:buNone/>
              <a:defRPr lang="en-US" sz="1400" dirty="0">
                <a:solidFill>
                  <a:schemeClr val="tx1"/>
                </a:solidFill>
              </a:defRPr>
            </a:lvl4pPr>
            <a:lvl5pPr marL="1828800" indent="0">
              <a:buNone/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06C156E-7C8A-4DF2-ACC3-1AAC782F8D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6031" y="1418226"/>
            <a:ext cx="11682153" cy="4114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2400" b="1" kern="1200" cap="none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name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77A7FE-95EA-3050-3C17-D58C8BDECE51}"/>
              </a:ext>
            </a:extLst>
          </p:cNvPr>
          <p:cNvCxnSpPr/>
          <p:nvPr userDrawn="1"/>
        </p:nvCxnSpPr>
        <p:spPr>
          <a:xfrm>
            <a:off x="256033" y="1875886"/>
            <a:ext cx="11682152" cy="0"/>
          </a:xfrm>
          <a:prstGeom prst="line">
            <a:avLst/>
          </a:prstGeom>
          <a:ln cap="rnd">
            <a:gradFill>
              <a:gsLst>
                <a:gs pos="0">
                  <a:schemeClr val="accent1"/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0" scaled="0"/>
            </a:gradFill>
            <a:head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77872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2A63B-A969-46A7-9CE1-151A9ABD3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440965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 +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970" y="174882"/>
            <a:ext cx="11682153" cy="1143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971" y="1342498"/>
            <a:ext cx="5830030" cy="431015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468D642-0380-45CE-AC3A-70A7A02D4BE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0" y="1333500"/>
            <a:ext cx="5851525" cy="433228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5295372-8403-12A4-BB9F-5CCBB84EE2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3331" y="6228271"/>
            <a:ext cx="8964791" cy="5736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565B5D"/>
                </a:solidFill>
              </a:defRPr>
            </a:lvl1pPr>
          </a:lstStyle>
          <a:p>
            <a:pPr lvl="0"/>
            <a:r>
              <a:rPr lang="en-US" sz="1100" dirty="0"/>
              <a:t>Click to add reference.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BB1839D-2267-A679-97A5-B5DE0C44BC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008" y="5770049"/>
            <a:ext cx="11682077" cy="346075"/>
          </a:xfrm>
        </p:spPr>
        <p:txBody>
          <a:bodyPr anchor="b"/>
          <a:lstStyle>
            <a:lvl1pPr marL="182880" indent="-182880">
              <a:spcBef>
                <a:spcPts val="0"/>
              </a:spcBef>
              <a:buFont typeface="+mj-lt"/>
              <a:buAutoNum type="alphaLcPeriod"/>
              <a:defRPr sz="1200">
                <a:solidFill>
                  <a:srgbClr val="565B5D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Click to add footnote.</a:t>
            </a:r>
          </a:p>
          <a:p>
            <a:pPr lvl="0"/>
            <a:r>
              <a:rPr lang="en-US" dirty="0"/>
              <a:t>or Click to add abbreviation expansion.</a:t>
            </a:r>
          </a:p>
        </p:txBody>
      </p:sp>
    </p:spTree>
    <p:extLst>
      <p:ext uri="{BB962C8B-B14F-4D97-AF65-F5344CB8AC3E}">
        <p14:creationId xmlns:p14="http://schemas.microsoft.com/office/powerpoint/2010/main" val="10236816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24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pos="3840">
          <p15:clr>
            <a:srgbClr val="FBAE40"/>
          </p15:clr>
        </p15:guide>
        <p15:guide id="5" pos="75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970" y="174882"/>
            <a:ext cx="11682153" cy="1143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970" y="1923690"/>
            <a:ext cx="5830030" cy="372896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8BE5D83-7351-4B39-AE0E-8AB5DBB5EF20}"/>
              </a:ext>
            </a:extLst>
          </p:cNvPr>
          <p:cNvCxnSpPr>
            <a:cxnSpLocks/>
          </p:cNvCxnSpPr>
          <p:nvPr userDrawn="1"/>
        </p:nvCxnSpPr>
        <p:spPr>
          <a:xfrm>
            <a:off x="265971" y="1935726"/>
            <a:ext cx="5829508" cy="0"/>
          </a:xfrm>
          <a:prstGeom prst="line">
            <a:avLst/>
          </a:prstGeom>
          <a:ln cap="rnd">
            <a:gradFill>
              <a:gsLst>
                <a:gs pos="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head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468D642-0380-45CE-AC3A-70A7A02D4BE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0" y="1917676"/>
            <a:ext cx="5851525" cy="374811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B6B28B-09FA-40B2-A263-204D839957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971" y="1333500"/>
            <a:ext cx="5829508" cy="59055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0701C93-DC52-4641-B23D-5E4F396A35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333500"/>
            <a:ext cx="5851525" cy="59055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1DA153-B06B-4513-A7CF-9579585E6BAB}"/>
              </a:ext>
            </a:extLst>
          </p:cNvPr>
          <p:cNvCxnSpPr>
            <a:cxnSpLocks/>
          </p:cNvCxnSpPr>
          <p:nvPr userDrawn="1"/>
        </p:nvCxnSpPr>
        <p:spPr>
          <a:xfrm>
            <a:off x="6133892" y="1935726"/>
            <a:ext cx="5829508" cy="0"/>
          </a:xfrm>
          <a:prstGeom prst="line">
            <a:avLst/>
          </a:prstGeom>
          <a:ln cap="rnd">
            <a:gradFill>
              <a:gsLst>
                <a:gs pos="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head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4039C45B-CADA-E5EE-C395-A58FA3CA4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3331" y="6228271"/>
            <a:ext cx="8964791" cy="5736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565B5D"/>
                </a:solidFill>
              </a:defRPr>
            </a:lvl1pPr>
          </a:lstStyle>
          <a:p>
            <a:pPr lvl="0"/>
            <a:r>
              <a:rPr lang="en-US" sz="1100" dirty="0"/>
              <a:t>Click to add reference.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455CB85-A5AA-A7B5-D53C-12C39943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008" y="5770049"/>
            <a:ext cx="11682077" cy="346075"/>
          </a:xfrm>
        </p:spPr>
        <p:txBody>
          <a:bodyPr anchor="b"/>
          <a:lstStyle>
            <a:lvl1pPr marL="182880" indent="-182880">
              <a:spcBef>
                <a:spcPts val="0"/>
              </a:spcBef>
              <a:buFont typeface="+mj-lt"/>
              <a:buAutoNum type="alphaLcPeriod"/>
              <a:defRPr sz="1200">
                <a:solidFill>
                  <a:srgbClr val="565B5D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Click to add footnote.</a:t>
            </a:r>
          </a:p>
          <a:p>
            <a:pPr lvl="0"/>
            <a:r>
              <a:rPr lang="en-US" dirty="0"/>
              <a:t>or Click to add abbreviation expansion.</a:t>
            </a:r>
          </a:p>
        </p:txBody>
      </p:sp>
    </p:spTree>
    <p:extLst>
      <p:ext uri="{BB962C8B-B14F-4D97-AF65-F5344CB8AC3E}">
        <p14:creationId xmlns:p14="http://schemas.microsoft.com/office/powerpoint/2010/main" val="12454265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24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pos="3840">
          <p15:clr>
            <a:srgbClr val="FBAE40"/>
          </p15:clr>
        </p15:guide>
        <p15:guide id="5" pos="75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4CD8B18-8B20-0E16-71F4-FCE5577BFF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3331" y="6228271"/>
            <a:ext cx="8964791" cy="5736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565B5D"/>
                </a:solidFill>
              </a:defRPr>
            </a:lvl1pPr>
          </a:lstStyle>
          <a:p>
            <a:pPr lvl="0"/>
            <a:r>
              <a:rPr lang="en-US" sz="1100" dirty="0"/>
              <a:t>Click to add reference.</a:t>
            </a:r>
          </a:p>
        </p:txBody>
      </p:sp>
    </p:spTree>
    <p:extLst>
      <p:ext uri="{BB962C8B-B14F-4D97-AF65-F5344CB8AC3E}">
        <p14:creationId xmlns:p14="http://schemas.microsoft.com/office/powerpoint/2010/main" val="82888800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008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2990" y="273051"/>
            <a:ext cx="7445096" cy="5338169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6008" y="1435102"/>
            <a:ext cx="4011084" cy="41761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666CB1C-E6AE-CD25-F798-BD8386075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3331" y="6228271"/>
            <a:ext cx="8964791" cy="5736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565B5D"/>
                </a:solidFill>
              </a:defRPr>
            </a:lvl1pPr>
          </a:lstStyle>
          <a:p>
            <a:pPr lvl="0"/>
            <a:r>
              <a:rPr lang="en-US" sz="1100" dirty="0"/>
              <a:t>Click to add reference.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5692413-0F53-5CB7-2184-7B918B7720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008" y="5770049"/>
            <a:ext cx="11682077" cy="346075"/>
          </a:xfrm>
        </p:spPr>
        <p:txBody>
          <a:bodyPr anchor="b"/>
          <a:lstStyle>
            <a:lvl1pPr marL="182880" indent="-182880">
              <a:spcBef>
                <a:spcPts val="0"/>
              </a:spcBef>
              <a:buFont typeface="+mj-lt"/>
              <a:buAutoNum type="alphaLcPeriod"/>
              <a:defRPr sz="1200">
                <a:solidFill>
                  <a:srgbClr val="565B5D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Click to add footnote.</a:t>
            </a:r>
          </a:p>
          <a:p>
            <a:pPr lvl="0"/>
            <a:r>
              <a:rPr lang="en-US" dirty="0"/>
              <a:t>or Click to add abbreviation expansion.</a:t>
            </a:r>
          </a:p>
        </p:txBody>
      </p:sp>
    </p:spTree>
    <p:extLst>
      <p:ext uri="{BB962C8B-B14F-4D97-AF65-F5344CB8AC3E}">
        <p14:creationId xmlns:p14="http://schemas.microsoft.com/office/powerpoint/2010/main" val="15262392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418214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230389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984952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7E31BF5-5F65-A6B7-653A-35C0B0E1AE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3331" y="6228271"/>
            <a:ext cx="8964791" cy="5736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565B5D"/>
                </a:solidFill>
              </a:defRPr>
            </a:lvl1pPr>
          </a:lstStyle>
          <a:p>
            <a:pPr lvl="0"/>
            <a:r>
              <a:rPr lang="en-US" sz="1100" dirty="0"/>
              <a:t>Click to add reference.</a:t>
            </a:r>
          </a:p>
        </p:txBody>
      </p:sp>
    </p:spTree>
    <p:extLst>
      <p:ext uri="{BB962C8B-B14F-4D97-AF65-F5344CB8AC3E}">
        <p14:creationId xmlns:p14="http://schemas.microsoft.com/office/powerpoint/2010/main" val="292652587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2A63B-A969-46A7-9CE1-151A9ABD3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211178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E953D-BACE-6BC2-258E-15EFD1D7E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ED581-7F38-96CC-735D-E0FE75F93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8E696-58B7-3D26-1D94-BB6011291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ACF8B-1DC2-48CE-B3F0-82A662A7DDD1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52D1C-9E8D-FDE7-DB2E-34EBC95FB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2954B-D758-91FB-2332-984851EAE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DAF1-553F-462F-B330-A39D98E3F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19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925" y="174882"/>
            <a:ext cx="116821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925" y="1342498"/>
            <a:ext cx="11682153" cy="4310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59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74" r:id="rId2"/>
    <p:sldLayoutId id="2147483682" r:id="rId3"/>
    <p:sldLayoutId id="2147483683" r:id="rId4"/>
    <p:sldLayoutId id="2147483655" r:id="rId5"/>
    <p:sldLayoutId id="2147483656" r:id="rId6"/>
    <p:sldLayoutId id="2147483657" r:id="rId7"/>
    <p:sldLayoutId id="2147483666" r:id="rId8"/>
    <p:sldLayoutId id="2147483694" r:id="rId9"/>
    <p:sldLayoutId id="2147483695" r:id="rId10"/>
    <p:sldLayoutId id="2147483696" r:id="rId11"/>
    <p:sldLayoutId id="2147483698" r:id="rId12"/>
    <p:sldLayoutId id="2147483700" r:id="rId13"/>
  </p:sldLayoutIdLst>
  <p:transition>
    <p:fade/>
  </p:transition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n-cs"/>
        </a:defRPr>
      </a:lvl1pPr>
    </p:titleStyle>
    <p:bodyStyle>
      <a:lvl1pPr marL="342900" indent="-342900" algn="l" defTabSz="457200" rtl="0" eaLnBrk="1" latinLnBrk="0" hangingPunct="1">
        <a:lnSpc>
          <a:spcPct val="90000"/>
        </a:lnSpc>
        <a:spcBef>
          <a:spcPts val="0"/>
        </a:spcBef>
        <a:buClr>
          <a:schemeClr val="tx2"/>
        </a:buClr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90000"/>
        </a:lnSpc>
        <a:spcBef>
          <a:spcPts val="0"/>
        </a:spcBef>
        <a:buClr>
          <a:schemeClr val="tx2"/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90000"/>
        </a:lnSpc>
        <a:spcBef>
          <a:spcPts val="0"/>
        </a:spcBef>
        <a:buClr>
          <a:schemeClr val="tx2"/>
        </a:buClr>
        <a:buFont typeface="Open Sans" panose="020B0606030504020204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9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90000"/>
        </a:lnSpc>
        <a:spcBef>
          <a:spcPts val="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925" y="174882"/>
            <a:ext cx="116821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628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2" r:id="rId2"/>
    <p:sldLayoutId id="2147483685" r:id="rId3"/>
    <p:sldLayoutId id="2147483684" r:id="rId4"/>
  </p:sldLayoutIdLst>
  <p:transition>
    <p:fade/>
  </p:transition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lang="en-US" sz="3600" b="1" kern="1200" dirty="0">
          <a:solidFill>
            <a:schemeClr val="accent2"/>
          </a:solidFill>
          <a:latin typeface="Maitree" panose="00000500000000000000" pitchFamily="2" charset="-34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90000"/>
        </a:lnSpc>
        <a:spcBef>
          <a:spcPts val="0"/>
        </a:spcBef>
        <a:buClrTx/>
        <a:buFont typeface="Arial"/>
        <a:buChar char="•"/>
        <a:defRPr lang="en-US" sz="2800" kern="1200" dirty="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90000"/>
        </a:lnSpc>
        <a:spcBef>
          <a:spcPts val="0"/>
        </a:spcBef>
        <a:buClrTx/>
        <a:buFont typeface="Arial" panose="020B0604020202020204" pitchFamily="34" charset="0"/>
        <a:buChar char="•"/>
        <a:defRPr lang="en-US" sz="2400" kern="1200" dirty="0">
          <a:solidFill>
            <a:srgbClr val="333333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90000"/>
        </a:lnSpc>
        <a:spcBef>
          <a:spcPts val="0"/>
        </a:spcBef>
        <a:buClrTx/>
        <a:buFont typeface="Wingdings" panose="05000000000000000000" pitchFamily="2" charset="2"/>
        <a:buChar char="§"/>
        <a:defRPr lang="en-US" sz="2000" kern="1200" dirty="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90000"/>
        </a:lnSpc>
        <a:spcBef>
          <a:spcPts val="0"/>
        </a:spcBef>
        <a:buClrTx/>
        <a:buFont typeface="Arial" panose="020B0604020202020204" pitchFamily="34" charset="0"/>
        <a:buChar char="»"/>
        <a:defRPr lang="en-US" sz="1800" kern="1200" dirty="0">
          <a:solidFill>
            <a:srgbClr val="333333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90000"/>
        </a:lnSpc>
        <a:spcBef>
          <a:spcPts val="0"/>
        </a:spcBef>
        <a:buClrTx/>
        <a:buFont typeface="Wingdings" panose="05000000000000000000" pitchFamily="2" charset="2"/>
        <a:buChar char="§"/>
        <a:defRPr lang="en-US" sz="1800" kern="1200" dirty="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71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41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1" r:id="rId2"/>
    <p:sldLayoutId id="2147483697" r:id="rId3"/>
    <p:sldLayoutId id="2147483701" r:id="rId4"/>
    <p:sldLayoutId id="214748370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kRW9vjvvEX/?img_index=3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kRW9vjvvEX/?img_index=4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instagram.com/p/CmGFRsVu1AJ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hs.gov/surgeongeneral/reports-and-publications/health-misinformation/index.html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stagram.com/p/CkRW9vjvvEX/?img_index=2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hyperlink" Target="https://www.aihw.gov.au/reports/chronic-respiratory-conditions/asthma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kxC3EaOTmI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xNjHXXu_QT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stagram.com/p/Cpu8wjVu3p6/?img_index=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9A3361E-CF68-EA27-D747-DA1C9BF3F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17" y="83011"/>
            <a:ext cx="11879766" cy="1325563"/>
          </a:xfrm>
        </p:spPr>
        <p:txBody>
          <a:bodyPr>
            <a:noAutofit/>
          </a:bodyPr>
          <a:lstStyle/>
          <a:p>
            <a:pPr algn="ctr"/>
            <a:br>
              <a:rPr lang="en-HK" sz="3600" b="1" dirty="0">
                <a:latin typeface="+mn-lt"/>
                <a:cs typeface="Calibri Light" panose="020F0302020204030204" pitchFamily="34" charset="0"/>
              </a:rPr>
            </a:br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Century Gothic" panose="020B0502020202020204" pitchFamily="34" charset="0"/>
              </a:rPr>
              <a:t>Social Media For Clinicians Who Care For Infants and</a:t>
            </a:r>
            <a:br>
              <a:rPr lang="en-US" sz="3600" dirty="0">
                <a:effectLst/>
                <a:latin typeface="+mn-lt"/>
                <a:ea typeface="Calibri" panose="020F0502020204030204" pitchFamily="34" charset="0"/>
                <a:cs typeface="Century Gothic" panose="020B0502020202020204" pitchFamily="34" charset="0"/>
              </a:rPr>
            </a:br>
            <a:r>
              <a:rPr lang="en-HK" sz="3600" b="1" dirty="0">
                <a:latin typeface="+mn-lt"/>
                <a:cs typeface="Calibri Light" panose="020F0302020204030204" pitchFamily="34" charset="0"/>
              </a:rPr>
              <a:t>Myths and Facts About Allergy</a:t>
            </a:r>
            <a:endParaRPr lang="en-US" sz="3600" dirty="0">
              <a:latin typeface="+mn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B3FBF2-869A-C73F-0E62-6D893353A3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David R. Stukus, MD</a:t>
            </a:r>
          </a:p>
          <a:p>
            <a:r>
              <a:rPr lang="en-US" dirty="0">
                <a:latin typeface="Aptos" panose="020B0004020202020204" pitchFamily="34" charset="0"/>
              </a:rPr>
              <a:t>Mimi Tang, PhD</a:t>
            </a:r>
          </a:p>
        </p:txBody>
      </p:sp>
    </p:spTree>
    <p:extLst>
      <p:ext uri="{BB962C8B-B14F-4D97-AF65-F5344CB8AC3E}">
        <p14:creationId xmlns:p14="http://schemas.microsoft.com/office/powerpoint/2010/main" val="419823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18AD4-4771-3DDE-D9A2-BBD96347F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333333"/>
                </a:solidFill>
                <a:latin typeface="+mn-lt"/>
              </a:rPr>
              <a:t>Flawed Logic Examples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47D04-983C-14AA-F215-A3B5BDCD0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7E2F06E-289E-B2C8-4665-2F28954F2FA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CAD8CA-7FC9-78DD-FE65-F76E055F8881}"/>
              </a:ext>
            </a:extLst>
          </p:cNvPr>
          <p:cNvSpPr txBox="1"/>
          <p:nvPr/>
        </p:nvSpPr>
        <p:spPr>
          <a:xfrm>
            <a:off x="3260035" y="6230210"/>
            <a:ext cx="86770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100" dirty="0">
                <a:effectLst/>
                <a:ea typeface="Calibri" panose="020F0502020204030204" pitchFamily="34" charset="0"/>
                <a:cs typeface="Aptos" panose="020B0004020202020204" pitchFamily="34" charset="0"/>
              </a:rPr>
              <a:t>Logical Fallacies. Accessed April 7, 2024. https://www.logicalfallacies.org</a:t>
            </a:r>
            <a:endParaRPr lang="en-US" sz="1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3580614-E82B-E417-3500-46B4A6505853}"/>
              </a:ext>
            </a:extLst>
          </p:cNvPr>
          <p:cNvSpPr txBox="1">
            <a:spLocks/>
          </p:cNvSpPr>
          <p:nvPr/>
        </p:nvSpPr>
        <p:spPr>
          <a:xfrm>
            <a:off x="674299" y="1115385"/>
            <a:ext cx="5426015" cy="440884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lvl="1" indent="-285750">
              <a:spcBef>
                <a:spcPts val="0"/>
              </a:spcBef>
              <a:buFont typeface="Courier New,monospace"/>
              <a:buChar char="o"/>
            </a:pPr>
            <a:endParaRPr lang="en-US" sz="2500" dirty="0">
              <a:latin typeface="Arial"/>
              <a:cs typeface="Arial"/>
            </a:endParaRPr>
          </a:p>
          <a:p>
            <a:pPr indent="0">
              <a:spcBef>
                <a:spcPts val="0"/>
              </a:spcBef>
              <a:buNone/>
            </a:pPr>
            <a:r>
              <a:rPr lang="en-US" sz="3600" dirty="0"/>
              <a:t>Pseudoscientific Information </a:t>
            </a:r>
            <a:endParaRPr lang="en-US" sz="3400" dirty="0">
              <a:latin typeface="Arial"/>
              <a:cs typeface="Arial"/>
            </a:endParaRPr>
          </a:p>
          <a:p>
            <a:pPr marL="457200" indent="-457200"/>
            <a:r>
              <a:rPr lang="en-US" sz="3600" dirty="0">
                <a:ea typeface="+mn-lt"/>
                <a:cs typeface="+mn-lt"/>
              </a:rPr>
              <a:t>Anecdotal</a:t>
            </a:r>
            <a:endParaRPr lang="en-US" sz="3600" dirty="0"/>
          </a:p>
          <a:p>
            <a:pPr marL="457200" indent="-457200"/>
            <a:r>
              <a:rPr lang="en-US" sz="3600" dirty="0">
                <a:ea typeface="+mn-lt"/>
                <a:cs typeface="+mn-lt"/>
              </a:rPr>
              <a:t>False Cause and False Attribution</a:t>
            </a:r>
            <a:endParaRPr lang="en-US" sz="3600" dirty="0"/>
          </a:p>
          <a:p>
            <a:pPr marL="457200" indent="-457200"/>
            <a:r>
              <a:rPr lang="en-US" sz="3600" dirty="0">
                <a:ea typeface="+mn-lt"/>
                <a:cs typeface="+mn-lt"/>
              </a:rPr>
              <a:t>Incomplete comparison</a:t>
            </a:r>
          </a:p>
          <a:p>
            <a:pPr marL="457200" indent="-457200"/>
            <a:r>
              <a:rPr lang="en-US" sz="3600" dirty="0">
                <a:ea typeface="+mn-lt"/>
                <a:cs typeface="+mn-lt"/>
              </a:rPr>
              <a:t>Irrelevant Conclusion</a:t>
            </a:r>
          </a:p>
          <a:p>
            <a:pPr marL="457200" indent="-457200"/>
            <a:r>
              <a:rPr lang="en-US" sz="3600" dirty="0">
                <a:ea typeface="+mn-lt"/>
                <a:cs typeface="+mn-lt"/>
              </a:rPr>
              <a:t>Fallacy of Composition and Division</a:t>
            </a:r>
          </a:p>
          <a:p>
            <a:pPr marL="457200" indent="-457200"/>
            <a:r>
              <a:rPr lang="en-US" sz="3600" dirty="0">
                <a:ea typeface="+mn-lt"/>
                <a:cs typeface="+mn-lt"/>
              </a:rPr>
              <a:t>Retrospective Determinism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7D2560CA-B532-521A-4BB2-10A47B7A5913}"/>
              </a:ext>
            </a:extLst>
          </p:cNvPr>
          <p:cNvSpPr txBox="1">
            <a:spLocks/>
          </p:cNvSpPr>
          <p:nvPr/>
        </p:nvSpPr>
        <p:spPr>
          <a:xfrm>
            <a:off x="6310223" y="1115384"/>
            <a:ext cx="5426015" cy="44088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spcBef>
                <a:spcPts val="0"/>
              </a:spcBef>
              <a:buNone/>
            </a:pPr>
            <a:r>
              <a:rPr lang="en-US" sz="3100" dirty="0">
                <a:latin typeface="Aptos"/>
                <a:cs typeface="Arial"/>
              </a:rPr>
              <a:t>Marketing </a:t>
            </a:r>
          </a:p>
          <a:p>
            <a:pPr marL="971550" lvl="1" indent="-285750">
              <a:spcBef>
                <a:spcPts val="0"/>
              </a:spcBef>
            </a:pPr>
            <a:r>
              <a:rPr lang="en-US" sz="3100" dirty="0">
                <a:latin typeface="Aptos"/>
                <a:cs typeface="Arial"/>
              </a:rPr>
              <a:t>Appeal to Authority </a:t>
            </a:r>
            <a:endParaRPr lang="en-US" sz="3100" dirty="0">
              <a:latin typeface="Aptos"/>
            </a:endParaRPr>
          </a:p>
          <a:p>
            <a:pPr marL="971550" lvl="1" indent="-285750">
              <a:spcBef>
                <a:spcPts val="0"/>
              </a:spcBef>
            </a:pPr>
            <a:r>
              <a:rPr lang="en-US" sz="3100" dirty="0">
                <a:latin typeface="Aptos"/>
                <a:cs typeface="Arial"/>
              </a:rPr>
              <a:t>Appeal to Nature </a:t>
            </a:r>
          </a:p>
          <a:p>
            <a:pPr marL="971550" lvl="1" indent="-285750">
              <a:spcBef>
                <a:spcPts val="0"/>
              </a:spcBef>
            </a:pPr>
            <a:r>
              <a:rPr lang="en-US" sz="3100" dirty="0">
                <a:latin typeface="Aptos"/>
                <a:cs typeface="Arial"/>
              </a:rPr>
              <a:t>Appeal to Tradition</a:t>
            </a:r>
          </a:p>
          <a:p>
            <a:pPr marL="971550" lvl="1" indent="-285750">
              <a:spcBef>
                <a:spcPts val="0"/>
              </a:spcBef>
            </a:pPr>
            <a:r>
              <a:rPr lang="en-US" sz="3100" dirty="0">
                <a:latin typeface="Aptos"/>
                <a:cs typeface="Arial"/>
              </a:rPr>
              <a:t>Bandwagon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99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7C011-F77E-9BA4-7FA2-006A660FC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333333"/>
                </a:solidFill>
                <a:latin typeface="+mn-lt"/>
              </a:rPr>
              <a:t>Consider How Information Compares to Values 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854D720-C1FD-9412-330A-E773A4EF27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0734" y="1343025"/>
            <a:ext cx="7492756" cy="442753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5AA7F-2907-0E7D-FE7F-BA8729D75F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20643" y="6228271"/>
            <a:ext cx="8350713" cy="3192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ea typeface="+mn-lt"/>
                <a:cs typeface="+mn-lt"/>
              </a:rPr>
              <a:t>Stukus</a:t>
            </a:r>
            <a:r>
              <a:rPr lang="en-US" dirty="0">
                <a:ea typeface="+mn-lt"/>
                <a:cs typeface="+mn-lt"/>
              </a:rPr>
              <a:t> D.  </a:t>
            </a:r>
            <a:r>
              <a:rPr lang="en-US" sz="1200" dirty="0">
                <a:solidFill>
                  <a:srgbClr val="242424"/>
                </a:solidFill>
                <a:latin typeface="Segoe UI"/>
                <a:cs typeface="Segoe UI"/>
              </a:rPr>
              <a:t>@allergykidsdoc.</a:t>
            </a:r>
            <a:r>
              <a:rPr lang="en-US" dirty="0">
                <a:ea typeface="+mn-lt"/>
                <a:cs typeface="+mn-lt"/>
              </a:rPr>
              <a:t>  </a:t>
            </a:r>
            <a:r>
              <a:rPr lang="en-US" dirty="0">
                <a:solidFill>
                  <a:srgbClr val="000000"/>
                </a:solidFill>
                <a:latin typeface="Segoe UI"/>
                <a:cs typeface="Segoe UI"/>
              </a:rPr>
              <a:t>October 28, 2022. Accessed May 2, 2024. </a:t>
            </a:r>
            <a:r>
              <a:rPr lang="en-US" dirty="0">
                <a:solidFill>
                  <a:srgbClr val="000000"/>
                </a:solidFill>
                <a:latin typeface="Segoe UI"/>
                <a:cs typeface="Segoe UI"/>
                <a:hlinkClick r:id="rId3"/>
              </a:rPr>
              <a:t>https://www.instagram.com/p/CkRW9vjvvEX/?img_index=3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26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441CE-C3BA-62D4-0D7C-72329CBCD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333333"/>
                </a:solidFill>
                <a:latin typeface="+mn-lt"/>
              </a:rPr>
              <a:t>Illustrating Cognitive Bias 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ABC079-2844-8132-3F44-AD16E9A8D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9886" y="1343025"/>
            <a:ext cx="5414453" cy="442753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6BA889-688E-C9AB-1133-022917BB44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6178" y="6228271"/>
            <a:ext cx="7921736" cy="5736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  <a:ea typeface="+mn-lt"/>
                <a:cs typeface="+mn-lt"/>
              </a:rPr>
              <a:t>Stukus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 D. </a:t>
            </a:r>
            <a:r>
              <a:rPr lang="en-US" b="0" dirty="0">
                <a:solidFill>
                  <a:schemeClr val="tx1"/>
                </a:solidFill>
                <a:cs typeface="Segoe UI"/>
              </a:rPr>
              <a:t>@allergykidsdoc</a:t>
            </a:r>
            <a:r>
              <a:rPr lang="en-US" dirty="0">
                <a:solidFill>
                  <a:schemeClr val="tx1"/>
                </a:solidFill>
                <a:cs typeface="Segoe UI"/>
              </a:rPr>
              <a:t>.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tx1"/>
                </a:solidFill>
                <a:cs typeface="Segoe UI"/>
              </a:rPr>
              <a:t>October 28, 2022</a:t>
            </a:r>
            <a:r>
              <a:rPr lang="en-US" dirty="0">
                <a:solidFill>
                  <a:srgbClr val="000000"/>
                </a:solidFill>
                <a:cs typeface="Segoe UI"/>
              </a:rPr>
              <a:t>. Accessed May 2, 2024. </a:t>
            </a:r>
            <a:r>
              <a:rPr lang="en-US" dirty="0">
                <a:solidFill>
                  <a:srgbClr val="000000"/>
                </a:solidFill>
                <a:cs typeface="Segoe UI"/>
                <a:hlinkClick r:id="rId3"/>
              </a:rPr>
              <a:t>https://www.instagram.com/p/CkRW9vjvvEX/?img_index=4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10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8AD00-6779-E957-B40C-782FDC41C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Trying to Keep Up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FA6734-9F96-23ED-9ACC-00BDF75C0A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60910" y="6230438"/>
            <a:ext cx="7470180" cy="5736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ea typeface="+mn-lt"/>
                <a:cs typeface="+mn-lt"/>
              </a:rPr>
              <a:t>Stukus</a:t>
            </a:r>
            <a:r>
              <a:rPr lang="en-US" dirty="0">
                <a:ea typeface="+mn-lt"/>
                <a:cs typeface="+mn-lt"/>
              </a:rPr>
              <a:t> D.  </a:t>
            </a:r>
            <a:r>
              <a:rPr lang="en-US" b="0" dirty="0">
                <a:solidFill>
                  <a:srgbClr val="242424"/>
                </a:solidFill>
                <a:cs typeface="Segoe UI"/>
              </a:rPr>
              <a:t>@allergykidsdoc</a:t>
            </a:r>
            <a:r>
              <a:rPr lang="en-US" dirty="0">
                <a:solidFill>
                  <a:srgbClr val="242424"/>
                </a:solidFill>
                <a:cs typeface="Segoe UI"/>
              </a:rPr>
              <a:t>.</a:t>
            </a:r>
            <a:r>
              <a:rPr lang="en-US" dirty="0">
                <a:solidFill>
                  <a:srgbClr val="000000"/>
                </a:solidFill>
                <a:ea typeface="+mn-lt"/>
                <a:cs typeface="Segoe UI"/>
              </a:rPr>
              <a:t>.</a:t>
            </a:r>
            <a:r>
              <a:rPr lang="en-US" dirty="0">
                <a:solidFill>
                  <a:srgbClr val="242424"/>
                </a:solidFill>
                <a:cs typeface="Segoe UI"/>
              </a:rPr>
              <a:t> December 12, 2022. Accessed May 2, 2024 </a:t>
            </a:r>
            <a:r>
              <a:rPr lang="en-US" dirty="0">
                <a:solidFill>
                  <a:srgbClr val="242424"/>
                </a:solidFill>
                <a:cs typeface="Segoe UI"/>
                <a:hlinkClick r:id="rId2"/>
              </a:rPr>
              <a:t>https://www.instagram.com/p/CmGFRsVu1AJ/</a:t>
            </a:r>
            <a:endParaRPr lang="en-US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72619D-D8E0-A3FF-0BAA-FC1DB48BB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987" y="1059402"/>
            <a:ext cx="5802731" cy="489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2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D9A1-ACA5-9F2C-0E09-0CE07FAAA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Engage in Dialogue </a:t>
            </a:r>
          </a:p>
        </p:txBody>
      </p:sp>
      <p:graphicFrame>
        <p:nvGraphicFramePr>
          <p:cNvPr id="57" name="Content Placeholder 56">
            <a:extLst>
              <a:ext uri="{FF2B5EF4-FFF2-40B4-BE49-F238E27FC236}">
                <a16:creationId xmlns:a16="http://schemas.microsoft.com/office/drawing/2014/main" id="{0F41A542-2345-C1E6-FFD0-B1CCA8813750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935292040"/>
              </p:ext>
            </p:extLst>
          </p:nvPr>
        </p:nvGraphicFramePr>
        <p:xfrm>
          <a:off x="785825" y="1533168"/>
          <a:ext cx="10642442" cy="428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7D78AF-1609-8E04-18E8-8480117BD86A}"/>
              </a:ext>
            </a:extLst>
          </p:cNvPr>
          <p:cNvSpPr txBox="1"/>
          <p:nvPr/>
        </p:nvSpPr>
        <p:spPr>
          <a:xfrm>
            <a:off x="1474008" y="6167106"/>
            <a:ext cx="9243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rgbClr val="000000"/>
                </a:solidFill>
                <a:effectLst/>
              </a:rPr>
              <a:t>A Community Toolkit for Addressing Health Misinformation. Office of the U.S. Surgeon General. Accessed April 6, 2024. </a:t>
            </a:r>
            <a:r>
              <a:rPr lang="en-US" sz="1000" dirty="0">
                <a:solidFill>
                  <a:srgbClr val="000000"/>
                </a:solidFill>
                <a:hlinkClick r:id="rId8"/>
              </a:rPr>
              <a:t>https://www.hhs.gov/surgeongeneral/reports-and-publications/health-misinformation/index.html</a:t>
            </a:r>
            <a:r>
              <a:rPr lang="en-US" sz="1000" dirty="0">
                <a:solidFill>
                  <a:srgbClr val="000000"/>
                </a:solidFill>
              </a:rPr>
              <a:t>:</a:t>
            </a:r>
          </a:p>
          <a:p>
            <a:r>
              <a:rPr lang="en-US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Confronting Health Misinformation. The U.S. Surgeon General’s Advisory on Building a Healthy Information Environment. July 15, 2021.Accessed April 6, 2024  </a:t>
            </a:r>
            <a:r>
              <a:rPr lang="en-US" sz="10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https://www.hhs.gov/surgeongeneral/reports-and-publications/health-misinformation/index.html</a:t>
            </a:r>
            <a:r>
              <a:rPr lang="en-US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518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551BE-D943-0844-AB16-5A9095F28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Think Before You Share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10A58-BBA9-78AC-2496-EECF3653BF2F}"/>
              </a:ext>
            </a:extLst>
          </p:cNvPr>
          <p:cNvSpPr txBox="1"/>
          <p:nvPr/>
        </p:nvSpPr>
        <p:spPr>
          <a:xfrm>
            <a:off x="2401647" y="6292139"/>
            <a:ext cx="73887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0" i="0" dirty="0">
                <a:solidFill>
                  <a:srgbClr val="000000"/>
                </a:solidFill>
                <a:effectLst/>
              </a:rPr>
              <a:t>A Community Toolkit for Addressing Health Misinformation. Office of the U.S. Surgeon General. </a:t>
            </a:r>
          </a:p>
          <a:p>
            <a:r>
              <a:rPr lang="en-US" sz="1050" b="0" i="0" dirty="0">
                <a:solidFill>
                  <a:srgbClr val="000000"/>
                </a:solidFill>
                <a:effectLst/>
              </a:rPr>
              <a:t>Accessed April 6, 2024. https://www.hhs.gov/surgeongeneral/reports-and-publications/health-misinformation/index.html</a:t>
            </a:r>
            <a:endParaRPr lang="en-US" sz="1050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4B5DB058-5253-5EFA-B385-A78E20E19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444444"/>
                </a:solidFill>
                <a:latin typeface="Aptos"/>
                <a:ea typeface="Calibri"/>
                <a:cs typeface="Calibri"/>
              </a:rPr>
              <a:t>Does the original author/creator have the appropriate expertise to share the content? 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444444"/>
                </a:solidFill>
                <a:latin typeface="Aptos"/>
                <a:ea typeface="Calibri"/>
                <a:cs typeface="Calibri"/>
              </a:rPr>
              <a:t>Is it consistent with available literature? 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444444"/>
                </a:solidFill>
                <a:latin typeface="Aptos"/>
                <a:ea typeface="Calibri"/>
                <a:cs typeface="Calibri"/>
              </a:rPr>
              <a:t>Any risk for cognitive bias based on how the content is presented? 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444444"/>
                </a:solidFill>
                <a:latin typeface="Aptos"/>
                <a:ea typeface="Calibri"/>
                <a:cs typeface="Calibri"/>
              </a:rPr>
              <a:t>Does the creator have any potential bias? If so, was it disclosed? </a:t>
            </a:r>
          </a:p>
          <a:p>
            <a:pPr lvl="1">
              <a:lnSpc>
                <a:spcPct val="100000"/>
              </a:lnSpc>
              <a:buFont typeface="Courier New"/>
              <a:buChar char="o"/>
            </a:pPr>
            <a:r>
              <a:rPr lang="en-US" dirty="0">
                <a:solidFill>
                  <a:srgbClr val="444444"/>
                </a:solidFill>
                <a:latin typeface="Aptos"/>
                <a:ea typeface="Calibri"/>
                <a:cs typeface="Calibri"/>
              </a:rPr>
              <a:t>Are they sponsored by the product ?</a:t>
            </a:r>
          </a:p>
          <a:p>
            <a:pPr lvl="1">
              <a:lnSpc>
                <a:spcPct val="100000"/>
              </a:lnSpc>
              <a:buFont typeface="Courier New"/>
              <a:buChar char="o"/>
            </a:pPr>
            <a:r>
              <a:rPr lang="en-US" dirty="0">
                <a:solidFill>
                  <a:srgbClr val="444444"/>
                </a:solidFill>
                <a:latin typeface="Aptos"/>
                <a:ea typeface="Calibri"/>
                <a:cs typeface="Calibri"/>
              </a:rPr>
              <a:t>Who funded the research?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444444"/>
                </a:solidFill>
                <a:latin typeface="Aptos"/>
                <a:ea typeface="Calibri"/>
                <a:cs typeface="Calibri"/>
              </a:rPr>
              <a:t>Is the headline misleading? </a:t>
            </a:r>
            <a:endParaRPr lang="en-US" sz="2000" dirty="0">
              <a:solidFill>
                <a:srgbClr val="444444"/>
              </a:solidFill>
              <a:latin typeface="Aptos"/>
              <a:ea typeface="Calibri"/>
              <a:cs typeface="Calibri"/>
            </a:endParaRPr>
          </a:p>
          <a:p>
            <a:pPr lvl="1">
              <a:lnSpc>
                <a:spcPct val="100000"/>
              </a:lnSpc>
              <a:buFont typeface="Courier New"/>
              <a:buChar char="o"/>
            </a:pPr>
            <a:r>
              <a:rPr lang="en-US" dirty="0">
                <a:solidFill>
                  <a:srgbClr val="444444"/>
                </a:solidFill>
                <a:latin typeface="Aptos"/>
                <a:cs typeface="Calibri"/>
              </a:rPr>
              <a:t>Does it match the content of the information? 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444444"/>
                </a:solidFill>
                <a:latin typeface="Aptos"/>
                <a:ea typeface="Calibri"/>
                <a:cs typeface="Calibri"/>
              </a:rPr>
              <a:t>Is the information timely? 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444444"/>
                </a:solidFill>
                <a:latin typeface="Aptos"/>
                <a:ea typeface="Calibri"/>
                <a:cs typeface="Calibri"/>
              </a:rPr>
              <a:t>What is your motivation in sharing ?</a:t>
            </a:r>
          </a:p>
          <a:p>
            <a:pPr lvl="1">
              <a:lnSpc>
                <a:spcPct val="100000"/>
              </a:lnSpc>
              <a:buFont typeface="Courier New"/>
              <a:buChar char="o"/>
            </a:pPr>
            <a:r>
              <a:rPr lang="en-US" dirty="0">
                <a:solidFill>
                  <a:srgbClr val="444444"/>
                </a:solidFill>
                <a:latin typeface="Aptos"/>
                <a:cs typeface="Calibri"/>
              </a:rPr>
              <a:t>Do you have any potential bias that you need to keep in check? 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rgbClr val="444444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3203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93719-A286-7698-1AB2-0441B8062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Think Sheep Before You Share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4EED11-147E-E01F-2200-C436727C78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26690" y="6237898"/>
            <a:ext cx="8170091" cy="5736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ea typeface="+mn-lt"/>
                <a:cs typeface="+mn-lt"/>
              </a:rPr>
              <a:t>Stukus</a:t>
            </a:r>
            <a:r>
              <a:rPr lang="en-US" dirty="0">
                <a:ea typeface="+mn-lt"/>
                <a:cs typeface="+mn-lt"/>
              </a:rPr>
              <a:t> D.  </a:t>
            </a:r>
            <a:r>
              <a:rPr lang="en-US" dirty="0">
                <a:solidFill>
                  <a:srgbClr val="242424"/>
                </a:solidFill>
                <a:cs typeface="Segoe UI"/>
              </a:rPr>
              <a:t>@allergykidsdoc.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>
                <a:solidFill>
                  <a:srgbClr val="000000"/>
                </a:solidFill>
                <a:ea typeface="+mn-lt"/>
                <a:cs typeface="Segoe UI"/>
              </a:rPr>
              <a:t>”</a:t>
            </a:r>
            <a:r>
              <a:rPr lang="en-US" dirty="0">
                <a:solidFill>
                  <a:srgbClr val="000000"/>
                </a:solidFill>
                <a:cs typeface="Segoe UI"/>
              </a:rPr>
              <a:t> October 28, 2022. Accessed May 2, 2024. </a:t>
            </a:r>
            <a:r>
              <a:rPr lang="en-US" dirty="0">
                <a:solidFill>
                  <a:srgbClr val="000000"/>
                </a:solidFill>
                <a:cs typeface="Segoe UI"/>
                <a:hlinkClick r:id="rId2"/>
              </a:rPr>
              <a:t>https://www.instagram.com/p/CkRW9vjvvEX/?img_index=2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4D77B2-50E5-9D2B-F9CF-453AD5A73449}"/>
              </a:ext>
            </a:extLst>
          </p:cNvPr>
          <p:cNvSpPr txBox="1"/>
          <p:nvPr/>
        </p:nvSpPr>
        <p:spPr>
          <a:xfrm>
            <a:off x="430305" y="1167784"/>
            <a:ext cx="11682153" cy="45858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tx2"/>
              </a:buClr>
            </a:pPr>
            <a:r>
              <a:rPr lang="en-US" sz="2400" dirty="0"/>
              <a:t>Remember these checks when browsing social media</a:t>
            </a:r>
          </a:p>
          <a:p>
            <a:endParaRPr lang="en-US" dirty="0"/>
          </a:p>
          <a:p>
            <a:r>
              <a:rPr lang="en-US" sz="3200" b="1" dirty="0">
                <a:solidFill>
                  <a:schemeClr val="accent4"/>
                </a:solidFill>
              </a:rPr>
              <a:t>S</a:t>
            </a:r>
            <a:r>
              <a:rPr lang="en-US" b="1" dirty="0"/>
              <a:t>ource		</a:t>
            </a:r>
            <a:r>
              <a:rPr lang="en-US" dirty="0"/>
              <a:t>Look at what lies beneath. Check the about page of a website or account, look at any account info and 				search for names or usernames.</a:t>
            </a:r>
            <a:endParaRPr lang="en-US" b="1" dirty="0"/>
          </a:p>
          <a:p>
            <a:r>
              <a:rPr lang="en-US" sz="3200" b="1" dirty="0">
                <a:solidFill>
                  <a:schemeClr val="accent4"/>
                </a:solidFill>
              </a:rPr>
              <a:t>H</a:t>
            </a:r>
            <a:r>
              <a:rPr lang="en-US" b="1" dirty="0"/>
              <a:t>istory		</a:t>
            </a:r>
            <a:r>
              <a:rPr lang="en-US" dirty="0"/>
              <a:t>Does this source have an agenda? Find out what subject it regularly covers or if it promotes only 1 					perspective.</a:t>
            </a:r>
          </a:p>
          <a:p>
            <a:pPr marL="1377950" indent="-1377950"/>
            <a:r>
              <a:rPr lang="en-US" sz="3200" b="1" dirty="0">
                <a:solidFill>
                  <a:schemeClr val="accent4"/>
                </a:solidFill>
              </a:rPr>
              <a:t>E</a:t>
            </a:r>
            <a:r>
              <a:rPr lang="en-US" b="1" dirty="0"/>
              <a:t>vidence	</a:t>
            </a:r>
            <a:r>
              <a:rPr lang="en-US" dirty="0"/>
              <a:t>Explore the details of a claim or meme and find out if it is backed up by reliable evidence from elsewhere.</a:t>
            </a:r>
            <a:endParaRPr lang="en-US" b="1" dirty="0"/>
          </a:p>
          <a:p>
            <a:pPr marL="1377950" indent="-1377950"/>
            <a:r>
              <a:rPr lang="en-US" sz="3200" b="1" dirty="0">
                <a:solidFill>
                  <a:schemeClr val="accent4"/>
                </a:solidFill>
              </a:rPr>
              <a:t>E</a:t>
            </a:r>
            <a:r>
              <a:rPr lang="en-US" b="1" dirty="0"/>
              <a:t>motion	</a:t>
            </a:r>
            <a:r>
              <a:rPr lang="en-US" dirty="0"/>
              <a:t>Does the source rely on emotion to make a point? Check for sensational, inflammatory and divisive language.</a:t>
            </a:r>
            <a:endParaRPr lang="en-US" b="1" dirty="0"/>
          </a:p>
          <a:p>
            <a:pPr marL="1377950" indent="-1377950"/>
            <a:r>
              <a:rPr lang="en-US" sz="3200" b="1" dirty="0">
                <a:solidFill>
                  <a:schemeClr val="accent4"/>
                </a:solidFill>
              </a:rPr>
              <a:t>P</a:t>
            </a:r>
            <a:r>
              <a:rPr lang="en-US" b="1" dirty="0"/>
              <a:t>ictures	</a:t>
            </a:r>
            <a:r>
              <a:rPr lang="en-US" dirty="0"/>
              <a:t>Pictures paint a thousand words. Identify what message an image is portraying and whether the source is using images to get attention.</a:t>
            </a:r>
          </a:p>
        </p:txBody>
      </p:sp>
    </p:spTree>
    <p:extLst>
      <p:ext uri="{BB962C8B-B14F-4D97-AF65-F5344CB8AC3E}">
        <p14:creationId xmlns:p14="http://schemas.microsoft.com/office/powerpoint/2010/main" val="170743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38B914-8F01-4F53-A384-47BF3F4E4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Key Takeaways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CF03E6D-B75A-62A5-7600-E4D28D2D437C}"/>
              </a:ext>
            </a:extLst>
          </p:cNvPr>
          <p:cNvGrpSpPr/>
          <p:nvPr/>
        </p:nvGrpSpPr>
        <p:grpSpPr>
          <a:xfrm>
            <a:off x="609600" y="1317881"/>
            <a:ext cx="10972800" cy="1143000"/>
            <a:chOff x="254921" y="1317881"/>
            <a:chExt cx="10972800" cy="11430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2A80290-AB31-D31A-F08F-FFCD94F08CC1}"/>
                </a:ext>
              </a:extLst>
            </p:cNvPr>
            <p:cNvSpPr/>
            <p:nvPr/>
          </p:nvSpPr>
          <p:spPr>
            <a:xfrm>
              <a:off x="254921" y="1317881"/>
              <a:ext cx="10972800" cy="1143000"/>
            </a:xfrm>
            <a:custGeom>
              <a:avLst/>
              <a:gdLst>
                <a:gd name="connsiteX0" fmla="*/ 508755 w 10972800"/>
                <a:gd name="connsiteY0" fmla="*/ 149469 h 1143000"/>
                <a:gd name="connsiteX1" fmla="*/ 434149 w 10972800"/>
                <a:gd name="connsiteY1" fmla="*/ 496894 h 1143000"/>
                <a:gd name="connsiteX2" fmla="*/ 86724 w 10972800"/>
                <a:gd name="connsiteY2" fmla="*/ 571500 h 1143000"/>
                <a:gd name="connsiteX3" fmla="*/ 434149 w 10972800"/>
                <a:gd name="connsiteY3" fmla="*/ 646105 h 1143000"/>
                <a:gd name="connsiteX4" fmla="*/ 508755 w 10972800"/>
                <a:gd name="connsiteY4" fmla="*/ 993530 h 1143000"/>
                <a:gd name="connsiteX5" fmla="*/ 583360 w 10972800"/>
                <a:gd name="connsiteY5" fmla="*/ 646105 h 1143000"/>
                <a:gd name="connsiteX6" fmla="*/ 930785 w 10972800"/>
                <a:gd name="connsiteY6" fmla="*/ 571500 h 1143000"/>
                <a:gd name="connsiteX7" fmla="*/ 583360 w 10972800"/>
                <a:gd name="connsiteY7" fmla="*/ 496894 h 1143000"/>
                <a:gd name="connsiteX8" fmla="*/ 22586 w 10972800"/>
                <a:gd name="connsiteY8" fmla="*/ 0 h 1143000"/>
                <a:gd name="connsiteX9" fmla="*/ 10950214 w 10972800"/>
                <a:gd name="connsiteY9" fmla="*/ 0 h 1143000"/>
                <a:gd name="connsiteX10" fmla="*/ 10972800 w 10972800"/>
                <a:gd name="connsiteY10" fmla="*/ 22586 h 1143000"/>
                <a:gd name="connsiteX11" fmla="*/ 10972800 w 10972800"/>
                <a:gd name="connsiteY11" fmla="*/ 1120414 h 1143000"/>
                <a:gd name="connsiteX12" fmla="*/ 10950214 w 10972800"/>
                <a:gd name="connsiteY12" fmla="*/ 1143000 h 1143000"/>
                <a:gd name="connsiteX13" fmla="*/ 22586 w 10972800"/>
                <a:gd name="connsiteY13" fmla="*/ 1143000 h 1143000"/>
                <a:gd name="connsiteX14" fmla="*/ 0 w 10972800"/>
                <a:gd name="connsiteY14" fmla="*/ 1120414 h 1143000"/>
                <a:gd name="connsiteX15" fmla="*/ 0 w 10972800"/>
                <a:gd name="connsiteY15" fmla="*/ 22586 h 1143000"/>
                <a:gd name="connsiteX16" fmla="*/ 22586 w 10972800"/>
                <a:gd name="connsiteY16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972800" h="1143000">
                  <a:moveTo>
                    <a:pt x="508755" y="149469"/>
                  </a:moveTo>
                  <a:lnTo>
                    <a:pt x="434149" y="496894"/>
                  </a:lnTo>
                  <a:lnTo>
                    <a:pt x="86724" y="571500"/>
                  </a:lnTo>
                  <a:lnTo>
                    <a:pt x="434149" y="646105"/>
                  </a:lnTo>
                  <a:lnTo>
                    <a:pt x="508755" y="993530"/>
                  </a:lnTo>
                  <a:lnTo>
                    <a:pt x="583360" y="646105"/>
                  </a:lnTo>
                  <a:lnTo>
                    <a:pt x="930785" y="571500"/>
                  </a:lnTo>
                  <a:lnTo>
                    <a:pt x="583360" y="496894"/>
                  </a:lnTo>
                  <a:close/>
                  <a:moveTo>
                    <a:pt x="22586" y="0"/>
                  </a:moveTo>
                  <a:lnTo>
                    <a:pt x="10950214" y="0"/>
                  </a:lnTo>
                  <a:cubicBezTo>
                    <a:pt x="10962688" y="0"/>
                    <a:pt x="10972800" y="10112"/>
                    <a:pt x="10972800" y="22586"/>
                  </a:cubicBezTo>
                  <a:lnTo>
                    <a:pt x="10972800" y="1120414"/>
                  </a:lnTo>
                  <a:cubicBezTo>
                    <a:pt x="10972800" y="1132888"/>
                    <a:pt x="10962688" y="1143000"/>
                    <a:pt x="10950214" y="1143000"/>
                  </a:cubicBezTo>
                  <a:lnTo>
                    <a:pt x="22586" y="1143000"/>
                  </a:lnTo>
                  <a:cubicBezTo>
                    <a:pt x="10112" y="1143000"/>
                    <a:pt x="0" y="1132888"/>
                    <a:pt x="0" y="1120414"/>
                  </a:cubicBezTo>
                  <a:lnTo>
                    <a:pt x="0" y="22586"/>
                  </a:lnTo>
                  <a:cubicBezTo>
                    <a:pt x="0" y="10112"/>
                    <a:pt x="10112" y="0"/>
                    <a:pt x="2258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chemeClr val="accent5"/>
                </a:gs>
              </a:gsLst>
              <a:lin ang="5400000" scaled="1"/>
              <a:tileRect/>
            </a:gradFill>
            <a:ln w="28575">
              <a:gradFill>
                <a:gsLst>
                  <a:gs pos="0">
                    <a:schemeClr val="accent5"/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143000" tIns="91440" rIns="91440" rtlCol="0" anchor="t">
              <a:noAutofit/>
            </a:bodyPr>
            <a:lstStyle/>
            <a:p>
              <a:r>
                <a:rPr lang="en-US" sz="3200" dirty="0">
                  <a:solidFill>
                    <a:schemeClr val="tx1"/>
                  </a:solidFill>
                </a:rPr>
                <a:t>Social media is changing the way people access health and nutrition information 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DA208C2-CD14-5347-6201-375769711FD6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432181"/>
              <a:ext cx="0" cy="914400"/>
            </a:xfrm>
            <a:prstGeom prst="line">
              <a:avLst/>
            </a:prstGeom>
            <a:gradFill flip="none" rotWithShape="1">
              <a:gsLst>
                <a:gs pos="0">
                  <a:srgbClr val="FAF1DA"/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ln w="28575">
              <a:gradFill>
                <a:gsLst>
                  <a:gs pos="0">
                    <a:schemeClr val="accent5"/>
                  </a:gs>
                  <a:gs pos="100000">
                    <a:schemeClr val="accent5">
                      <a:lumMod val="9000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9C7AA08-9E58-93DD-D7DF-B8E731996568}"/>
              </a:ext>
            </a:extLst>
          </p:cNvPr>
          <p:cNvGrpSpPr/>
          <p:nvPr/>
        </p:nvGrpSpPr>
        <p:grpSpPr>
          <a:xfrm>
            <a:off x="609600" y="2704170"/>
            <a:ext cx="10972800" cy="1143000"/>
            <a:chOff x="254921" y="1317881"/>
            <a:chExt cx="10972800" cy="1143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AF261FC6-21D0-D2C4-18D6-54F1FF218D86}"/>
                </a:ext>
              </a:extLst>
            </p:cNvPr>
            <p:cNvSpPr/>
            <p:nvPr/>
          </p:nvSpPr>
          <p:spPr>
            <a:xfrm>
              <a:off x="254921" y="1317881"/>
              <a:ext cx="10972800" cy="1143000"/>
            </a:xfrm>
            <a:custGeom>
              <a:avLst/>
              <a:gdLst>
                <a:gd name="connsiteX0" fmla="*/ 508755 w 10972800"/>
                <a:gd name="connsiteY0" fmla="*/ 149469 h 1143000"/>
                <a:gd name="connsiteX1" fmla="*/ 434149 w 10972800"/>
                <a:gd name="connsiteY1" fmla="*/ 496894 h 1143000"/>
                <a:gd name="connsiteX2" fmla="*/ 86724 w 10972800"/>
                <a:gd name="connsiteY2" fmla="*/ 571500 h 1143000"/>
                <a:gd name="connsiteX3" fmla="*/ 434149 w 10972800"/>
                <a:gd name="connsiteY3" fmla="*/ 646105 h 1143000"/>
                <a:gd name="connsiteX4" fmla="*/ 508755 w 10972800"/>
                <a:gd name="connsiteY4" fmla="*/ 993530 h 1143000"/>
                <a:gd name="connsiteX5" fmla="*/ 583360 w 10972800"/>
                <a:gd name="connsiteY5" fmla="*/ 646105 h 1143000"/>
                <a:gd name="connsiteX6" fmla="*/ 930785 w 10972800"/>
                <a:gd name="connsiteY6" fmla="*/ 571500 h 1143000"/>
                <a:gd name="connsiteX7" fmla="*/ 583360 w 10972800"/>
                <a:gd name="connsiteY7" fmla="*/ 496894 h 1143000"/>
                <a:gd name="connsiteX8" fmla="*/ 22586 w 10972800"/>
                <a:gd name="connsiteY8" fmla="*/ 0 h 1143000"/>
                <a:gd name="connsiteX9" fmla="*/ 10950214 w 10972800"/>
                <a:gd name="connsiteY9" fmla="*/ 0 h 1143000"/>
                <a:gd name="connsiteX10" fmla="*/ 10972800 w 10972800"/>
                <a:gd name="connsiteY10" fmla="*/ 22586 h 1143000"/>
                <a:gd name="connsiteX11" fmla="*/ 10972800 w 10972800"/>
                <a:gd name="connsiteY11" fmla="*/ 1120414 h 1143000"/>
                <a:gd name="connsiteX12" fmla="*/ 10950214 w 10972800"/>
                <a:gd name="connsiteY12" fmla="*/ 1143000 h 1143000"/>
                <a:gd name="connsiteX13" fmla="*/ 22586 w 10972800"/>
                <a:gd name="connsiteY13" fmla="*/ 1143000 h 1143000"/>
                <a:gd name="connsiteX14" fmla="*/ 0 w 10972800"/>
                <a:gd name="connsiteY14" fmla="*/ 1120414 h 1143000"/>
                <a:gd name="connsiteX15" fmla="*/ 0 w 10972800"/>
                <a:gd name="connsiteY15" fmla="*/ 22586 h 1143000"/>
                <a:gd name="connsiteX16" fmla="*/ 22586 w 10972800"/>
                <a:gd name="connsiteY16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972800" h="1143000">
                  <a:moveTo>
                    <a:pt x="508755" y="149469"/>
                  </a:moveTo>
                  <a:lnTo>
                    <a:pt x="434149" y="496894"/>
                  </a:lnTo>
                  <a:lnTo>
                    <a:pt x="86724" y="571500"/>
                  </a:lnTo>
                  <a:lnTo>
                    <a:pt x="434149" y="646105"/>
                  </a:lnTo>
                  <a:lnTo>
                    <a:pt x="508755" y="993530"/>
                  </a:lnTo>
                  <a:lnTo>
                    <a:pt x="583360" y="646105"/>
                  </a:lnTo>
                  <a:lnTo>
                    <a:pt x="930785" y="571500"/>
                  </a:lnTo>
                  <a:lnTo>
                    <a:pt x="583360" y="496894"/>
                  </a:lnTo>
                  <a:close/>
                  <a:moveTo>
                    <a:pt x="22586" y="0"/>
                  </a:moveTo>
                  <a:lnTo>
                    <a:pt x="10950214" y="0"/>
                  </a:lnTo>
                  <a:cubicBezTo>
                    <a:pt x="10962688" y="0"/>
                    <a:pt x="10972800" y="10112"/>
                    <a:pt x="10972800" y="22586"/>
                  </a:cubicBezTo>
                  <a:lnTo>
                    <a:pt x="10972800" y="1120414"/>
                  </a:lnTo>
                  <a:cubicBezTo>
                    <a:pt x="10972800" y="1132888"/>
                    <a:pt x="10962688" y="1143000"/>
                    <a:pt x="10950214" y="1143000"/>
                  </a:cubicBezTo>
                  <a:lnTo>
                    <a:pt x="22586" y="1143000"/>
                  </a:lnTo>
                  <a:cubicBezTo>
                    <a:pt x="10112" y="1143000"/>
                    <a:pt x="0" y="1132888"/>
                    <a:pt x="0" y="1120414"/>
                  </a:cubicBezTo>
                  <a:lnTo>
                    <a:pt x="0" y="22586"/>
                  </a:lnTo>
                  <a:cubicBezTo>
                    <a:pt x="0" y="10112"/>
                    <a:pt x="10112" y="0"/>
                    <a:pt x="2258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chemeClr val="accent5"/>
                </a:gs>
              </a:gsLst>
              <a:lin ang="5400000" scaled="1"/>
              <a:tileRect/>
            </a:gradFill>
            <a:ln w="28575">
              <a:gradFill>
                <a:gsLst>
                  <a:gs pos="0">
                    <a:schemeClr val="accent5"/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143000" tIns="91440" rIns="91440" rtlCol="0" anchor="t">
              <a:noAutofit/>
            </a:bodyPr>
            <a:lstStyle/>
            <a:p>
              <a:r>
                <a:rPr lang="en-US" sz="3200" dirty="0">
                  <a:solidFill>
                    <a:schemeClr val="tx1"/>
                  </a:solidFill>
                </a:rPr>
                <a:t>Cognitive shortcuts make it easy for misinformation to spread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4CCC2EE-C5EA-BF8B-3359-4EE418748FAC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432181"/>
              <a:ext cx="0" cy="914400"/>
            </a:xfrm>
            <a:prstGeom prst="line">
              <a:avLst/>
            </a:prstGeom>
            <a:gradFill flip="none" rotWithShape="1">
              <a:gsLst>
                <a:gs pos="0">
                  <a:srgbClr val="FAF1DA"/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ln w="28575">
              <a:gradFill>
                <a:gsLst>
                  <a:gs pos="0">
                    <a:schemeClr val="accent5"/>
                  </a:gs>
                  <a:gs pos="100000">
                    <a:schemeClr val="accent5">
                      <a:lumMod val="9000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76A29FF-51B1-132A-F672-AC23C06DDF42}"/>
              </a:ext>
            </a:extLst>
          </p:cNvPr>
          <p:cNvGrpSpPr/>
          <p:nvPr/>
        </p:nvGrpSpPr>
        <p:grpSpPr>
          <a:xfrm>
            <a:off x="609600" y="4090459"/>
            <a:ext cx="10972800" cy="1143000"/>
            <a:chOff x="254921" y="1317881"/>
            <a:chExt cx="10972800" cy="114300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46BD9B8-A2C7-5AD4-36CB-619D82388CD2}"/>
                </a:ext>
              </a:extLst>
            </p:cNvPr>
            <p:cNvSpPr/>
            <p:nvPr/>
          </p:nvSpPr>
          <p:spPr>
            <a:xfrm>
              <a:off x="254921" y="1317881"/>
              <a:ext cx="10972800" cy="1143000"/>
            </a:xfrm>
            <a:custGeom>
              <a:avLst/>
              <a:gdLst>
                <a:gd name="connsiteX0" fmla="*/ 508755 w 10972800"/>
                <a:gd name="connsiteY0" fmla="*/ 149469 h 1143000"/>
                <a:gd name="connsiteX1" fmla="*/ 434149 w 10972800"/>
                <a:gd name="connsiteY1" fmla="*/ 496894 h 1143000"/>
                <a:gd name="connsiteX2" fmla="*/ 86724 w 10972800"/>
                <a:gd name="connsiteY2" fmla="*/ 571500 h 1143000"/>
                <a:gd name="connsiteX3" fmla="*/ 434149 w 10972800"/>
                <a:gd name="connsiteY3" fmla="*/ 646105 h 1143000"/>
                <a:gd name="connsiteX4" fmla="*/ 508755 w 10972800"/>
                <a:gd name="connsiteY4" fmla="*/ 993530 h 1143000"/>
                <a:gd name="connsiteX5" fmla="*/ 583360 w 10972800"/>
                <a:gd name="connsiteY5" fmla="*/ 646105 h 1143000"/>
                <a:gd name="connsiteX6" fmla="*/ 930785 w 10972800"/>
                <a:gd name="connsiteY6" fmla="*/ 571500 h 1143000"/>
                <a:gd name="connsiteX7" fmla="*/ 583360 w 10972800"/>
                <a:gd name="connsiteY7" fmla="*/ 496894 h 1143000"/>
                <a:gd name="connsiteX8" fmla="*/ 22586 w 10972800"/>
                <a:gd name="connsiteY8" fmla="*/ 0 h 1143000"/>
                <a:gd name="connsiteX9" fmla="*/ 10950214 w 10972800"/>
                <a:gd name="connsiteY9" fmla="*/ 0 h 1143000"/>
                <a:gd name="connsiteX10" fmla="*/ 10972800 w 10972800"/>
                <a:gd name="connsiteY10" fmla="*/ 22586 h 1143000"/>
                <a:gd name="connsiteX11" fmla="*/ 10972800 w 10972800"/>
                <a:gd name="connsiteY11" fmla="*/ 1120414 h 1143000"/>
                <a:gd name="connsiteX12" fmla="*/ 10950214 w 10972800"/>
                <a:gd name="connsiteY12" fmla="*/ 1143000 h 1143000"/>
                <a:gd name="connsiteX13" fmla="*/ 22586 w 10972800"/>
                <a:gd name="connsiteY13" fmla="*/ 1143000 h 1143000"/>
                <a:gd name="connsiteX14" fmla="*/ 0 w 10972800"/>
                <a:gd name="connsiteY14" fmla="*/ 1120414 h 1143000"/>
                <a:gd name="connsiteX15" fmla="*/ 0 w 10972800"/>
                <a:gd name="connsiteY15" fmla="*/ 22586 h 1143000"/>
                <a:gd name="connsiteX16" fmla="*/ 22586 w 10972800"/>
                <a:gd name="connsiteY16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972800" h="1143000">
                  <a:moveTo>
                    <a:pt x="508755" y="149469"/>
                  </a:moveTo>
                  <a:lnTo>
                    <a:pt x="434149" y="496894"/>
                  </a:lnTo>
                  <a:lnTo>
                    <a:pt x="86724" y="571500"/>
                  </a:lnTo>
                  <a:lnTo>
                    <a:pt x="434149" y="646105"/>
                  </a:lnTo>
                  <a:lnTo>
                    <a:pt x="508755" y="993530"/>
                  </a:lnTo>
                  <a:lnTo>
                    <a:pt x="583360" y="646105"/>
                  </a:lnTo>
                  <a:lnTo>
                    <a:pt x="930785" y="571500"/>
                  </a:lnTo>
                  <a:lnTo>
                    <a:pt x="583360" y="496894"/>
                  </a:lnTo>
                  <a:close/>
                  <a:moveTo>
                    <a:pt x="22586" y="0"/>
                  </a:moveTo>
                  <a:lnTo>
                    <a:pt x="10950214" y="0"/>
                  </a:lnTo>
                  <a:cubicBezTo>
                    <a:pt x="10962688" y="0"/>
                    <a:pt x="10972800" y="10112"/>
                    <a:pt x="10972800" y="22586"/>
                  </a:cubicBezTo>
                  <a:lnTo>
                    <a:pt x="10972800" y="1120414"/>
                  </a:lnTo>
                  <a:cubicBezTo>
                    <a:pt x="10972800" y="1132888"/>
                    <a:pt x="10962688" y="1143000"/>
                    <a:pt x="10950214" y="1143000"/>
                  </a:cubicBezTo>
                  <a:lnTo>
                    <a:pt x="22586" y="1143000"/>
                  </a:lnTo>
                  <a:cubicBezTo>
                    <a:pt x="10112" y="1143000"/>
                    <a:pt x="0" y="1132888"/>
                    <a:pt x="0" y="1120414"/>
                  </a:cubicBezTo>
                  <a:lnTo>
                    <a:pt x="0" y="22586"/>
                  </a:lnTo>
                  <a:cubicBezTo>
                    <a:pt x="0" y="10112"/>
                    <a:pt x="10112" y="0"/>
                    <a:pt x="2258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chemeClr val="accent5"/>
                </a:gs>
              </a:gsLst>
              <a:lin ang="5400000" scaled="1"/>
              <a:tileRect/>
            </a:gradFill>
            <a:ln w="28575">
              <a:gradFill>
                <a:gsLst>
                  <a:gs pos="0">
                    <a:schemeClr val="accent5"/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143000" tIns="91440" rIns="91440" rtlCol="0" anchor="t">
              <a:noAutofit/>
            </a:bodyPr>
            <a:lstStyle/>
            <a:p>
              <a:r>
                <a:rPr lang="en-US" sz="3200" dirty="0">
                  <a:solidFill>
                    <a:schemeClr val="tx1"/>
                  </a:solidFill>
                </a:rPr>
                <a:t>It’s our responsibility to ensure that we help patients access accurate information 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DB5D3B5-94AF-8647-0C9E-1ADC6AC45A1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432181"/>
              <a:ext cx="0" cy="914400"/>
            </a:xfrm>
            <a:prstGeom prst="line">
              <a:avLst/>
            </a:prstGeom>
            <a:gradFill flip="none" rotWithShape="1">
              <a:gsLst>
                <a:gs pos="0">
                  <a:srgbClr val="FAF1DA"/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ln w="28575">
              <a:gradFill>
                <a:gsLst>
                  <a:gs pos="0">
                    <a:schemeClr val="accent5"/>
                  </a:gs>
                  <a:gs pos="100000">
                    <a:schemeClr val="accent5">
                      <a:lumMod val="9000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427996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9A3361E-CF68-EA27-D747-DA1C9BF3F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17" y="320755"/>
            <a:ext cx="11879766" cy="1325563"/>
          </a:xfrm>
        </p:spPr>
        <p:txBody>
          <a:bodyPr>
            <a:noAutofit/>
          </a:bodyPr>
          <a:lstStyle/>
          <a:p>
            <a:pPr algn="ctr"/>
            <a:r>
              <a:rPr lang="en-HK" b="1" i="1" dirty="0">
                <a:latin typeface="Aptos" panose="020B0004020202020204" pitchFamily="34" charset="0"/>
                <a:cs typeface="Calibri Light" panose="020F0302020204030204" pitchFamily="34" charset="0"/>
              </a:rPr>
              <a:t>Myths and Facts About Allergy</a:t>
            </a:r>
            <a:endParaRPr lang="en-US" sz="3600" dirty="0">
              <a:latin typeface="Aptos" panose="020B00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B3FBF2-869A-C73F-0E62-6D893353A3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Mimi Tang, PhD</a:t>
            </a:r>
          </a:p>
        </p:txBody>
      </p:sp>
    </p:spTree>
    <p:extLst>
      <p:ext uri="{BB962C8B-B14F-4D97-AF65-F5344CB8AC3E}">
        <p14:creationId xmlns:p14="http://schemas.microsoft.com/office/powerpoint/2010/main" val="73136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5C2571C-7CF6-7B1B-C1C0-D2FCE6B2C5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  <a:ea typeface="+mj-ea"/>
                <a:cs typeface="+mn-cs"/>
              </a:rPr>
              <a:t>Understanding allergy vs intolerance</a:t>
            </a:r>
          </a:p>
        </p:txBody>
      </p:sp>
    </p:spTree>
    <p:extLst>
      <p:ext uri="{BB962C8B-B14F-4D97-AF65-F5344CB8AC3E}">
        <p14:creationId xmlns:p14="http://schemas.microsoft.com/office/powerpoint/2010/main" val="235408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48321-E44D-4003-870A-918E3A55A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Faculty Presenters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742FFF3-D1FF-440F-8A47-FC00B16FA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31" y="1926625"/>
            <a:ext cx="5744719" cy="4116856"/>
          </a:xfrm>
        </p:spPr>
        <p:txBody>
          <a:bodyPr/>
          <a:lstStyle/>
          <a:p>
            <a:r>
              <a:rPr lang="en-US" sz="2800" dirty="0"/>
              <a:t>Professor of Clinical Pediatrics</a:t>
            </a:r>
          </a:p>
          <a:p>
            <a:r>
              <a:rPr lang="en-US" sz="2800" dirty="0"/>
              <a:t>Division of Allergy and Immunology</a:t>
            </a:r>
          </a:p>
          <a:p>
            <a:r>
              <a:rPr lang="en-US" sz="2800" dirty="0"/>
              <a:t>Nationwide Children’s Hospital</a:t>
            </a:r>
          </a:p>
          <a:p>
            <a:r>
              <a:rPr lang="en-US" sz="2800" dirty="0"/>
              <a:t>Columbus, Ohio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B8ACDA-9F2C-4A8C-82F9-4131B63D71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6032" y="1418226"/>
            <a:ext cx="5601844" cy="411480"/>
          </a:xfrm>
        </p:spPr>
        <p:txBody>
          <a:bodyPr/>
          <a:lstStyle/>
          <a:p>
            <a:r>
              <a:rPr lang="nb-NO" sz="2800" b="0" dirty="0"/>
              <a:t>David R. </a:t>
            </a:r>
            <a:r>
              <a:rPr lang="nb-NO" sz="2800" b="0" dirty="0" err="1"/>
              <a:t>Stukus</a:t>
            </a:r>
            <a:r>
              <a:rPr lang="nb-NO" sz="2800" b="0" dirty="0"/>
              <a:t>, MD</a:t>
            </a:r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9742FFF3-D1FF-440F-8A47-FC00B16FA6CF}"/>
              </a:ext>
            </a:extLst>
          </p:cNvPr>
          <p:cNvSpPr txBox="1">
            <a:spLocks/>
          </p:cNvSpPr>
          <p:nvPr/>
        </p:nvSpPr>
        <p:spPr>
          <a:xfrm>
            <a:off x="6096000" y="1926625"/>
            <a:ext cx="5842184" cy="4116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dirty="0"/>
              <a:t>Director of Allergy Translation, Murdoch Children’s Research Institute</a:t>
            </a:r>
          </a:p>
          <a:p>
            <a:r>
              <a:rPr lang="en-AU" sz="2800" dirty="0"/>
              <a:t>Allergy Immunology, The Royal Children’s Hospital Melbourne</a:t>
            </a:r>
          </a:p>
          <a:p>
            <a:r>
              <a:rPr lang="en-AU" sz="2800" dirty="0"/>
              <a:t>Department of Paediatrics, The University of Melbourne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8B8ACDA-9F2C-4A8C-82F9-4131B63D7198}"/>
              </a:ext>
            </a:extLst>
          </p:cNvPr>
          <p:cNvSpPr txBox="1">
            <a:spLocks/>
          </p:cNvSpPr>
          <p:nvPr/>
        </p:nvSpPr>
        <p:spPr>
          <a:xfrm>
            <a:off x="6096000" y="1418226"/>
            <a:ext cx="5994584" cy="41148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kern="1200" cap="none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/>
              <a:t>Professor Mimi Tang</a:t>
            </a:r>
          </a:p>
        </p:txBody>
      </p:sp>
    </p:spTree>
    <p:extLst>
      <p:ext uri="{BB962C8B-B14F-4D97-AF65-F5344CB8AC3E}">
        <p14:creationId xmlns:p14="http://schemas.microsoft.com/office/powerpoint/2010/main" val="409934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1518F-959B-3A05-26E8-6647A6414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Food Allergy vs Food Intolerance</a:t>
            </a:r>
            <a:endParaRPr lang="en-US" b="0" baseline="30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D5DED-0881-22A8-9F72-B29574B50A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3625" y="6260306"/>
            <a:ext cx="3406842" cy="221206"/>
          </a:xfrm>
        </p:spPr>
        <p:txBody>
          <a:bodyPr>
            <a:noAutofit/>
          </a:bodyPr>
          <a:lstStyle/>
          <a:p>
            <a:r>
              <a:rPr lang="en-US" b="0" i="0" dirty="0">
                <a:solidFill>
                  <a:srgbClr val="1A4023"/>
                </a:solidFill>
                <a:effectLst/>
              </a:rPr>
              <a:t> </a:t>
            </a:r>
            <a:r>
              <a:rPr lang="es-MX" kern="100" dirty="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Gargano D, </a:t>
            </a:r>
            <a:r>
              <a:rPr lang="en-US" kern="100" dirty="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et al. </a:t>
            </a:r>
            <a:r>
              <a:rPr lang="en-US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Nutrients</a:t>
            </a:r>
            <a:r>
              <a:rPr lang="en-US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2021;13(5):1638. </a:t>
            </a:r>
            <a:endParaRPr lang="en-US" dirty="0">
              <a:solidFill>
                <a:srgbClr val="1A4023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6D257DC-5017-2305-A920-926BC0778947}"/>
              </a:ext>
            </a:extLst>
          </p:cNvPr>
          <p:cNvCxnSpPr>
            <a:cxnSpLocks/>
          </p:cNvCxnSpPr>
          <p:nvPr/>
        </p:nvCxnSpPr>
        <p:spPr>
          <a:xfrm>
            <a:off x="2702257" y="3442648"/>
            <a:ext cx="2810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CEA31C-3809-C603-6382-0324D259B0B7}"/>
              </a:ext>
            </a:extLst>
          </p:cNvPr>
          <p:cNvCxnSpPr>
            <a:cxnSpLocks/>
          </p:cNvCxnSpPr>
          <p:nvPr/>
        </p:nvCxnSpPr>
        <p:spPr>
          <a:xfrm flipV="1">
            <a:off x="2983331" y="2185349"/>
            <a:ext cx="0" cy="24615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1D8FEAA-8378-F280-461B-274D131F32E2}"/>
              </a:ext>
            </a:extLst>
          </p:cNvPr>
          <p:cNvCxnSpPr>
            <a:cxnSpLocks/>
          </p:cNvCxnSpPr>
          <p:nvPr/>
        </p:nvCxnSpPr>
        <p:spPr>
          <a:xfrm>
            <a:off x="2983331" y="2189714"/>
            <a:ext cx="38213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5C2E45-D9C3-6735-89D1-C939A9092E2E}"/>
              </a:ext>
            </a:extLst>
          </p:cNvPr>
          <p:cNvCxnSpPr>
            <a:cxnSpLocks/>
          </p:cNvCxnSpPr>
          <p:nvPr/>
        </p:nvCxnSpPr>
        <p:spPr>
          <a:xfrm>
            <a:off x="2983330" y="4646849"/>
            <a:ext cx="38213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ECDFB75-B631-4770-76AC-5045DB1B03A7}"/>
              </a:ext>
            </a:extLst>
          </p:cNvPr>
          <p:cNvCxnSpPr>
            <a:cxnSpLocks/>
          </p:cNvCxnSpPr>
          <p:nvPr/>
        </p:nvCxnSpPr>
        <p:spPr>
          <a:xfrm>
            <a:off x="5698322" y="2185349"/>
            <a:ext cx="281074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0F07A86-12F2-8450-7037-7B8FC39CCCA6}"/>
              </a:ext>
            </a:extLst>
          </p:cNvPr>
          <p:cNvCxnSpPr>
            <a:cxnSpLocks/>
          </p:cNvCxnSpPr>
          <p:nvPr/>
        </p:nvCxnSpPr>
        <p:spPr>
          <a:xfrm flipV="1">
            <a:off x="5979396" y="1630602"/>
            <a:ext cx="0" cy="99549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8F28074-1481-2F92-8147-026FD3CC01AB}"/>
              </a:ext>
            </a:extLst>
          </p:cNvPr>
          <p:cNvCxnSpPr>
            <a:cxnSpLocks/>
          </p:cNvCxnSpPr>
          <p:nvPr/>
        </p:nvCxnSpPr>
        <p:spPr>
          <a:xfrm>
            <a:off x="5979396" y="1630602"/>
            <a:ext cx="544234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B648AC6-460F-D075-AE3E-BECB4D4D0312}"/>
              </a:ext>
            </a:extLst>
          </p:cNvPr>
          <p:cNvCxnSpPr>
            <a:cxnSpLocks/>
          </p:cNvCxnSpPr>
          <p:nvPr/>
        </p:nvCxnSpPr>
        <p:spPr>
          <a:xfrm>
            <a:off x="5979396" y="2626100"/>
            <a:ext cx="544234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4FB46EC-D599-F696-0A39-9E764CBF0976}"/>
              </a:ext>
            </a:extLst>
          </p:cNvPr>
          <p:cNvCxnSpPr>
            <a:cxnSpLocks/>
          </p:cNvCxnSpPr>
          <p:nvPr/>
        </p:nvCxnSpPr>
        <p:spPr>
          <a:xfrm>
            <a:off x="8823204" y="1628867"/>
            <a:ext cx="880354" cy="173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811E55F-47CE-379A-3494-ED17732471DE}"/>
              </a:ext>
            </a:extLst>
          </p:cNvPr>
          <p:cNvCxnSpPr>
            <a:cxnSpLocks/>
          </p:cNvCxnSpPr>
          <p:nvPr/>
        </p:nvCxnSpPr>
        <p:spPr>
          <a:xfrm>
            <a:off x="5708716" y="4673398"/>
            <a:ext cx="28107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33078B5-F6A0-4080-7E09-072FA7FF4EC3}"/>
              </a:ext>
            </a:extLst>
          </p:cNvPr>
          <p:cNvCxnSpPr>
            <a:cxnSpLocks/>
          </p:cNvCxnSpPr>
          <p:nvPr/>
        </p:nvCxnSpPr>
        <p:spPr>
          <a:xfrm flipV="1">
            <a:off x="5979396" y="3690583"/>
            <a:ext cx="10394" cy="196873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B584407-2B26-CC3F-DE33-8C28E648D47D}"/>
              </a:ext>
            </a:extLst>
          </p:cNvPr>
          <p:cNvCxnSpPr>
            <a:cxnSpLocks/>
          </p:cNvCxnSpPr>
          <p:nvPr/>
        </p:nvCxnSpPr>
        <p:spPr>
          <a:xfrm>
            <a:off x="8806743" y="2643084"/>
            <a:ext cx="880354" cy="173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4A344B7-1384-B961-9E10-3C544D53C9AB}"/>
              </a:ext>
            </a:extLst>
          </p:cNvPr>
          <p:cNvCxnSpPr>
            <a:cxnSpLocks/>
          </p:cNvCxnSpPr>
          <p:nvPr/>
        </p:nvCxnSpPr>
        <p:spPr>
          <a:xfrm flipV="1">
            <a:off x="9230460" y="2643084"/>
            <a:ext cx="16460" cy="203031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9EC31B4-3ED4-EF3C-CB87-57FC347983D8}"/>
              </a:ext>
            </a:extLst>
          </p:cNvPr>
          <p:cNvCxnSpPr>
            <a:cxnSpLocks/>
          </p:cNvCxnSpPr>
          <p:nvPr/>
        </p:nvCxnSpPr>
        <p:spPr>
          <a:xfrm>
            <a:off x="9230460" y="3671248"/>
            <a:ext cx="42371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DF665FC-CC08-2838-3564-4B69B4DCC017}"/>
              </a:ext>
            </a:extLst>
          </p:cNvPr>
          <p:cNvCxnSpPr>
            <a:cxnSpLocks/>
          </p:cNvCxnSpPr>
          <p:nvPr/>
        </p:nvCxnSpPr>
        <p:spPr>
          <a:xfrm flipH="1">
            <a:off x="9230460" y="4673398"/>
            <a:ext cx="456637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55C4170-E586-4096-61B4-9F9B39E93B6D}"/>
              </a:ext>
            </a:extLst>
          </p:cNvPr>
          <p:cNvCxnSpPr>
            <a:cxnSpLocks/>
          </p:cNvCxnSpPr>
          <p:nvPr/>
        </p:nvCxnSpPr>
        <p:spPr>
          <a:xfrm>
            <a:off x="5989790" y="4673398"/>
            <a:ext cx="53384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586F5FE-1266-5EA2-D4E0-3C35B8CB6C75}"/>
              </a:ext>
            </a:extLst>
          </p:cNvPr>
          <p:cNvCxnSpPr>
            <a:cxnSpLocks/>
          </p:cNvCxnSpPr>
          <p:nvPr/>
        </p:nvCxnSpPr>
        <p:spPr>
          <a:xfrm>
            <a:off x="5979396" y="3690583"/>
            <a:ext cx="54423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3DC4B95-F2AC-9DB0-BB25-0D3CB7F2567C}"/>
              </a:ext>
            </a:extLst>
          </p:cNvPr>
          <p:cNvCxnSpPr>
            <a:cxnSpLocks/>
          </p:cNvCxnSpPr>
          <p:nvPr/>
        </p:nvCxnSpPr>
        <p:spPr>
          <a:xfrm>
            <a:off x="5989790" y="5659314"/>
            <a:ext cx="53384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755CC39-4D14-8DC5-8D06-E14FD1A2F91C}"/>
              </a:ext>
            </a:extLst>
          </p:cNvPr>
          <p:cNvSpPr/>
          <p:nvPr/>
        </p:nvSpPr>
        <p:spPr>
          <a:xfrm>
            <a:off x="265970" y="3125337"/>
            <a:ext cx="2436287" cy="54591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1A4023"/>
                </a:solidFill>
              </a:rPr>
              <a:t>Adverse reactions to food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0399F2D-C04D-F15E-D0FF-0EA1DDA11C2E}"/>
              </a:ext>
            </a:extLst>
          </p:cNvPr>
          <p:cNvSpPr/>
          <p:nvPr/>
        </p:nvSpPr>
        <p:spPr>
          <a:xfrm>
            <a:off x="3262036" y="1897381"/>
            <a:ext cx="2436287" cy="54864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/>
              <a:t>Nonimmunologic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30E239-5D3E-1330-8988-2F0511346AC0}"/>
              </a:ext>
            </a:extLst>
          </p:cNvPr>
          <p:cNvSpPr/>
          <p:nvPr/>
        </p:nvSpPr>
        <p:spPr>
          <a:xfrm>
            <a:off x="3262035" y="4372529"/>
            <a:ext cx="2436287" cy="5486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/>
              <a:t>Immunologic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4109D78-A746-1140-C9D5-97D272170F7C}"/>
              </a:ext>
            </a:extLst>
          </p:cNvPr>
          <p:cNvSpPr/>
          <p:nvPr/>
        </p:nvSpPr>
        <p:spPr>
          <a:xfrm>
            <a:off x="6386917" y="1356282"/>
            <a:ext cx="2436287" cy="54864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/>
              <a:t>Host-independent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E14711-69E5-F8BE-983C-B946576DB5BE}"/>
              </a:ext>
            </a:extLst>
          </p:cNvPr>
          <p:cNvSpPr/>
          <p:nvPr/>
        </p:nvSpPr>
        <p:spPr>
          <a:xfrm>
            <a:off x="6386936" y="2351780"/>
            <a:ext cx="2436287" cy="54864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/>
              <a:t>Host-dependent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5D849B3-3F6F-B8D0-9CFB-B8B38828D2A7}"/>
              </a:ext>
            </a:extLst>
          </p:cNvPr>
          <p:cNvSpPr/>
          <p:nvPr/>
        </p:nvSpPr>
        <p:spPr>
          <a:xfrm>
            <a:off x="9511798" y="1318905"/>
            <a:ext cx="2436287" cy="54864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/>
              <a:t>Toxic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Pharmacologic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4AD00B4-72AB-2A0A-80D2-2D87803FF5E0}"/>
              </a:ext>
            </a:extLst>
          </p:cNvPr>
          <p:cNvSpPr/>
          <p:nvPr/>
        </p:nvSpPr>
        <p:spPr>
          <a:xfrm>
            <a:off x="9511798" y="2351780"/>
            <a:ext cx="2436287" cy="54864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700" dirty="0"/>
              <a:t>Enzymatic/Metabolic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B2F2926-20B0-D607-D39A-D8EF9EF033A8}"/>
              </a:ext>
            </a:extLst>
          </p:cNvPr>
          <p:cNvSpPr/>
          <p:nvPr/>
        </p:nvSpPr>
        <p:spPr>
          <a:xfrm>
            <a:off x="9511798" y="3358643"/>
            <a:ext cx="2436287" cy="54864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/>
              <a:t>Irritative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C0DFEA3-BEC7-606F-C464-B717D582D867}"/>
              </a:ext>
            </a:extLst>
          </p:cNvPr>
          <p:cNvSpPr/>
          <p:nvPr/>
        </p:nvSpPr>
        <p:spPr>
          <a:xfrm>
            <a:off x="9511798" y="4372529"/>
            <a:ext cx="2436287" cy="54864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/>
              <a:t>Undefined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5449D89-C871-917E-15CC-7A794A203430}"/>
              </a:ext>
            </a:extLst>
          </p:cNvPr>
          <p:cNvSpPr/>
          <p:nvPr/>
        </p:nvSpPr>
        <p:spPr>
          <a:xfrm>
            <a:off x="6397983" y="3362086"/>
            <a:ext cx="2436287" cy="5486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err="1"/>
              <a:t>IgE</a:t>
            </a:r>
            <a:r>
              <a:rPr lang="en-US" dirty="0"/>
              <a:t>-mediated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5875EB9-7F5D-B707-8376-EA1E3BFDC98F}"/>
              </a:ext>
            </a:extLst>
          </p:cNvPr>
          <p:cNvSpPr/>
          <p:nvPr/>
        </p:nvSpPr>
        <p:spPr>
          <a:xfrm>
            <a:off x="6414848" y="4372529"/>
            <a:ext cx="2436287" cy="5486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/>
              <a:t>Mixed </a:t>
            </a:r>
            <a:r>
              <a:rPr lang="en-US" dirty="0" err="1"/>
              <a:t>IgE</a:t>
            </a:r>
            <a:r>
              <a:rPr lang="en-US" dirty="0"/>
              <a:t>/</a:t>
            </a:r>
            <a:br>
              <a:rPr lang="en-US" dirty="0"/>
            </a:br>
            <a:r>
              <a:rPr lang="en-US" dirty="0"/>
              <a:t>non-</a:t>
            </a:r>
            <a:r>
              <a:rPr lang="en-US" dirty="0" err="1"/>
              <a:t>IgE</a:t>
            </a:r>
            <a:r>
              <a:rPr lang="en-US" dirty="0"/>
              <a:t>-mediated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C16C043-BAD1-6CDC-B27E-1DD55093D189}"/>
              </a:ext>
            </a:extLst>
          </p:cNvPr>
          <p:cNvSpPr/>
          <p:nvPr/>
        </p:nvSpPr>
        <p:spPr>
          <a:xfrm>
            <a:off x="6397983" y="5384994"/>
            <a:ext cx="2436287" cy="5486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/>
              <a:t>Non-</a:t>
            </a:r>
            <a:r>
              <a:rPr lang="en-US" dirty="0" err="1"/>
              <a:t>IgE</a:t>
            </a:r>
            <a:r>
              <a:rPr lang="en-US" dirty="0"/>
              <a:t>-mediated</a:t>
            </a:r>
          </a:p>
        </p:txBody>
      </p:sp>
    </p:spTree>
    <p:extLst>
      <p:ext uri="{BB962C8B-B14F-4D97-AF65-F5344CB8AC3E}">
        <p14:creationId xmlns:p14="http://schemas.microsoft.com/office/powerpoint/2010/main" val="108229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92841B-CB41-108B-8707-DAD084094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70" y="174882"/>
            <a:ext cx="11682153" cy="1143000"/>
          </a:xfrm>
        </p:spPr>
        <p:txBody>
          <a:bodyPr/>
          <a:lstStyle/>
          <a:p>
            <a:r>
              <a:rPr lang="en-US" b="0" dirty="0">
                <a:latin typeface="+mn-lt"/>
              </a:rPr>
              <a:t>Food Allergy vs Food Intolerance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BE7051-2A53-D91F-3EA9-726764307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008" y="1966888"/>
            <a:ext cx="11682153" cy="2142928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>
                <a:solidFill>
                  <a:srgbClr val="1A4023"/>
                </a:solidFill>
              </a:rPr>
              <a:t>Reproducible adverse health effect from an immune response on exposure to a food</a:t>
            </a:r>
            <a:r>
              <a:rPr lang="en-US" baseline="30000" dirty="0">
                <a:solidFill>
                  <a:srgbClr val="1A4023"/>
                </a:solidFill>
              </a:rPr>
              <a:t>1</a:t>
            </a:r>
          </a:p>
          <a:p>
            <a:pPr lvl="1">
              <a:spcBef>
                <a:spcPts val="1200"/>
              </a:spcBef>
            </a:pPr>
            <a:r>
              <a:rPr lang="en-US" dirty="0" err="1">
                <a:solidFill>
                  <a:srgbClr val="1A4023"/>
                </a:solidFill>
              </a:rPr>
              <a:t>IgE</a:t>
            </a:r>
            <a:r>
              <a:rPr lang="en-US" dirty="0">
                <a:solidFill>
                  <a:srgbClr val="1A4023"/>
                </a:solidFill>
              </a:rPr>
              <a:t>-mediated vs non-</a:t>
            </a:r>
            <a:r>
              <a:rPr lang="en-US" dirty="0" err="1">
                <a:solidFill>
                  <a:srgbClr val="1A4023"/>
                </a:solidFill>
              </a:rPr>
              <a:t>IgE</a:t>
            </a:r>
            <a:r>
              <a:rPr lang="en-US" dirty="0">
                <a:solidFill>
                  <a:srgbClr val="1A4023"/>
                </a:solidFill>
              </a:rPr>
              <a:t>-mediated and mixed </a:t>
            </a:r>
            <a:r>
              <a:rPr lang="en-US" dirty="0" err="1">
                <a:solidFill>
                  <a:srgbClr val="1A4023"/>
                </a:solidFill>
              </a:rPr>
              <a:t>IgE</a:t>
            </a:r>
            <a:r>
              <a:rPr lang="en-US" dirty="0">
                <a:solidFill>
                  <a:srgbClr val="1A4023"/>
                </a:solidFill>
              </a:rPr>
              <a:t>/non-</a:t>
            </a:r>
            <a:r>
              <a:rPr lang="en-US" dirty="0" err="1">
                <a:solidFill>
                  <a:srgbClr val="1A4023"/>
                </a:solidFill>
              </a:rPr>
              <a:t>IgE</a:t>
            </a:r>
            <a:r>
              <a:rPr lang="en-US" dirty="0">
                <a:solidFill>
                  <a:srgbClr val="1A4023"/>
                </a:solidFill>
              </a:rPr>
              <a:t>-mediated</a:t>
            </a:r>
          </a:p>
          <a:p>
            <a:pPr lvl="1">
              <a:spcBef>
                <a:spcPts val="1200"/>
              </a:spcBef>
            </a:pPr>
            <a:r>
              <a:rPr lang="en-US" b="1" dirty="0">
                <a:solidFill>
                  <a:srgbClr val="1A4023"/>
                </a:solidFill>
              </a:rPr>
              <a:t>Most common food allergies</a:t>
            </a:r>
            <a:r>
              <a:rPr lang="en-US" dirty="0">
                <a:solidFill>
                  <a:srgbClr val="1A4023"/>
                </a:solidFill>
              </a:rPr>
              <a:t>: Peanut, tree nut, cow’s milk, egg, wheat, soy, fish, shellfish, sesame</a:t>
            </a:r>
            <a:r>
              <a:rPr lang="en-US" baseline="30000" dirty="0">
                <a:solidFill>
                  <a:srgbClr val="1A4023"/>
                </a:solidFill>
              </a:rPr>
              <a:t>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E65F3C-F7FF-9026-9828-F1F04B01E7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79823" y="6228271"/>
            <a:ext cx="6654445" cy="629729"/>
          </a:xfrm>
        </p:spPr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NIAID-Sponsored Expert Panel, et al. </a:t>
            </a:r>
            <a:r>
              <a:rPr lang="en-US" sz="1000" i="1" dirty="0">
                <a:solidFill>
                  <a:srgbClr val="1A4023"/>
                </a:solidFill>
                <a:effectLst/>
              </a:rPr>
              <a:t>J Allergy Clin Immunol</a:t>
            </a:r>
            <a:r>
              <a:rPr lang="en-US" sz="1000" dirty="0">
                <a:solidFill>
                  <a:srgbClr val="1A4023"/>
                </a:solidFill>
                <a:effectLst/>
              </a:rPr>
              <a:t>. 2010;126(6 Suppl):S1-S58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1A4023"/>
                </a:solidFill>
              </a:rPr>
              <a:t>Allergy &amp; Asthma Network. Accessed May 5, 2024. https://allergyasthmanetwork.org/health-a-z/allergic-march/</a:t>
            </a:r>
          </a:p>
          <a:p>
            <a:pPr marL="228600" indent="-228600">
              <a:buFont typeface="+mj-lt"/>
              <a:buAutoNum type="arabicPeriod"/>
            </a:pPr>
            <a:r>
              <a:rPr lang="es-MX" sz="1000" kern="100" dirty="0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Gargano D, </a:t>
            </a:r>
            <a:r>
              <a:rPr lang="en-US" sz="1000" kern="100" dirty="0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et al. </a:t>
            </a:r>
            <a:r>
              <a:rPr lang="en-US" sz="1000" i="1" kern="100" dirty="0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Nutrients</a:t>
            </a:r>
            <a:r>
              <a:rPr lang="en-US" sz="1000" kern="100" dirty="0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2021;13(5):1638. </a:t>
            </a:r>
            <a:endParaRPr lang="en-US" sz="1000" dirty="0">
              <a:solidFill>
                <a:srgbClr val="1A4023"/>
              </a:solidFill>
            </a:endParaRP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4E6C8A9E-3DC3-F5EE-B35D-59F7BA695B31}"/>
              </a:ext>
            </a:extLst>
          </p:cNvPr>
          <p:cNvSpPr/>
          <p:nvPr/>
        </p:nvSpPr>
        <p:spPr>
          <a:xfrm>
            <a:off x="265970" y="1272674"/>
            <a:ext cx="3279870" cy="66788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600" b="1" dirty="0"/>
              <a:t>Food Allergy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FCAF4E-4CDA-00D3-1363-C95EDECCCC24}"/>
              </a:ext>
            </a:extLst>
          </p:cNvPr>
          <p:cNvGrpSpPr/>
          <p:nvPr/>
        </p:nvGrpSpPr>
        <p:grpSpPr>
          <a:xfrm>
            <a:off x="265970" y="4199096"/>
            <a:ext cx="11682191" cy="1917028"/>
            <a:chOff x="265970" y="4199096"/>
            <a:chExt cx="11682191" cy="1917028"/>
          </a:xfrm>
        </p:grpSpPr>
        <p:sp>
          <p:nvSpPr>
            <p:cNvPr id="2" name="Content Placeholder 4">
              <a:extLst>
                <a:ext uri="{FF2B5EF4-FFF2-40B4-BE49-F238E27FC236}">
                  <a16:creationId xmlns:a16="http://schemas.microsoft.com/office/drawing/2014/main" id="{D6FE4523-1997-BE9F-9D3F-D60354A36BD8}"/>
                </a:ext>
              </a:extLst>
            </p:cNvPr>
            <p:cNvSpPr txBox="1">
              <a:spLocks/>
            </p:cNvSpPr>
            <p:nvPr/>
          </p:nvSpPr>
          <p:spPr>
            <a:xfrm>
              <a:off x="266008" y="4973124"/>
              <a:ext cx="11682153" cy="11430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2"/>
                </a:buClr>
                <a:buFont typeface="Arial"/>
                <a:buChar char="•"/>
                <a:defRPr lang="en-US" sz="28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lang="en-US" sz="24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2"/>
                </a:buClr>
                <a:buFont typeface="Open Sans" panose="020B0606030504020204" pitchFamily="34" charset="0"/>
                <a:buChar char="»"/>
                <a:defRPr lang="en-US" sz="20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lang="en-US" sz="18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lang="en-US" sz="18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1200"/>
                </a:spcBef>
                <a:buNone/>
              </a:pPr>
              <a:r>
                <a:rPr lang="en-US" dirty="0">
                  <a:solidFill>
                    <a:srgbClr val="1A4023"/>
                  </a:solidFill>
                </a:rPr>
                <a:t>Nonimmune reactions that include metabolic, toxic, pharmacologic, and undefined mechanisms</a:t>
              </a:r>
              <a:r>
                <a:rPr lang="en-US" baseline="30000" dirty="0">
                  <a:solidFill>
                    <a:srgbClr val="1A4023"/>
                  </a:solidFill>
                </a:rPr>
                <a:t>3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B41A4F94-935D-CA5C-81B3-C9A82CC346AC}"/>
                </a:ext>
              </a:extLst>
            </p:cNvPr>
            <p:cNvSpPr/>
            <p:nvPr/>
          </p:nvSpPr>
          <p:spPr>
            <a:xfrm>
              <a:off x="265970" y="4199096"/>
              <a:ext cx="3279870" cy="667886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2600" b="1" dirty="0"/>
                <a:t>Food Intolerance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53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4A39C-3115-FDCF-C663-A15897C4E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+mn-lt"/>
              </a:rPr>
              <a:t>IgE</a:t>
            </a:r>
            <a:r>
              <a:rPr lang="en-US" dirty="0">
                <a:latin typeface="+mn-lt"/>
              </a:rPr>
              <a:t>-Mediated</a:t>
            </a:r>
            <a:r>
              <a:rPr lang="en-US" b="0" dirty="0">
                <a:latin typeface="+mn-lt"/>
              </a:rPr>
              <a:t> </a:t>
            </a:r>
            <a:r>
              <a:rPr lang="en-US" b="0" i="1" dirty="0">
                <a:latin typeface="+mn-lt"/>
              </a:rPr>
              <a:t>vs.</a:t>
            </a:r>
            <a:r>
              <a:rPr lang="en-US" b="0" dirty="0">
                <a:latin typeface="+mn-lt"/>
              </a:rPr>
              <a:t> </a:t>
            </a:r>
            <a:br>
              <a:rPr lang="en-US" b="0" dirty="0">
                <a:latin typeface="+mn-lt"/>
              </a:rPr>
            </a:br>
            <a:r>
              <a:rPr lang="en-US" dirty="0">
                <a:latin typeface="+mn-lt"/>
              </a:rPr>
              <a:t>Mixed </a:t>
            </a:r>
            <a:r>
              <a:rPr lang="en-US" dirty="0" err="1">
                <a:latin typeface="+mn-lt"/>
              </a:rPr>
              <a:t>IgE</a:t>
            </a:r>
            <a:r>
              <a:rPr lang="en-US" dirty="0">
                <a:latin typeface="+mn-lt"/>
              </a:rPr>
              <a:t>/Non-</a:t>
            </a:r>
            <a:r>
              <a:rPr lang="en-US" dirty="0" err="1">
                <a:latin typeface="+mn-lt"/>
              </a:rPr>
              <a:t>IgE</a:t>
            </a:r>
            <a:r>
              <a:rPr lang="en-US" dirty="0">
                <a:latin typeface="+mn-lt"/>
              </a:rPr>
              <a:t> </a:t>
            </a:r>
            <a:r>
              <a:rPr lang="en-US" b="0" i="1" dirty="0">
                <a:latin typeface="+mn-lt"/>
              </a:rPr>
              <a:t>and</a:t>
            </a:r>
            <a:r>
              <a:rPr lang="en-US" dirty="0">
                <a:latin typeface="+mn-lt"/>
              </a:rPr>
              <a:t> Non‑</a:t>
            </a:r>
            <a:r>
              <a:rPr lang="en-US" dirty="0" err="1">
                <a:latin typeface="+mn-lt"/>
              </a:rPr>
              <a:t>IgE</a:t>
            </a:r>
            <a:r>
              <a:rPr lang="en-US" dirty="0">
                <a:latin typeface="+mn-lt"/>
              </a:rPr>
              <a:t>-Mediated Allergies </a:t>
            </a:r>
            <a:r>
              <a:rPr lang="en-US" b="0" baseline="30000" dirty="0">
                <a:latin typeface="+mn-lt"/>
              </a:rPr>
              <a:t>1,2</a:t>
            </a:r>
            <a:endParaRPr lang="en-US" b="0" dirty="0">
              <a:latin typeface="+mn-lt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0BC1888-4B53-4EA4-FE7D-E4FB7E3A0CB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6700" y="1240257"/>
          <a:ext cx="11680824" cy="470709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12266">
                  <a:extLst>
                    <a:ext uri="{9D8B030D-6E8A-4147-A177-3AD203B41FA5}">
                      <a16:colId xmlns:a16="http://schemas.microsoft.com/office/drawing/2014/main" val="2057281038"/>
                    </a:ext>
                  </a:extLst>
                </a:gridCol>
                <a:gridCol w="3179299">
                  <a:extLst>
                    <a:ext uri="{9D8B030D-6E8A-4147-A177-3AD203B41FA5}">
                      <a16:colId xmlns:a16="http://schemas.microsoft.com/office/drawing/2014/main" val="2361560137"/>
                    </a:ext>
                  </a:extLst>
                </a:gridCol>
                <a:gridCol w="3812344">
                  <a:extLst>
                    <a:ext uri="{9D8B030D-6E8A-4147-A177-3AD203B41FA5}">
                      <a16:colId xmlns:a16="http://schemas.microsoft.com/office/drawing/2014/main" val="3990770385"/>
                    </a:ext>
                  </a:extLst>
                </a:gridCol>
                <a:gridCol w="2676915">
                  <a:extLst>
                    <a:ext uri="{9D8B030D-6E8A-4147-A177-3AD203B41FA5}">
                      <a16:colId xmlns:a16="http://schemas.microsoft.com/office/drawing/2014/main" val="4079084237"/>
                    </a:ext>
                  </a:extLst>
                </a:gridCol>
              </a:tblGrid>
              <a:tr h="511064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IgE</a:t>
                      </a:r>
                      <a:r>
                        <a:rPr lang="en-US" dirty="0"/>
                        <a:t>-mediated</a:t>
                      </a:r>
                    </a:p>
                  </a:txBody>
                  <a:tcPr marT="9144" marB="91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Mixed </a:t>
                      </a:r>
                      <a:r>
                        <a:rPr lang="en-US" dirty="0" err="1"/>
                        <a:t>IgE</a:t>
                      </a:r>
                      <a:r>
                        <a:rPr lang="en-US" dirty="0"/>
                        <a:t>/Non-</a:t>
                      </a:r>
                      <a:r>
                        <a:rPr lang="en-US" dirty="0" err="1"/>
                        <a:t>IgE</a:t>
                      </a:r>
                      <a:r>
                        <a:rPr lang="en-US" dirty="0"/>
                        <a:t> and </a:t>
                      </a:r>
                    </a:p>
                    <a:p>
                      <a:pPr algn="ctr"/>
                      <a:r>
                        <a:rPr lang="en-US" dirty="0"/>
                        <a:t>Non-</a:t>
                      </a:r>
                      <a:r>
                        <a:rPr lang="en-US" dirty="0" err="1"/>
                        <a:t>IgE</a:t>
                      </a:r>
                      <a:r>
                        <a:rPr lang="en-US" dirty="0"/>
                        <a:t>-mediated</a:t>
                      </a:r>
                    </a:p>
                  </a:txBody>
                  <a:tcPr marT="9144" marB="91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Intolerance</a:t>
                      </a:r>
                    </a:p>
                  </a:txBody>
                  <a:tcPr marT="9144" marB="9144" anchor="ctr"/>
                </a:tc>
                <a:extLst>
                  <a:ext uri="{0D108BD9-81ED-4DB2-BD59-A6C34878D82A}">
                    <a16:rowId xmlns:a16="http://schemas.microsoft.com/office/drawing/2014/main" val="2807029559"/>
                  </a:ext>
                </a:extLst>
              </a:tr>
              <a:tr h="617817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Mechanism of disease</a:t>
                      </a:r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Allergic hypersensitivity mediated by </a:t>
                      </a:r>
                      <a:r>
                        <a:rPr lang="en-US" dirty="0" err="1"/>
                        <a:t>IgE</a:t>
                      </a:r>
                      <a:endParaRPr lang="en-US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Allergic hypersensitivity mediated by immune cells</a:t>
                      </a:r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Nonallergic hypersensitivity</a:t>
                      </a:r>
                    </a:p>
                  </a:txBody>
                  <a:tcPr marT="9144" marB="9144"/>
                </a:tc>
                <a:extLst>
                  <a:ext uri="{0D108BD9-81ED-4DB2-BD59-A6C34878D82A}">
                    <a16:rowId xmlns:a16="http://schemas.microsoft.com/office/drawing/2014/main" val="4087791030"/>
                  </a:ext>
                </a:extLst>
              </a:tr>
              <a:tr h="1215705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Organ system specificity</a:t>
                      </a:r>
                      <a:endParaRPr lang="en-US" b="1" i="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Skin: </a:t>
                      </a:r>
                      <a:r>
                        <a:rPr lang="en-US" dirty="0"/>
                        <a:t>Hives, swelling</a:t>
                      </a:r>
                    </a:p>
                    <a:p>
                      <a:pPr algn="l"/>
                      <a:r>
                        <a:rPr lang="en-US" b="1" dirty="0"/>
                        <a:t>Gut: </a:t>
                      </a:r>
                      <a:r>
                        <a:rPr lang="en-US" dirty="0"/>
                        <a:t>pain, vomiting, diarrhea </a:t>
                      </a:r>
                      <a:r>
                        <a:rPr lang="en-US" b="1" dirty="0"/>
                        <a:t>Airway: </a:t>
                      </a:r>
                      <a:r>
                        <a:rPr lang="en-US" dirty="0"/>
                        <a:t>hoarse voice, wheeze, difficulty breathing</a:t>
                      </a:r>
                    </a:p>
                    <a:p>
                      <a:pPr algn="l"/>
                      <a:r>
                        <a:rPr lang="en-US" b="1" dirty="0"/>
                        <a:t>Circulation: </a:t>
                      </a:r>
                      <a:r>
                        <a:rPr lang="en-US" dirty="0"/>
                        <a:t>collapse</a:t>
                      </a:r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Gut: </a:t>
                      </a:r>
                      <a:r>
                        <a:rPr lang="en-US" dirty="0"/>
                        <a:t>pain, vomiting, diarrhea</a:t>
                      </a:r>
                    </a:p>
                    <a:p>
                      <a:pPr algn="l"/>
                      <a:r>
                        <a:rPr lang="en-US" dirty="0"/>
                        <a:t>(Occasionally CVS - loss of fluid with excessive vomiting, e.g. food protein-induced enterocolitis syndrome [FPIES])</a:t>
                      </a:r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Variable: </a:t>
                      </a:r>
                      <a:r>
                        <a:rPr lang="en-US" dirty="0"/>
                        <a:t>depending on cause / trigger</a:t>
                      </a:r>
                    </a:p>
                  </a:txBody>
                  <a:tcPr marT="9144" marB="9144"/>
                </a:tc>
                <a:extLst>
                  <a:ext uri="{0D108BD9-81ED-4DB2-BD59-A6C34878D82A}">
                    <a16:rowId xmlns:a16="http://schemas.microsoft.com/office/drawing/2014/main" val="2665876412"/>
                  </a:ext>
                </a:extLst>
              </a:tr>
              <a:tr h="617817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Timing of symptoms</a:t>
                      </a:r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Rapid: &lt; 1 </a:t>
                      </a:r>
                      <a:r>
                        <a:rPr lang="en-US" dirty="0" err="1"/>
                        <a:t>hr</a:t>
                      </a:r>
                      <a:r>
                        <a:rPr lang="en-US" dirty="0"/>
                        <a:t>, often minutes</a:t>
                      </a:r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Delayed:</a:t>
                      </a:r>
                      <a:r>
                        <a:rPr lang="en-US" dirty="0"/>
                        <a:t>  2hrs or more</a:t>
                      </a:r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Variable:</a:t>
                      </a:r>
                      <a:r>
                        <a:rPr lang="en-US" dirty="0"/>
                        <a:t> depending on cause / trigger</a:t>
                      </a:r>
                    </a:p>
                  </a:txBody>
                  <a:tcPr marT="9144" marB="9144"/>
                </a:tc>
                <a:extLst>
                  <a:ext uri="{0D108BD9-81ED-4DB2-BD59-A6C34878D82A}">
                    <a16:rowId xmlns:a16="http://schemas.microsoft.com/office/drawing/2014/main" val="1539356319"/>
                  </a:ext>
                </a:extLst>
              </a:tr>
              <a:tr h="1514648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Examples</a:t>
                      </a:r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Mild reaction: hives, swelling</a:t>
                      </a:r>
                    </a:p>
                    <a:p>
                      <a:pPr algn="l"/>
                      <a:r>
                        <a:rPr lang="en-US" dirty="0"/>
                        <a:t>Severe reaction: anaphylaxis</a:t>
                      </a:r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Food protein-induced allergic proctocolitis (FPIAP), FPIES, food protein-induced enteropathy (FPIE)</a:t>
                      </a:r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Lactose intolerance</a:t>
                      </a:r>
                    </a:p>
                    <a:p>
                      <a:pPr algn="l"/>
                      <a:r>
                        <a:rPr lang="en-US" dirty="0"/>
                        <a:t>Reactions to MSG</a:t>
                      </a:r>
                    </a:p>
                    <a:p>
                      <a:pPr algn="l"/>
                      <a:endParaRPr lang="en-US" dirty="0"/>
                    </a:p>
                  </a:txBody>
                  <a:tcPr marT="9144" marB="9144"/>
                </a:tc>
                <a:extLst>
                  <a:ext uri="{0D108BD9-81ED-4DB2-BD59-A6C34878D82A}">
                    <a16:rowId xmlns:a16="http://schemas.microsoft.com/office/drawing/2014/main" val="1549139726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CD058F-FAA5-7FBC-56FD-87FAA88BE5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04768" y="6264908"/>
            <a:ext cx="3982464" cy="327977"/>
          </a:xfrm>
        </p:spPr>
        <p:txBody>
          <a:bodyPr>
            <a:no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dirty="0">
                <a:solidFill>
                  <a:srgbClr val="1A4023"/>
                </a:solidFill>
              </a:rPr>
              <a:t>Jensen SA et al. </a:t>
            </a:r>
            <a:r>
              <a:rPr lang="en-US" i="1" dirty="0">
                <a:solidFill>
                  <a:srgbClr val="1A4023"/>
                </a:solidFill>
              </a:rPr>
              <a:t>World Allergy Organ J.</a:t>
            </a:r>
            <a:r>
              <a:rPr lang="en-US" dirty="0">
                <a:solidFill>
                  <a:srgbClr val="1A4023"/>
                </a:solidFill>
              </a:rPr>
              <a:t> 2022;15(9):100668. 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solidFill>
                  <a:srgbClr val="1A4023"/>
                </a:solidFill>
              </a:rPr>
              <a:t>Fiocchi A et al. </a:t>
            </a:r>
            <a:r>
              <a:rPr lang="en-US" i="1" dirty="0">
                <a:solidFill>
                  <a:srgbClr val="1A4023"/>
                </a:solidFill>
              </a:rPr>
              <a:t>World Allergy Organ J.</a:t>
            </a:r>
            <a:r>
              <a:rPr lang="en-US" dirty="0">
                <a:solidFill>
                  <a:srgbClr val="1A4023"/>
                </a:solidFill>
              </a:rPr>
              <a:t> 2022;15(1):100609.</a:t>
            </a:r>
          </a:p>
          <a:p>
            <a:r>
              <a:rPr lang="en-US" dirty="0">
                <a:solidFill>
                  <a:srgbClr val="1A4023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1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1491C-94D4-9946-0E47-6C07D02D2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Examples from Cow’s Milk Allergy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C80D7-63B4-4F31-36F3-9E091F31B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636" y="2535905"/>
            <a:ext cx="11332487" cy="3511093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1A4023"/>
                </a:solidFill>
              </a:rPr>
              <a:t>Cow’s milk protein allergy (CMPA)</a:t>
            </a:r>
            <a:r>
              <a:rPr lang="en-US" sz="2400" dirty="0">
                <a:solidFill>
                  <a:srgbClr val="1A4023"/>
                </a:solidFill>
              </a:rPr>
              <a:t> is a hypersensitivity reaction caused by immune signaling</a:t>
            </a: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1A4023"/>
                </a:solidFill>
              </a:rPr>
              <a:t>IgE</a:t>
            </a:r>
            <a:r>
              <a:rPr lang="en-US" sz="2400" b="1" dirty="0">
                <a:solidFill>
                  <a:srgbClr val="1A4023"/>
                </a:solidFill>
              </a:rPr>
              <a:t>-mediated CMPA </a:t>
            </a:r>
            <a:r>
              <a:rPr lang="en-US" sz="2400" dirty="0">
                <a:solidFill>
                  <a:srgbClr val="1A4023"/>
                </a:solidFill>
              </a:rPr>
              <a:t>is a hypersensitivity reaction to cow’s milk protein (CMP) mediated by </a:t>
            </a:r>
            <a:r>
              <a:rPr lang="en-US" sz="2400" dirty="0" err="1">
                <a:solidFill>
                  <a:srgbClr val="1A4023"/>
                </a:solidFill>
              </a:rPr>
              <a:t>IgE</a:t>
            </a:r>
            <a:r>
              <a:rPr lang="en-US" sz="2400" dirty="0">
                <a:solidFill>
                  <a:srgbClr val="1A4023"/>
                </a:solidFill>
              </a:rPr>
              <a:t> binding to Fc</a:t>
            </a:r>
            <a:r>
              <a:rPr lang="el-GR" sz="2400" dirty="0">
                <a:solidFill>
                  <a:srgbClr val="1A4023"/>
                </a:solidFill>
              </a:rPr>
              <a:t>ε </a:t>
            </a:r>
            <a:r>
              <a:rPr lang="en-US" sz="2400" dirty="0">
                <a:solidFill>
                  <a:srgbClr val="1A4023"/>
                </a:solidFill>
              </a:rPr>
              <a:t>receptors on mast cells and basophils, leading to the rapid release of histamine and other inflammatory mediators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1A4023"/>
                </a:solidFill>
              </a:rPr>
              <a:t>Non-</a:t>
            </a:r>
            <a:r>
              <a:rPr lang="en-US" sz="2400" b="1" dirty="0" err="1">
                <a:solidFill>
                  <a:srgbClr val="1A4023"/>
                </a:solidFill>
              </a:rPr>
              <a:t>IgE</a:t>
            </a:r>
            <a:r>
              <a:rPr lang="en-US" sz="2400" b="1" dirty="0">
                <a:solidFill>
                  <a:srgbClr val="1A4023"/>
                </a:solidFill>
              </a:rPr>
              <a:t>-mediated CMPA</a:t>
            </a:r>
            <a:r>
              <a:rPr lang="en-US" sz="2400" dirty="0">
                <a:solidFill>
                  <a:srgbClr val="1A4023"/>
                </a:solidFill>
              </a:rPr>
              <a:t> is a hypersensitivity reaction to proteins in cow’s milk that is caused by cell-mediated and other non-</a:t>
            </a:r>
            <a:r>
              <a:rPr lang="en-US" sz="2400" dirty="0" err="1">
                <a:solidFill>
                  <a:srgbClr val="1A4023"/>
                </a:solidFill>
              </a:rPr>
              <a:t>IgE</a:t>
            </a:r>
            <a:r>
              <a:rPr lang="en-US" sz="2400" dirty="0">
                <a:solidFill>
                  <a:srgbClr val="1A4023"/>
                </a:solidFill>
              </a:rPr>
              <a:t> mechanisms, leading to delayed-onset reactions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1A4023"/>
                </a:solidFill>
              </a:rPr>
              <a:t>Cow’s milk intolerance</a:t>
            </a:r>
            <a:r>
              <a:rPr lang="en-US" sz="2400" dirty="0">
                <a:solidFill>
                  <a:srgbClr val="1A4023"/>
                </a:solidFill>
              </a:rPr>
              <a:t> is a nonallergic hypersensitivity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557F8A-0220-422C-13FC-69A7523444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76952" y="6228271"/>
            <a:ext cx="3838093" cy="282257"/>
          </a:xfrm>
        </p:spPr>
        <p:txBody>
          <a:bodyPr/>
          <a:lstStyle/>
          <a:p>
            <a:r>
              <a:rPr lang="en-US" dirty="0">
                <a:solidFill>
                  <a:srgbClr val="1A4023"/>
                </a:solidFill>
              </a:rPr>
              <a:t>Fiocchi A et al. </a:t>
            </a:r>
            <a:r>
              <a:rPr lang="en-US" i="1" dirty="0">
                <a:solidFill>
                  <a:srgbClr val="1A4023"/>
                </a:solidFill>
              </a:rPr>
              <a:t>World Allergy Organ J.</a:t>
            </a:r>
            <a:r>
              <a:rPr lang="en-US" dirty="0">
                <a:solidFill>
                  <a:srgbClr val="1A4023"/>
                </a:solidFill>
              </a:rPr>
              <a:t> 2022;15(1):100609.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7A9515-7D02-2ED8-1116-F8399C8B1CDF}"/>
              </a:ext>
            </a:extLst>
          </p:cNvPr>
          <p:cNvGrpSpPr/>
          <p:nvPr/>
        </p:nvGrpSpPr>
        <p:grpSpPr>
          <a:xfrm>
            <a:off x="-1" y="1364640"/>
            <a:ext cx="12192001" cy="1018487"/>
            <a:chOff x="-1" y="1969692"/>
            <a:chExt cx="12192001" cy="1249121"/>
          </a:xfrm>
          <a:solidFill>
            <a:schemeClr val="bg2">
              <a:lumMod val="40000"/>
              <a:lumOff val="60000"/>
            </a:schemeClr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0DF0B6-129D-3B7A-2913-BAD6A9824C62}"/>
                </a:ext>
              </a:extLst>
            </p:cNvPr>
            <p:cNvSpPr/>
            <p:nvPr/>
          </p:nvSpPr>
          <p:spPr>
            <a:xfrm>
              <a:off x="0" y="2761613"/>
              <a:ext cx="12192000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63B1D04-BDB0-085B-09E2-184F0FD7BE5F}"/>
                </a:ext>
              </a:extLst>
            </p:cNvPr>
            <p:cNvSpPr/>
            <p:nvPr/>
          </p:nvSpPr>
          <p:spPr>
            <a:xfrm>
              <a:off x="0" y="2743200"/>
              <a:ext cx="12192000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E54B7C-93F5-5FE1-27AB-D25B30562507}"/>
                </a:ext>
              </a:extLst>
            </p:cNvPr>
            <p:cNvSpPr/>
            <p:nvPr/>
          </p:nvSpPr>
          <p:spPr>
            <a:xfrm rot="10800000">
              <a:off x="-1" y="1969692"/>
              <a:ext cx="12192000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8CD7CE55-51EA-3D68-AAE6-37A52742430D}"/>
                </a:ext>
              </a:extLst>
            </p:cNvPr>
            <p:cNvSpPr/>
            <p:nvPr/>
          </p:nvSpPr>
          <p:spPr>
            <a:xfrm>
              <a:off x="0" y="1987324"/>
              <a:ext cx="12191999" cy="1180390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44588"/>
              <a:r>
                <a:rPr lang="en-US" sz="2800" dirty="0">
                  <a:solidFill>
                    <a:schemeClr val="tx1"/>
                  </a:solidFill>
                </a:rPr>
                <a:t>The</a:t>
              </a:r>
              <a:r>
                <a:rPr lang="en-US" sz="2800" b="1" dirty="0">
                  <a:solidFill>
                    <a:schemeClr val="tx1"/>
                  </a:solidFill>
                </a:rPr>
                <a:t> World Allergy Organization (WAO) </a:t>
              </a:r>
              <a:r>
                <a:rPr lang="en-US" sz="2800" dirty="0">
                  <a:solidFill>
                    <a:schemeClr val="tx1"/>
                  </a:solidFill>
                </a:rPr>
                <a:t>uses the following definitions for cow’s milk hypersensitivities: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E854E7A-1815-664F-4568-84B4D994BDB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65970" y="1488564"/>
            <a:ext cx="789237" cy="789237"/>
          </a:xfrm>
          <a:prstGeom prst="rect">
            <a:avLst/>
          </a:prstGeom>
          <a:effectLst>
            <a:innerShdw blurRad="63500" dist="50800" dir="13500000">
              <a:prstClr val="black">
                <a:alpha val="1998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86162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5C2571C-7CF6-7B1B-C1C0-D2FCE6B2C5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  <a:ea typeface="+mj-ea"/>
                <a:cs typeface="+mn-cs"/>
              </a:rPr>
              <a:t>Is food allergy increasing? </a:t>
            </a:r>
          </a:p>
        </p:txBody>
      </p:sp>
    </p:spTree>
    <p:extLst>
      <p:ext uri="{BB962C8B-B14F-4D97-AF65-F5344CB8AC3E}">
        <p14:creationId xmlns:p14="http://schemas.microsoft.com/office/powerpoint/2010/main" val="87936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FBDC8A4-04AB-FAB1-C558-09FD6B3E0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558" y="4022856"/>
            <a:ext cx="3213599" cy="20006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CCFD32-AB80-9C38-FBC1-FD9B82FF0DD4}"/>
              </a:ext>
            </a:extLst>
          </p:cNvPr>
          <p:cNvSpPr txBox="1"/>
          <p:nvPr/>
        </p:nvSpPr>
        <p:spPr>
          <a:xfrm>
            <a:off x="585216" y="130907"/>
            <a:ext cx="8355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Rising Rates Of Food Allergy Across The Globe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ABD70F-FE58-170D-64FD-E6AFC8042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131" y="4019944"/>
            <a:ext cx="3327400" cy="20006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245D10-9262-3ED8-1E21-CC0E7EA6C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022" y="5180752"/>
            <a:ext cx="1088573" cy="5626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DF38EA-66B4-DB12-BCBB-E0B1D48B8C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546" y="4025935"/>
            <a:ext cx="3740558" cy="2000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8E23C6E-3A68-61F1-D801-14D1E8F1FB5E}"/>
              </a:ext>
            </a:extLst>
          </p:cNvPr>
          <p:cNvSpPr txBox="1"/>
          <p:nvPr/>
        </p:nvSpPr>
        <p:spPr>
          <a:xfrm rot="16200000">
            <a:off x="-244512" y="4742825"/>
            <a:ext cx="1658490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200" i="1" dirty="0"/>
              <a:t>Asthma admissions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F9948-AC9F-0146-28F8-5F6B57E7A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1558" y="1149233"/>
            <a:ext cx="3213599" cy="23693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571AF1-CF4A-8342-74A3-4B77D87B6160}"/>
              </a:ext>
            </a:extLst>
          </p:cNvPr>
          <p:cNvSpPr txBox="1"/>
          <p:nvPr/>
        </p:nvSpPr>
        <p:spPr>
          <a:xfrm>
            <a:off x="9522463" y="795120"/>
            <a:ext cx="857286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/>
              <a:t>Australia</a:t>
            </a:r>
            <a:r>
              <a:rPr lang="en-US" baseline="30000" dirty="0"/>
              <a:t>5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E630FB-6F13-CF20-FAC2-FA68B8AFFF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5131" y="1143241"/>
            <a:ext cx="3327400" cy="23693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1A6DA4-EF1F-DA59-9B8B-9F3033EC72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7252" y="1388096"/>
            <a:ext cx="1530522" cy="2906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9462D4-1F67-A7CA-6FE7-83BD0FF2496E}"/>
              </a:ext>
            </a:extLst>
          </p:cNvPr>
          <p:cNvSpPr txBox="1"/>
          <p:nvPr/>
        </p:nvSpPr>
        <p:spPr>
          <a:xfrm>
            <a:off x="5766333" y="791985"/>
            <a:ext cx="1301638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United Kingdom</a:t>
            </a:r>
            <a:r>
              <a:rPr lang="en-US" sz="1200" baseline="30000" dirty="0"/>
              <a:t>3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D0D95D-5CC9-FA25-B4FC-D7CF3A3B4B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546" y="1156347"/>
            <a:ext cx="3740558" cy="23621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E88618-11F6-CA61-EFCA-72BF74410AA9}"/>
              </a:ext>
            </a:extLst>
          </p:cNvPr>
          <p:cNvSpPr txBox="1"/>
          <p:nvPr/>
        </p:nvSpPr>
        <p:spPr>
          <a:xfrm>
            <a:off x="1331189" y="1317955"/>
            <a:ext cx="9701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Children &lt;18 years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AF83EC-E8D7-7441-C526-0C2374B500B2}"/>
              </a:ext>
            </a:extLst>
          </p:cNvPr>
          <p:cNvSpPr txBox="1"/>
          <p:nvPr/>
        </p:nvSpPr>
        <p:spPr>
          <a:xfrm>
            <a:off x="2056706" y="797978"/>
            <a:ext cx="1136593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United States</a:t>
            </a:r>
            <a:r>
              <a:rPr lang="en-US" sz="1200" baseline="30000" dirty="0"/>
              <a:t>1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11EDD9-3805-938D-5FC4-B0F2298E9342}"/>
              </a:ext>
            </a:extLst>
          </p:cNvPr>
          <p:cNvSpPr txBox="1"/>
          <p:nvPr/>
        </p:nvSpPr>
        <p:spPr>
          <a:xfrm rot="16200000">
            <a:off x="-502027" y="2104606"/>
            <a:ext cx="2173518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200" i="1" dirty="0"/>
              <a:t>Food anaphylaxis admissions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834B551-77BE-426D-FCD3-FF0FE1FA53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353" y="6184710"/>
            <a:ext cx="10996046" cy="634320"/>
          </a:xfrm>
        </p:spPr>
        <p:txBody>
          <a:bodyPr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</a:pPr>
            <a:r>
              <a:rPr lang="fr-CA" kern="100" dirty="0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[1] </a:t>
            </a:r>
            <a:r>
              <a:rPr lang="fr-CA" kern="100" dirty="0" err="1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Rudders</a:t>
            </a:r>
            <a:r>
              <a:rPr lang="fr-CA" kern="100" dirty="0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SA, et al.  </a:t>
            </a:r>
            <a:r>
              <a:rPr lang="en-US" i="1" kern="100" dirty="0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J Allergy Clin Immunol</a:t>
            </a:r>
            <a:r>
              <a:rPr lang="en-US" kern="100" dirty="0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2014;134(4):960-2.e3.  [2] Mackay D, et al. </a:t>
            </a:r>
            <a:r>
              <a:rPr lang="en-US" i="1" kern="100" dirty="0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 Engl J Med</a:t>
            </a:r>
            <a:r>
              <a:rPr lang="en-US" kern="100" dirty="0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2010;363(12):1139-1145.  </a:t>
            </a:r>
            <a:r>
              <a:rPr lang="es-MX" kern="100" dirty="0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[3] </a:t>
            </a:r>
            <a:r>
              <a:rPr lang="es-MX" kern="100" dirty="0" err="1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Baseggio</a:t>
            </a:r>
            <a:r>
              <a:rPr lang="es-MX" kern="100" dirty="0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Conrado A, et al.  </a:t>
            </a:r>
            <a:r>
              <a:rPr lang="en-US" i="1" kern="100" dirty="0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BMJ</a:t>
            </a:r>
            <a:r>
              <a:rPr lang="en-US" kern="100" dirty="0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2021;372:n251. [4] Anderson HR, et al. </a:t>
            </a:r>
            <a:r>
              <a:rPr lang="en-US" i="1" kern="100" dirty="0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Thorax</a:t>
            </a:r>
            <a:r>
              <a:rPr lang="en-US" kern="100" dirty="0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2007;62(1):85-90   </a:t>
            </a:r>
            <a:r>
              <a:rPr lang="fr-CA" kern="100" dirty="0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[5]</a:t>
            </a:r>
            <a:r>
              <a:rPr lang="fr-CA" kern="100" dirty="0" err="1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Liew</a:t>
            </a:r>
            <a:r>
              <a:rPr lang="fr-CA" kern="100" dirty="0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WK, et al. </a:t>
            </a:r>
            <a:r>
              <a:rPr lang="en-US" i="1" kern="100" dirty="0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J Allergy Clin Immunol</a:t>
            </a:r>
            <a:r>
              <a:rPr lang="en-US" kern="100" dirty="0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2009;123(2):434-442.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</a:pPr>
            <a:r>
              <a:rPr lang="en-US" kern="100" dirty="0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[ 6] Australian Institute of Health and Welfare. Accessed May 5, 2024. </a:t>
            </a:r>
            <a:r>
              <a:rPr lang="en-US" u="sng" kern="100" dirty="0">
                <a:solidFill>
                  <a:srgbClr val="1A4023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https://www.aihw.gov.au/reports/chronic-respiratory-conditions/asthma</a:t>
            </a:r>
            <a:endParaRPr lang="en-US" kern="100" dirty="0">
              <a:solidFill>
                <a:srgbClr val="1A4023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1A4023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A48D13-2E9D-3AB8-8BAB-3C1F2C2B62B7}"/>
              </a:ext>
            </a:extLst>
          </p:cNvPr>
          <p:cNvSpPr/>
          <p:nvPr/>
        </p:nvSpPr>
        <p:spPr>
          <a:xfrm>
            <a:off x="5221224" y="1192941"/>
            <a:ext cx="1344168" cy="157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8F865B-C3B9-CB92-E1A6-F780E85B8928}"/>
              </a:ext>
            </a:extLst>
          </p:cNvPr>
          <p:cNvSpPr txBox="1"/>
          <p:nvPr/>
        </p:nvSpPr>
        <p:spPr>
          <a:xfrm>
            <a:off x="9522463" y="3655401"/>
            <a:ext cx="828432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/>
              <a:t>Australia</a:t>
            </a:r>
            <a:r>
              <a:rPr lang="en-US" baseline="30000" dirty="0"/>
              <a:t>6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D564E9-4A9A-3134-E892-FDC8A3C1A8DA}"/>
              </a:ext>
            </a:extLst>
          </p:cNvPr>
          <p:cNvSpPr txBox="1"/>
          <p:nvPr/>
        </p:nvSpPr>
        <p:spPr>
          <a:xfrm>
            <a:off x="5766333" y="3652266"/>
            <a:ext cx="1301638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United Kingdom</a:t>
            </a:r>
            <a:r>
              <a:rPr lang="en-US" sz="1200" baseline="30000" dirty="0"/>
              <a:t>4</a:t>
            </a:r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63D045-1A21-8CA5-6CE6-BEFCE9455DDD}"/>
              </a:ext>
            </a:extLst>
          </p:cNvPr>
          <p:cNvSpPr txBox="1"/>
          <p:nvPr/>
        </p:nvSpPr>
        <p:spPr>
          <a:xfrm>
            <a:off x="2065850" y="3658259"/>
            <a:ext cx="1136593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United States</a:t>
            </a:r>
            <a:r>
              <a:rPr lang="en-US" sz="1200" baseline="30000" dirty="0"/>
              <a:t>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4044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5C2571C-7CF6-7B1B-C1C0-D2FCE6B2C5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  <a:ea typeface="+mj-ea"/>
                <a:cs typeface="+mn-cs"/>
              </a:rPr>
              <a:t>Why is food allergy increasing? </a:t>
            </a:r>
          </a:p>
        </p:txBody>
      </p:sp>
    </p:spTree>
    <p:extLst>
      <p:ext uri="{BB962C8B-B14F-4D97-AF65-F5344CB8AC3E}">
        <p14:creationId xmlns:p14="http://schemas.microsoft.com/office/powerpoint/2010/main" val="110771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1693590-B441-7448-92FC-39989BF45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683292"/>
            <a:ext cx="3269533" cy="1228869"/>
          </a:xfrm>
          <a:prstGeom prst="ellipse">
            <a:avLst/>
          </a:prstGeom>
          <a:solidFill>
            <a:srgbClr val="DAE3F3">
              <a:alpha val="80000"/>
            </a:srgbClr>
          </a:solidFill>
          <a:ln w="9525">
            <a:solidFill>
              <a:schemeClr val="accent1">
                <a:lumMod val="40000"/>
                <a:lumOff val="6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anchor="ctr"/>
          <a:lstStyle/>
          <a:p>
            <a:pPr>
              <a:defRPr/>
            </a:pP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003DD1-4B62-D44C-BCA8-4AB1B91F2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3153" y="683897"/>
            <a:ext cx="3493809" cy="1204283"/>
          </a:xfrm>
          <a:prstGeom prst="ellipse">
            <a:avLst/>
          </a:prstGeom>
          <a:solidFill>
            <a:srgbClr val="DAE3F3">
              <a:alpha val="80000"/>
            </a:srgbClr>
          </a:solidFill>
          <a:ln w="9525">
            <a:solidFill>
              <a:schemeClr val="accent1">
                <a:lumMod val="40000"/>
                <a:lumOff val="6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wrap="none" lIns="216000" rIns="0" anchor="ctr"/>
          <a:lstStyle/>
          <a:p>
            <a:pPr algn="r">
              <a:defRPr/>
            </a:pP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9124A8-4253-9D49-8D05-FE6C5E218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838" y="2959889"/>
            <a:ext cx="3166877" cy="10062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0090"/>
                </a:solidFill>
                <a:latin typeface="+mj-lt"/>
              </a:rPr>
              <a:t>Altered immune tolerance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DE09DA-D846-C841-BEBD-1CED52F6E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9190" y="4900607"/>
            <a:ext cx="3148526" cy="10810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Allergic Disease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B74867-BDF2-7745-8040-7F1EDA6D6867}"/>
              </a:ext>
            </a:extLst>
          </p:cNvPr>
          <p:cNvSpPr/>
          <p:nvPr/>
        </p:nvSpPr>
        <p:spPr>
          <a:xfrm>
            <a:off x="8783614" y="1229394"/>
            <a:ext cx="2092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baseline="30000" dirty="0">
                <a:solidFill>
                  <a:srgbClr val="000090"/>
                </a:solidFill>
                <a:latin typeface="+mj-lt"/>
                <a:ea typeface="ＭＳ Ｐゴシック" charset="0"/>
              </a:rPr>
              <a:t>Environment</a:t>
            </a:r>
            <a:endParaRPr lang="en-US" sz="800" b="1" dirty="0">
              <a:solidFill>
                <a:srgbClr val="000090"/>
              </a:solidFill>
              <a:latin typeface="+mj-lt"/>
              <a:ea typeface="ＭＳ Ｐゴシック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0C1500-B076-0244-AD5F-6F213F20B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9644" y="1097671"/>
            <a:ext cx="8306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Genes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82161B6-4767-D145-B312-02B8419AF0B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31119" y="4108444"/>
            <a:ext cx="0" cy="792163"/>
          </a:xfrm>
          <a:prstGeom prst="straightConnector1">
            <a:avLst/>
          </a:prstGeom>
          <a:noFill/>
          <a:ln w="76200">
            <a:solidFill>
              <a:srgbClr val="00009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7D60DEDB-B7E1-2442-8716-768B831D313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531119" y="1936932"/>
            <a:ext cx="1663700" cy="390525"/>
          </a:xfrm>
          <a:prstGeom prst="bentConnector3">
            <a:avLst>
              <a:gd name="adj1" fmla="val 98440"/>
            </a:avLst>
          </a:prstGeom>
          <a:noFill/>
          <a:ln w="76200">
            <a:solidFill>
              <a:srgbClr val="00009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Right Brace 12">
            <a:extLst>
              <a:ext uri="{FF2B5EF4-FFF2-40B4-BE49-F238E27FC236}">
                <a16:creationId xmlns:a16="http://schemas.microsoft.com/office/drawing/2014/main" id="{3D6D2906-82F9-AE4E-A215-CC1CE20903E6}"/>
              </a:ext>
            </a:extLst>
          </p:cNvPr>
          <p:cNvSpPr>
            <a:spLocks/>
          </p:cNvSpPr>
          <p:nvPr/>
        </p:nvSpPr>
        <p:spPr bwMode="auto">
          <a:xfrm rot="5400000">
            <a:off x="8246982" y="728682"/>
            <a:ext cx="682108" cy="3197693"/>
          </a:xfrm>
          <a:prstGeom prst="rightBrace">
            <a:avLst>
              <a:gd name="adj1" fmla="val 8327"/>
              <a:gd name="adj2" fmla="val 50588"/>
            </a:avLst>
          </a:prstGeom>
          <a:noFill/>
          <a:ln w="57150">
            <a:solidFill>
              <a:srgbClr val="00009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21D9C06-BECC-0E4B-A6CD-44C574C05C0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541577" y="2381243"/>
            <a:ext cx="25400" cy="558800"/>
          </a:xfrm>
          <a:prstGeom prst="straightConnector1">
            <a:avLst/>
          </a:prstGeom>
          <a:noFill/>
          <a:ln w="76200">
            <a:solidFill>
              <a:srgbClr val="00009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F67EEA6-8275-4041-84D9-6BD2504ED8F1}"/>
              </a:ext>
            </a:extLst>
          </p:cNvPr>
          <p:cNvSpPr txBox="1"/>
          <p:nvPr/>
        </p:nvSpPr>
        <p:spPr>
          <a:xfrm>
            <a:off x="544785" y="1342973"/>
            <a:ext cx="4978130" cy="161691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</p:spPr>
        <p:txBody>
          <a:bodyPr wrap="square" lIns="251999" tIns="251999" rIns="251999" bIns="251999" rtlCol="0">
            <a:spAutoFit/>
          </a:bodyPr>
          <a:lstStyle/>
          <a:p>
            <a:r>
              <a:rPr lang="en-US" sz="2400" b="1" i="1" dirty="0">
                <a:latin typeface="+mj-lt"/>
              </a:rPr>
              <a:t>Why have allergy problems increased so dramatically in such a short time frame?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523475-6BAD-024B-B406-00EE3D4792AD}"/>
              </a:ext>
            </a:extLst>
          </p:cNvPr>
          <p:cNvSpPr txBox="1"/>
          <p:nvPr/>
        </p:nvSpPr>
        <p:spPr>
          <a:xfrm>
            <a:off x="562461" y="3097874"/>
            <a:ext cx="490148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This increase has happened much too quickly to be due to changes in our genes…. </a:t>
            </a:r>
          </a:p>
          <a:p>
            <a:endParaRPr lang="en-US" sz="2000" i="1" dirty="0">
              <a:latin typeface="+mj-lt"/>
            </a:endParaRPr>
          </a:p>
          <a:p>
            <a:r>
              <a:rPr lang="en-US" sz="2400" i="1" dirty="0">
                <a:latin typeface="+mj-lt"/>
              </a:rPr>
              <a:t>Changes in the environment must be responsible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b="1" i="1" dirty="0">
                <a:latin typeface="+mj-lt"/>
              </a:rPr>
              <a:t>The Western Lifestyle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895D29-C5D7-FB93-27D8-F9A33297C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70" y="174882"/>
            <a:ext cx="11682153" cy="734893"/>
          </a:xfrm>
        </p:spPr>
        <p:txBody>
          <a:bodyPr>
            <a:normAutofit/>
          </a:bodyPr>
          <a:lstStyle/>
          <a:p>
            <a:r>
              <a:rPr lang="en-US" sz="3200" b="0" dirty="0">
                <a:latin typeface="+mn-lt"/>
              </a:rPr>
              <a:t>Factors For Increasing Food Allergy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73FDA6B-0181-9CE3-CA49-B7C0DE21FF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0711" y="6228271"/>
            <a:ext cx="3112669" cy="277867"/>
          </a:xfrm>
        </p:spPr>
        <p:txBody>
          <a:bodyPr>
            <a:normAutofit/>
          </a:bodyPr>
          <a:lstStyle/>
          <a:p>
            <a:pPr algn="ctr"/>
            <a:r>
              <a:rPr lang="en-US" b="0" i="0" u="none" strike="noStrike" dirty="0">
                <a:solidFill>
                  <a:srgbClr val="1A4023"/>
                </a:solidFill>
                <a:effectLst/>
                <a:latin typeface="Aptos" panose="020B0004020202020204" pitchFamily="34" charset="0"/>
              </a:rPr>
              <a:t>Islam N, Chu DK. </a:t>
            </a:r>
            <a:r>
              <a:rPr lang="en-US" b="0" i="1" u="none" strike="noStrike" dirty="0">
                <a:solidFill>
                  <a:srgbClr val="1A4023"/>
                </a:solidFill>
                <a:effectLst/>
                <a:latin typeface="Aptos" panose="020B0004020202020204" pitchFamily="34" charset="0"/>
              </a:rPr>
              <a:t>Front Allergy. </a:t>
            </a:r>
            <a:r>
              <a:rPr lang="en-US" b="0" i="0" u="none" strike="noStrike" dirty="0">
                <a:solidFill>
                  <a:srgbClr val="1A4023"/>
                </a:solidFill>
                <a:effectLst/>
                <a:latin typeface="Aptos" panose="020B0004020202020204" pitchFamily="34" charset="0"/>
              </a:rPr>
              <a:t>2022;3:1037596.</a:t>
            </a:r>
            <a:endParaRPr lang="en-US" dirty="0">
              <a:solidFill>
                <a:srgbClr val="1A40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8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265970" y="174882"/>
            <a:ext cx="11682153" cy="522406"/>
          </a:xfrm>
          <a:noFill/>
        </p:spPr>
        <p:txBody>
          <a:bodyPr/>
          <a:lstStyle/>
          <a:p>
            <a:pPr>
              <a:defRPr/>
            </a:pPr>
            <a:r>
              <a:rPr lang="en-US" altLang="x-none" sz="2800" b="0" dirty="0">
                <a:latin typeface="+mn-lt"/>
              </a:rPr>
              <a:t>Risk For Chronic Disease Is Set In Early Life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0342E6-5A91-B5B3-C1E0-88E8DE0E74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53510" y="6228359"/>
            <a:ext cx="4084980" cy="5736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Hanson M, et al. </a:t>
            </a:r>
            <a:r>
              <a:rPr lang="en-US" i="1" dirty="0">
                <a:effectLst/>
              </a:rPr>
              <a:t>Am J Clin </a:t>
            </a:r>
            <a:r>
              <a:rPr lang="en-US" i="1" dirty="0" err="1">
                <a:effectLst/>
              </a:rPr>
              <a:t>Nutr</a:t>
            </a:r>
            <a:r>
              <a:rPr lang="en-US" dirty="0">
                <a:effectLst/>
              </a:rPr>
              <a:t>. 2011;94(6 Suppl):1754S-1758S. 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14B50C-D434-B257-DBDB-C2D58DABD127}"/>
              </a:ext>
            </a:extLst>
          </p:cNvPr>
          <p:cNvGrpSpPr/>
          <p:nvPr/>
        </p:nvGrpSpPr>
        <p:grpSpPr>
          <a:xfrm>
            <a:off x="2516188" y="867135"/>
            <a:ext cx="6729412" cy="5022850"/>
            <a:chOff x="1993674" y="924701"/>
            <a:chExt cx="6729412" cy="5022850"/>
          </a:xfrm>
        </p:grpSpPr>
        <p:pic>
          <p:nvPicPr>
            <p:cNvPr id="20482" name="Picture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3674" y="924701"/>
              <a:ext cx="6729412" cy="50228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2859420" y="1836738"/>
              <a:ext cx="2016125" cy="1511300"/>
            </a:xfrm>
            <a:prstGeom prst="rect">
              <a:avLst/>
            </a:prstGeom>
            <a:solidFill>
              <a:srgbClr val="008000">
                <a:alpha val="45097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2851151" y="4500563"/>
              <a:ext cx="1800225" cy="431800"/>
            </a:xfrm>
            <a:prstGeom prst="rect">
              <a:avLst/>
            </a:prstGeom>
            <a:solidFill>
              <a:srgbClr val="008000">
                <a:alpha val="4784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dirty="0"/>
                <a:t>-9 </a:t>
              </a:r>
              <a:r>
                <a:rPr lang="en-US" altLang="en-US" sz="1600" dirty="0" err="1"/>
                <a:t>mos</a:t>
              </a:r>
              <a:r>
                <a:rPr lang="en-US" altLang="en-US" sz="1600" dirty="0"/>
                <a:t> to 2-3yrs</a:t>
              </a: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120102" y="5152650"/>
              <a:ext cx="1655343" cy="737335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3706461" y="4266369"/>
              <a:ext cx="576064" cy="144000"/>
            </a:xfrm>
            <a:prstGeom prst="rect">
              <a:avLst/>
            </a:prstGeom>
            <a:solidFill>
              <a:srgbClr val="EFF5E8"/>
            </a:solidFill>
            <a:ln w="28575">
              <a:noFill/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2208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79E4-63F6-D90E-BBBD-CAE0479C9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x-none" sz="2800" b="0" dirty="0">
                <a:solidFill>
                  <a:srgbClr val="1A4023"/>
                </a:solidFill>
                <a:latin typeface="+mn-lt"/>
              </a:rPr>
              <a:t>The Intestinal Microbiota Plays A Critical Role In Immune Development</a:t>
            </a:r>
            <a:endParaRPr lang="en-US" sz="2800" b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81F64A-76D4-ADA3-C65C-8C27ACA6D3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0627" y="6228270"/>
            <a:ext cx="2932837" cy="454847"/>
          </a:xfrm>
        </p:spPr>
        <p:txBody>
          <a:bodyPr>
            <a:noAutofit/>
          </a:bodyPr>
          <a:lstStyle/>
          <a:p>
            <a:pPr algn="ctr"/>
            <a:r>
              <a:rPr lang="en-US" b="0" i="0" u="none" strike="noStrike" dirty="0" err="1">
                <a:solidFill>
                  <a:srgbClr val="1A4023"/>
                </a:solidFill>
                <a:effectLst/>
                <a:latin typeface="Aptos" panose="020B0004020202020204" pitchFamily="34" charset="0"/>
              </a:rPr>
              <a:t>Benedé</a:t>
            </a:r>
            <a:r>
              <a:rPr lang="en-US" b="0" i="0" u="none" strike="noStrike" dirty="0">
                <a:solidFill>
                  <a:srgbClr val="1A4023"/>
                </a:solidFill>
                <a:effectLst/>
                <a:latin typeface="Aptos" panose="020B0004020202020204" pitchFamily="34" charset="0"/>
              </a:rPr>
              <a:t> S, et al. </a:t>
            </a:r>
            <a:r>
              <a:rPr lang="en-US" b="0" i="1" u="none" strike="noStrike" dirty="0" err="1">
                <a:solidFill>
                  <a:srgbClr val="1A4023"/>
                </a:solidFill>
                <a:effectLst/>
                <a:latin typeface="Aptos" panose="020B0004020202020204" pitchFamily="34" charset="0"/>
              </a:rPr>
              <a:t>EBioMedicine</a:t>
            </a:r>
            <a:r>
              <a:rPr lang="en-US" b="0" i="1" u="none" strike="noStrike" dirty="0">
                <a:solidFill>
                  <a:srgbClr val="1A4023"/>
                </a:solidFill>
                <a:effectLst/>
                <a:latin typeface="Aptos" panose="020B0004020202020204" pitchFamily="34" charset="0"/>
              </a:rPr>
              <a:t>.</a:t>
            </a:r>
            <a:r>
              <a:rPr lang="en-US" b="0" i="0" u="none" strike="noStrike" dirty="0">
                <a:solidFill>
                  <a:srgbClr val="1A4023"/>
                </a:solidFill>
                <a:effectLst/>
                <a:latin typeface="Aptos" panose="020B0004020202020204" pitchFamily="34" charset="0"/>
              </a:rPr>
              <a:t> 2016;7:27-34.</a:t>
            </a:r>
          </a:p>
          <a:p>
            <a:pPr algn="ctr"/>
            <a:r>
              <a:rPr lang="en-US" kern="0" dirty="0">
                <a:solidFill>
                  <a:srgbClr val="1A402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Chung HJ, et al. </a:t>
            </a:r>
            <a:r>
              <a:rPr lang="en-US" i="1" kern="0" dirty="0">
                <a:solidFill>
                  <a:srgbClr val="1A402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Front </a:t>
            </a:r>
            <a:r>
              <a:rPr lang="en-US" i="1" kern="0" dirty="0" err="1">
                <a:solidFill>
                  <a:srgbClr val="1A402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Microbiol</a:t>
            </a:r>
            <a:r>
              <a:rPr lang="en-US" i="1" kern="0" dirty="0">
                <a:solidFill>
                  <a:srgbClr val="1A402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.</a:t>
            </a:r>
            <a:r>
              <a:rPr lang="en-US" kern="0" dirty="0">
                <a:solidFill>
                  <a:srgbClr val="1A402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2018;9:1510</a:t>
            </a:r>
            <a:endParaRPr lang="en-US" dirty="0">
              <a:solidFill>
                <a:srgbClr val="1A4023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30E06F7-BC2E-12F0-95D3-358DF60201CD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356" r="50176"/>
          <a:stretch/>
        </p:blipFill>
        <p:spPr>
          <a:xfrm>
            <a:off x="402136" y="1866038"/>
            <a:ext cx="3014973" cy="353596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3E06848-3FDD-37B6-8B5C-E06BE5F66535}"/>
              </a:ext>
            </a:extLst>
          </p:cNvPr>
          <p:cNvCxnSpPr>
            <a:cxnSpLocks/>
          </p:cNvCxnSpPr>
          <p:nvPr/>
        </p:nvCxnSpPr>
        <p:spPr>
          <a:xfrm flipV="1">
            <a:off x="3618333" y="2648051"/>
            <a:ext cx="980562" cy="623557"/>
          </a:xfrm>
          <a:prstGeom prst="straightConnector1">
            <a:avLst/>
          </a:prstGeom>
          <a:ln w="76200">
            <a:solidFill>
              <a:srgbClr val="6A972D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37CB58B-9834-F434-CE09-E248C6A5676D}"/>
              </a:ext>
            </a:extLst>
          </p:cNvPr>
          <p:cNvCxnSpPr>
            <a:cxnSpLocks/>
          </p:cNvCxnSpPr>
          <p:nvPr/>
        </p:nvCxnSpPr>
        <p:spPr>
          <a:xfrm>
            <a:off x="3618333" y="4208433"/>
            <a:ext cx="980562" cy="62355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7DC8F63E-1D8F-2CD0-0A15-C24B7CD30D14}"/>
              </a:ext>
            </a:extLst>
          </p:cNvPr>
          <p:cNvSpPr/>
          <p:nvPr/>
        </p:nvSpPr>
        <p:spPr>
          <a:xfrm>
            <a:off x="4730621" y="2138791"/>
            <a:ext cx="1978090" cy="895792"/>
          </a:xfrm>
          <a:prstGeom prst="roundRect">
            <a:avLst/>
          </a:prstGeom>
          <a:noFill/>
          <a:ln>
            <a:solidFill>
              <a:srgbClr val="6A9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6A972D"/>
                </a:solidFill>
              </a:rPr>
              <a:t>Healthy microbiome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AEDB46A6-75EF-5C09-695A-F4F36B1D94D8}"/>
              </a:ext>
            </a:extLst>
          </p:cNvPr>
          <p:cNvSpPr/>
          <p:nvPr/>
        </p:nvSpPr>
        <p:spPr>
          <a:xfrm>
            <a:off x="4913688" y="4489357"/>
            <a:ext cx="1721224" cy="89579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Dysbiosis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1FC460-06B5-855C-8EF5-24F40D44E5EF}"/>
              </a:ext>
            </a:extLst>
          </p:cNvPr>
          <p:cNvCxnSpPr>
            <a:cxnSpLocks/>
          </p:cNvCxnSpPr>
          <p:nvPr/>
        </p:nvCxnSpPr>
        <p:spPr>
          <a:xfrm flipV="1">
            <a:off x="6840640" y="2586685"/>
            <a:ext cx="1059320" cy="1"/>
          </a:xfrm>
          <a:prstGeom prst="straightConnector1">
            <a:avLst/>
          </a:prstGeom>
          <a:ln w="76200">
            <a:solidFill>
              <a:srgbClr val="6A972D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5EA3C2F-E038-44CB-C2FA-0C0E6061485C}"/>
              </a:ext>
            </a:extLst>
          </p:cNvPr>
          <p:cNvSpPr txBox="1"/>
          <p:nvPr/>
        </p:nvSpPr>
        <p:spPr>
          <a:xfrm>
            <a:off x="7899960" y="4287431"/>
            <a:ext cx="41905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/>
              </a:rPr>
              <a:t>IMMUNE 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effectLst/>
              </a:rPr>
              <a:t>DYSREGULATION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E10FA2-F3B4-46E0-4670-22D71A916BA6}"/>
              </a:ext>
            </a:extLst>
          </p:cNvPr>
          <p:cNvSpPr txBox="1"/>
          <p:nvPr/>
        </p:nvSpPr>
        <p:spPr>
          <a:xfrm>
            <a:off x="8105688" y="2221344"/>
            <a:ext cx="3035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rgbClr val="C00000"/>
                </a:solidFill>
                <a:effectLst/>
              </a:defRPr>
            </a:lvl1pPr>
          </a:lstStyle>
          <a:p>
            <a:r>
              <a:rPr lang="en-US" dirty="0">
                <a:solidFill>
                  <a:srgbClr val="6A972D"/>
                </a:solidFill>
              </a:rPr>
              <a:t>TOLERANCE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77366D-D55C-F7C8-554E-FB231A6222DB}"/>
              </a:ext>
            </a:extLst>
          </p:cNvPr>
          <p:cNvSpPr/>
          <p:nvPr/>
        </p:nvSpPr>
        <p:spPr>
          <a:xfrm>
            <a:off x="3209730" y="3275044"/>
            <a:ext cx="354563" cy="401216"/>
          </a:xfrm>
          <a:prstGeom prst="rect">
            <a:avLst/>
          </a:prstGeom>
          <a:solidFill>
            <a:srgbClr val="F2F8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78E0142-5E23-82F8-C98A-325CF210F814}"/>
              </a:ext>
            </a:extLst>
          </p:cNvPr>
          <p:cNvCxnSpPr>
            <a:cxnSpLocks/>
          </p:cNvCxnSpPr>
          <p:nvPr/>
        </p:nvCxnSpPr>
        <p:spPr>
          <a:xfrm flipV="1">
            <a:off x="6840640" y="4937253"/>
            <a:ext cx="1059320" cy="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3E00364-0758-1C04-73E7-3858B6C5CBED}"/>
              </a:ext>
            </a:extLst>
          </p:cNvPr>
          <p:cNvSpPr/>
          <p:nvPr/>
        </p:nvSpPr>
        <p:spPr>
          <a:xfrm>
            <a:off x="401216" y="2285997"/>
            <a:ext cx="454822" cy="579983"/>
          </a:xfrm>
          <a:prstGeom prst="rect">
            <a:avLst/>
          </a:prstGeom>
          <a:solidFill>
            <a:srgbClr val="F4F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5D357C-190B-14A1-5B85-B19451BFB408}"/>
              </a:ext>
            </a:extLst>
          </p:cNvPr>
          <p:cNvSpPr/>
          <p:nvPr/>
        </p:nvSpPr>
        <p:spPr>
          <a:xfrm>
            <a:off x="443888" y="2438398"/>
            <a:ext cx="454822" cy="148287"/>
          </a:xfrm>
          <a:prstGeom prst="rect">
            <a:avLst/>
          </a:prstGeom>
          <a:solidFill>
            <a:srgbClr val="F4F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383B95CF-E821-5E78-430C-A2ECF33D0918}"/>
              </a:ext>
            </a:extLst>
          </p:cNvPr>
          <p:cNvSpPr txBox="1">
            <a:spLocks/>
          </p:cNvSpPr>
          <p:nvPr/>
        </p:nvSpPr>
        <p:spPr>
          <a:xfrm>
            <a:off x="62770" y="1215124"/>
            <a:ext cx="11926030" cy="4478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Font typeface="Arial"/>
              <a:buChar char="•"/>
              <a:defRPr lang="en-US" sz="2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Font typeface="Open Sans" panose="020B0606030504020204" pitchFamily="34" charset="0"/>
              <a:buChar char="»"/>
              <a:def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0">
              <a:buNone/>
            </a:pPr>
            <a:r>
              <a:rPr lang="en-US" altLang="x-none" sz="2400" b="1" i="1" dirty="0">
                <a:solidFill>
                  <a:srgbClr val="EB7321"/>
                </a:solidFill>
                <a:latin typeface="+mj-lt"/>
              </a:rPr>
              <a:t>A healthy gut microbiota supports healthy immune responsiveness</a:t>
            </a:r>
            <a:endParaRPr lang="en-US" sz="2400" dirty="0">
              <a:solidFill>
                <a:srgbClr val="EB7321"/>
              </a:solidFill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77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151C0-AD77-4223-8D6F-134F34D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Faculty Disclosures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C22DCE-B630-CEA3-2E47-6B900FE52EB4}"/>
              </a:ext>
            </a:extLst>
          </p:cNvPr>
          <p:cNvGraphicFramePr/>
          <p:nvPr/>
        </p:nvGraphicFramePr>
        <p:xfrm>
          <a:off x="254924" y="1127413"/>
          <a:ext cx="11513393" cy="1188720"/>
        </p:xfrm>
        <a:graphic>
          <a:graphicData uri="http://schemas.openxmlformats.org/drawingml/2006/table">
            <a:tbl>
              <a:tblPr/>
              <a:tblGrid>
                <a:gridCol w="11513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9144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  <a:tab pos="6686550" algn="r"/>
                        </a:tabLst>
                        <a:defRPr/>
                      </a:pPr>
                      <a:r>
                        <a:rPr kumimoji="0" lang="en-US" sz="1800" b="0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It is the policy of the Annenberg Center to ensure fair balance, independence, objectivity, and scientific rigor in all programming.  All faculty participating in </a:t>
                      </a:r>
                      <a:r>
                        <a:rPr lang="en-US" sz="18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accredited</a:t>
                      </a:r>
                      <a:r>
                        <a:rPr kumimoji="0" lang="en-US" sz="1800" b="0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programs are expected to identify and reference off-label product use and disclose any relationship with those supporting the activity or any others whose products or services are discussed</a:t>
                      </a:r>
                      <a:r>
                        <a:rPr kumimoji="0" lang="en-US" sz="1800" b="1" i="1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45720" marR="4572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940A23-CAAB-5287-D453-FDF53C01B6AC}"/>
              </a:ext>
            </a:extLst>
          </p:cNvPr>
          <p:cNvGraphicFramePr/>
          <p:nvPr/>
        </p:nvGraphicFramePr>
        <p:xfrm>
          <a:off x="254924" y="5415739"/>
          <a:ext cx="11513393" cy="640080"/>
        </p:xfrm>
        <a:graphic>
          <a:graphicData uri="http://schemas.openxmlformats.org/drawingml/2006/table">
            <a:tbl>
              <a:tblPr/>
              <a:tblGrid>
                <a:gridCol w="11513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91440"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80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Faculty have documented that this presentation will involve discussion of unapproved or off-label, experimental, or investigational use.</a:t>
                      </a:r>
                    </a:p>
                  </a:txBody>
                  <a:tcPr marL="45720" marR="4572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91CDC5B-0B5D-26D0-F3DA-167367632B40}"/>
              </a:ext>
            </a:extLst>
          </p:cNvPr>
          <p:cNvGraphicFramePr>
            <a:graphicFrameLocks noGrp="1"/>
          </p:cNvGraphicFramePr>
          <p:nvPr/>
        </p:nvGraphicFramePr>
        <p:xfrm>
          <a:off x="254925" y="2380036"/>
          <a:ext cx="11338101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02676">
                  <a:extLst>
                    <a:ext uri="{9D8B030D-6E8A-4147-A177-3AD203B41FA5}">
                      <a16:colId xmlns:a16="http://schemas.microsoft.com/office/drawing/2014/main" val="2147425400"/>
                    </a:ext>
                  </a:extLst>
                </a:gridCol>
                <a:gridCol w="7935425">
                  <a:extLst>
                    <a:ext uri="{9D8B030D-6E8A-4147-A177-3AD203B41FA5}">
                      <a16:colId xmlns:a16="http://schemas.microsoft.com/office/drawing/2014/main" val="359349853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nb-NO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David R. </a:t>
                      </a:r>
                      <a:r>
                        <a:rPr lang="nb-NO" sz="2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Stukus</a:t>
                      </a:r>
                      <a:r>
                        <a:rPr lang="nb-NO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, MD</a:t>
                      </a:r>
                      <a:endParaRPr lang="it-IT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534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Consultant</a:t>
                      </a: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ARS Pharmaceuticals</a:t>
                      </a: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2696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Research Support</a:t>
                      </a:r>
                    </a:p>
                  </a:txBody>
                  <a:tcPr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DBV Pharmaceuticals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71048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91CDC5B-0B5D-26D0-F3DA-167367632B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951165"/>
              </p:ext>
            </p:extLst>
          </p:nvPr>
        </p:nvGraphicFramePr>
        <p:xfrm>
          <a:off x="254924" y="4085011"/>
          <a:ext cx="11338101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98623">
                  <a:extLst>
                    <a:ext uri="{9D8B030D-6E8A-4147-A177-3AD203B41FA5}">
                      <a16:colId xmlns:a16="http://schemas.microsoft.com/office/drawing/2014/main" val="2147425400"/>
                    </a:ext>
                  </a:extLst>
                </a:gridCol>
                <a:gridCol w="5939478">
                  <a:extLst>
                    <a:ext uri="{9D8B030D-6E8A-4147-A177-3AD203B41FA5}">
                      <a16:colId xmlns:a16="http://schemas.microsoft.com/office/drawing/2014/main" val="359349853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None/>
                      </a:pPr>
                      <a:r>
                        <a:rPr lang="nb-NO" sz="2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Mimi Tang, PhD</a:t>
                      </a:r>
                      <a:endParaRPr lang="it-IT" sz="2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534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No relevant financial disclosures</a:t>
                      </a: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2696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 sz="24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710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416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A2B9ED-F781-594B-9856-A84D447F9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613" y="972410"/>
            <a:ext cx="6498772" cy="4986331"/>
          </a:xfrm>
          <a:prstGeom prst="rect">
            <a:avLst/>
          </a:prstGeom>
          <a:solidFill>
            <a:srgbClr val="F5F9F1"/>
          </a:solidFill>
          <a:ln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9D1D15-8EA7-4FD0-1677-4B0ACC2A0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23" y="170376"/>
            <a:ext cx="11682153" cy="1143000"/>
          </a:xfrm>
        </p:spPr>
        <p:txBody>
          <a:bodyPr>
            <a:noAutofit/>
          </a:bodyPr>
          <a:lstStyle/>
          <a:p>
            <a:r>
              <a:rPr lang="en-AU" sz="2800" b="0" dirty="0">
                <a:solidFill>
                  <a:schemeClr val="tx1"/>
                </a:solidFill>
                <a:latin typeface="+mn-lt"/>
              </a:rPr>
              <a:t>Early Life Factors </a:t>
            </a:r>
            <a:r>
              <a:rPr lang="en-AU" sz="2800" b="0" dirty="0">
                <a:solidFill>
                  <a:schemeClr val="tx1"/>
                </a:solidFill>
                <a:latin typeface="+mn-lt"/>
                <a:sym typeface="Wingdings" pitchFamily="2" charset="2"/>
              </a:rPr>
              <a:t>Modifying Microbial Exposures And Immune Programming</a:t>
            </a:r>
            <a:b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endParaRPr lang="en-US" sz="2800" b="0" dirty="0"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1DA63D-A8BE-B80C-A4AB-1897ADE6D7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4126" y="6251603"/>
            <a:ext cx="2823745" cy="295501"/>
          </a:xfrm>
        </p:spPr>
        <p:txBody>
          <a:bodyPr>
            <a:normAutofit/>
          </a:bodyPr>
          <a:lstStyle/>
          <a:p>
            <a:pPr algn="ctr"/>
            <a:r>
              <a:rPr lang="es-MX" dirty="0" err="1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Aitoro</a:t>
            </a:r>
            <a:r>
              <a:rPr lang="es-MX" dirty="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R, </a:t>
            </a:r>
            <a:r>
              <a:rPr lang="en-US" dirty="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et al. </a:t>
            </a:r>
            <a:r>
              <a:rPr lang="en-US" i="1" dirty="0">
                <a:effectLst/>
              </a:rPr>
              <a:t>Nutrients</a:t>
            </a:r>
            <a:r>
              <a:rPr lang="en-US" dirty="0">
                <a:effectLst/>
              </a:rPr>
              <a:t>. 2017;9(7):672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5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D9F5DD-8092-EF4F-BB35-366AE2F97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57" y="1416858"/>
            <a:ext cx="1694132" cy="1712546"/>
          </a:xfrm>
          <a:prstGeom prst="rect">
            <a:avLst/>
          </a:prstGeom>
        </p:spPr>
      </p:pic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Probiotics, Prebiotics And </a:t>
            </a:r>
            <a:r>
              <a:rPr lang="en-US" sz="2800" b="0" dirty="0" err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Synbiotics</a:t>
            </a:r>
            <a:r>
              <a:rPr lang="en-US" sz="2800" b="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As An Approach To Support Tolerance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6580C90-F5AD-7DD9-0A9B-2494A809CF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9561" y="6220334"/>
            <a:ext cx="3252877" cy="5736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Sestito S, et al. </a:t>
            </a:r>
            <a:r>
              <a:rPr lang="en-US" i="1" dirty="0">
                <a:effectLst/>
              </a:rPr>
              <a:t>Front </a:t>
            </a:r>
            <a:r>
              <a:rPr lang="en-US" i="1" dirty="0" err="1">
                <a:effectLst/>
              </a:rPr>
              <a:t>Pediatr</a:t>
            </a:r>
            <a:r>
              <a:rPr lang="en-US" dirty="0">
                <a:effectLst/>
              </a:rPr>
              <a:t>. 2020;8:583946. </a:t>
            </a:r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670A3FE-79AB-4F47-B209-8AF737A43D65}"/>
              </a:ext>
            </a:extLst>
          </p:cNvPr>
          <p:cNvSpPr/>
          <p:nvPr/>
        </p:nvSpPr>
        <p:spPr>
          <a:xfrm>
            <a:off x="496866" y="4135465"/>
            <a:ext cx="2615829" cy="130567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Immune Dysregulation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A106F0C-B4D8-D940-B5AB-7280F6CE2E54}"/>
              </a:ext>
            </a:extLst>
          </p:cNvPr>
          <p:cNvSpPr/>
          <p:nvPr/>
        </p:nvSpPr>
        <p:spPr>
          <a:xfrm>
            <a:off x="9274845" y="4135465"/>
            <a:ext cx="2420289" cy="1325562"/>
          </a:xfrm>
          <a:prstGeom prst="roundRect">
            <a:avLst/>
          </a:prstGeom>
          <a:noFill/>
          <a:ln>
            <a:solidFill>
              <a:srgbClr val="6A9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6A972D"/>
                </a:solidFill>
              </a:rPr>
              <a:t>Tolerogenic Environment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01374A-EDFB-AD46-9A43-E115C5B5128B}"/>
              </a:ext>
            </a:extLst>
          </p:cNvPr>
          <p:cNvSpPr txBox="1"/>
          <p:nvPr/>
        </p:nvSpPr>
        <p:spPr>
          <a:xfrm>
            <a:off x="3941263" y="1649459"/>
            <a:ext cx="4211731" cy="1323439"/>
          </a:xfrm>
          <a:prstGeom prst="rect">
            <a:avLst/>
          </a:prstGeom>
          <a:solidFill>
            <a:srgbClr val="F3F8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Probiotics</a:t>
            </a:r>
            <a:r>
              <a:rPr lang="en-US" sz="2000" dirty="0">
                <a:latin typeface="+mj-lt"/>
              </a:rPr>
              <a:t> 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Live microorganisms that when administered in 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adequate amounts confer a health benefit on the host</a:t>
            </a:r>
            <a:r>
              <a:rPr lang="en-AU" sz="2000" dirty="0">
                <a:effectLst/>
                <a:latin typeface="+mj-lt"/>
              </a:rPr>
              <a:t> </a:t>
            </a:r>
            <a:r>
              <a:rPr lang="en-US" sz="2000" dirty="0">
                <a:latin typeface="+mj-lt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DE3B2B-1F3B-0446-8EAE-E40DD9196651}"/>
              </a:ext>
            </a:extLst>
          </p:cNvPr>
          <p:cNvSpPr txBox="1"/>
          <p:nvPr/>
        </p:nvSpPr>
        <p:spPr>
          <a:xfrm>
            <a:off x="3941263" y="3136452"/>
            <a:ext cx="4211731" cy="1323439"/>
          </a:xfrm>
          <a:prstGeom prst="rect">
            <a:avLst/>
          </a:prstGeom>
          <a:solidFill>
            <a:srgbClr val="F3F8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Prebiotics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bstrates that are selectively used by host microorganisms, 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conferring a health benefit</a:t>
            </a:r>
            <a:r>
              <a:rPr lang="en-AU" sz="2000" dirty="0">
                <a:effectLst/>
                <a:latin typeface="+mj-lt"/>
              </a:rPr>
              <a:t> </a:t>
            </a:r>
            <a:endParaRPr lang="en-US" sz="2000" dirty="0">
              <a:latin typeface="+mj-lt"/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55B0A59E-51D7-3B47-8682-4C858DB78419}"/>
              </a:ext>
            </a:extLst>
          </p:cNvPr>
          <p:cNvSpPr/>
          <p:nvPr/>
        </p:nvSpPr>
        <p:spPr>
          <a:xfrm rot="16200000">
            <a:off x="5883219" y="1905523"/>
            <a:ext cx="621102" cy="5796953"/>
          </a:xfrm>
          <a:prstGeom prst="downArrow">
            <a:avLst/>
          </a:prstGeom>
          <a:gradFill flip="none" rotWithShape="1">
            <a:gsLst>
              <a:gs pos="28000">
                <a:schemeClr val="accent6"/>
              </a:gs>
              <a:gs pos="85000">
                <a:schemeClr val="accent2"/>
              </a:gs>
              <a:gs pos="96000">
                <a:srgbClr val="C0000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45B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39B3E7-528C-3140-9600-EC049F9B6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7497" y="2000956"/>
            <a:ext cx="1903386" cy="1943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D733D2-F0C4-E34C-9BA3-99FAB3873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955" y="2199792"/>
            <a:ext cx="1766211" cy="18041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D5E6B6-DB30-FF4E-90A8-3E27D881BEFA}"/>
              </a:ext>
            </a:extLst>
          </p:cNvPr>
          <p:cNvSpPr txBox="1"/>
          <p:nvPr/>
        </p:nvSpPr>
        <p:spPr>
          <a:xfrm>
            <a:off x="3941263" y="5336277"/>
            <a:ext cx="4211731" cy="707886"/>
          </a:xfrm>
          <a:prstGeom prst="rect">
            <a:avLst/>
          </a:prstGeom>
          <a:solidFill>
            <a:srgbClr val="EBF3E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Synbiotics</a:t>
            </a:r>
            <a:endParaRPr lang="en-GB" sz="2000" b="1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AU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Probiotic + Prebiotic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422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7814A-3E2F-958B-699C-52E9BCE9F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0" dirty="0">
                <a:latin typeface="+mn-lt"/>
              </a:rPr>
              <a:t>Addressing Myths and Misperceptions Among Parents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18B27-6F84-B948-F500-7365CCA9F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731" y="3021033"/>
            <a:ext cx="11271391" cy="296173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1A4023"/>
                </a:solidFill>
              </a:rPr>
              <a:t>Key counseling points:</a:t>
            </a:r>
          </a:p>
          <a:p>
            <a:pPr lvl="1"/>
            <a:r>
              <a:rPr lang="en-US" dirty="0">
                <a:solidFill>
                  <a:srgbClr val="1A4023"/>
                </a:solidFill>
              </a:rPr>
              <a:t>Food allergies are not the same as food intolerances </a:t>
            </a:r>
          </a:p>
          <a:p>
            <a:pPr lvl="2"/>
            <a:r>
              <a:rPr lang="en-US" dirty="0">
                <a:solidFill>
                  <a:srgbClr val="1A4023"/>
                </a:solidFill>
              </a:rPr>
              <a:t> Food allergy is an immune mediated condition that develops when the immune system incorrectly recognizes a food allergen as harmful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rgbClr val="1A4023"/>
                </a:solidFill>
              </a:rPr>
              <a:t>Food allergies are increasing in prevalence across the globe</a:t>
            </a:r>
          </a:p>
          <a:p>
            <a:pPr lvl="2"/>
            <a:r>
              <a:rPr lang="en-US" dirty="0">
                <a:solidFill>
                  <a:srgbClr val="1A4023"/>
                </a:solidFill>
              </a:rPr>
              <a:t>Data from the US, UK and Australia have consistently shown rising rates of food allergy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rgbClr val="1A4023"/>
                </a:solidFill>
              </a:rPr>
              <a:t>Rising rate of food allergy likely relate to changes in the gut microbiota</a:t>
            </a:r>
          </a:p>
          <a:p>
            <a:pPr lvl="2"/>
            <a:r>
              <a:rPr lang="en-US" dirty="0">
                <a:solidFill>
                  <a:srgbClr val="1A4023"/>
                </a:solidFill>
              </a:rPr>
              <a:t>Reduced microbial exposures, diet, Vitamin D / UV exposure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AB49B3C-D34E-E4A6-52B9-788CDA28F7F4}"/>
              </a:ext>
            </a:extLst>
          </p:cNvPr>
          <p:cNvGrpSpPr/>
          <p:nvPr/>
        </p:nvGrpSpPr>
        <p:grpSpPr>
          <a:xfrm>
            <a:off x="-1" y="1267856"/>
            <a:ext cx="12192001" cy="1415584"/>
            <a:chOff x="-1" y="1969692"/>
            <a:chExt cx="12192001" cy="1249121"/>
          </a:xfrm>
          <a:solidFill>
            <a:schemeClr val="accent5">
              <a:lumMod val="75000"/>
            </a:schemeClr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9EF957-A6AB-A175-2FB5-627EE9581CBC}"/>
                </a:ext>
              </a:extLst>
            </p:cNvPr>
            <p:cNvSpPr/>
            <p:nvPr/>
          </p:nvSpPr>
          <p:spPr>
            <a:xfrm>
              <a:off x="0" y="2761613"/>
              <a:ext cx="12192000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1AD8374-1147-E0A1-B83D-6C073D44547C}"/>
                </a:ext>
              </a:extLst>
            </p:cNvPr>
            <p:cNvSpPr/>
            <p:nvPr/>
          </p:nvSpPr>
          <p:spPr>
            <a:xfrm>
              <a:off x="0" y="2743200"/>
              <a:ext cx="12192000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8823981-E172-6329-D50D-595B8254170D}"/>
                </a:ext>
              </a:extLst>
            </p:cNvPr>
            <p:cNvSpPr/>
            <p:nvPr/>
          </p:nvSpPr>
          <p:spPr>
            <a:xfrm rot="10800000">
              <a:off x="-1" y="1969692"/>
              <a:ext cx="12192000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179AD3BD-3A6F-E7ED-ECAA-0A7A1B18B2C8}"/>
                </a:ext>
              </a:extLst>
            </p:cNvPr>
            <p:cNvSpPr/>
            <p:nvPr/>
          </p:nvSpPr>
          <p:spPr>
            <a:xfrm>
              <a:off x="0" y="1987324"/>
              <a:ext cx="12191999" cy="1180390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44588"/>
              <a:r>
                <a:rPr lang="en-US" sz="2600" dirty="0">
                  <a:solidFill>
                    <a:schemeClr val="tx1"/>
                  </a:solidFill>
                </a:rPr>
                <a:t>It is important to dispel myths and promote facts when discussing allergies</a:t>
              </a: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F74DC69F-8AFB-82F6-60F9-3055A471D1C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1513" y="1380974"/>
            <a:ext cx="1139549" cy="113954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51665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9A3361E-CF68-EA27-D747-DA1C9BF3F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301"/>
            <a:ext cx="10515600" cy="1325563"/>
          </a:xfrm>
        </p:spPr>
        <p:txBody>
          <a:bodyPr/>
          <a:lstStyle/>
          <a:p>
            <a:pPr algn="ctr"/>
            <a:r>
              <a:rPr lang="en-US" sz="4400" dirty="0">
                <a:effectLst/>
                <a:latin typeface="Grandview" panose="020B0502040204020203" pitchFamily="34" charset="0"/>
                <a:ea typeface="Calibri" panose="020F0502020204030204" pitchFamily="34" charset="0"/>
                <a:cs typeface="Century Gothic" panose="020B0502020202020204" pitchFamily="34" charset="0"/>
              </a:rPr>
              <a:t>Social Media For Clinicians Who Care For Infants 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B3FBF2-869A-C73F-0E62-6D893353A3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David R. </a:t>
            </a:r>
            <a:r>
              <a:rPr lang="en-US" dirty="0" err="1"/>
              <a:t>Stukus</a:t>
            </a:r>
            <a:r>
              <a:rPr lang="en-US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137565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30F38BAE-9C94-607F-FFD5-0EC2BD78A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74882"/>
            <a:ext cx="11682153" cy="1143000"/>
          </a:xfrm>
        </p:spPr>
        <p:txBody>
          <a:bodyPr/>
          <a:lstStyle/>
          <a:p>
            <a:r>
              <a:rPr lang="en-US" b="0" dirty="0">
                <a:latin typeface="+mn-lt"/>
              </a:rPr>
              <a:t>Credible Information?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D634ED-BA21-67A9-36B6-9CFFE4F2C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882" y="1189574"/>
            <a:ext cx="6913418" cy="47466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D1683B-49FC-6F9F-6D3F-70A3FB826149}"/>
              </a:ext>
            </a:extLst>
          </p:cNvPr>
          <p:cNvSpPr/>
          <p:nvPr/>
        </p:nvSpPr>
        <p:spPr>
          <a:xfrm>
            <a:off x="4498848" y="3694176"/>
            <a:ext cx="1225296" cy="16459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3CE893-0E5A-8ACB-B672-661A24F28AC8}"/>
              </a:ext>
            </a:extLst>
          </p:cNvPr>
          <p:cNvSpPr/>
          <p:nvPr/>
        </p:nvSpPr>
        <p:spPr>
          <a:xfrm>
            <a:off x="2699784" y="3846576"/>
            <a:ext cx="1225296" cy="16459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8410B4-E278-EB61-6B17-95E515EC6BFD}"/>
              </a:ext>
            </a:extLst>
          </p:cNvPr>
          <p:cNvSpPr/>
          <p:nvPr/>
        </p:nvSpPr>
        <p:spPr>
          <a:xfrm>
            <a:off x="2699783" y="5240479"/>
            <a:ext cx="1370411" cy="16459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27FD9B-6A2B-8CE4-3BA0-BFF094F30590}"/>
              </a:ext>
            </a:extLst>
          </p:cNvPr>
          <p:cNvSpPr/>
          <p:nvPr/>
        </p:nvSpPr>
        <p:spPr>
          <a:xfrm>
            <a:off x="3172893" y="5405071"/>
            <a:ext cx="1370411" cy="16459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DB61AA-09D6-FA7B-FF9F-D54C19D79705}"/>
              </a:ext>
            </a:extLst>
          </p:cNvPr>
          <p:cNvSpPr/>
          <p:nvPr/>
        </p:nvSpPr>
        <p:spPr>
          <a:xfrm>
            <a:off x="3172893" y="5715979"/>
            <a:ext cx="1370411" cy="16459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9E1A76-BE7D-9624-64EC-ACA9CBB4DD45}"/>
              </a:ext>
            </a:extLst>
          </p:cNvPr>
          <p:cNvSpPr/>
          <p:nvPr/>
        </p:nvSpPr>
        <p:spPr>
          <a:xfrm>
            <a:off x="8300152" y="3694176"/>
            <a:ext cx="631975" cy="16459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E74F3AB4-0C3C-0B17-C510-95776D8118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74643" y="6253030"/>
            <a:ext cx="7442714" cy="5736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  <a:ea typeface="+mn-lt"/>
                <a:cs typeface="+mn-lt"/>
              </a:rPr>
              <a:t>Stukus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 D. </a:t>
            </a:r>
            <a:r>
              <a:rPr lang="en-US" sz="1200" dirty="0">
                <a:solidFill>
                  <a:schemeClr val="tx1"/>
                </a:solidFill>
                <a:latin typeface="Segoe UI"/>
                <a:cs typeface="Segoe UI"/>
              </a:rPr>
              <a:t>@allergykidsdoc.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tx1"/>
                </a:solidFill>
                <a:latin typeface="Segoe UI"/>
                <a:cs typeface="Segoe UI"/>
              </a:rPr>
              <a:t>November </a:t>
            </a:r>
            <a:r>
              <a:rPr lang="en-US" dirty="0">
                <a:solidFill>
                  <a:srgbClr val="000000"/>
                </a:solidFill>
                <a:latin typeface="Segoe UI"/>
                <a:cs typeface="Segoe UI"/>
              </a:rPr>
              <a:t>9, 2022. Accessed May 2, 2024. </a:t>
            </a:r>
            <a:r>
              <a:rPr lang="en-US" dirty="0">
                <a:solidFill>
                  <a:srgbClr val="000000"/>
                </a:solidFill>
                <a:latin typeface="Segoe UI"/>
                <a:cs typeface="Segoe UI"/>
                <a:hlinkClick r:id="rId3"/>
              </a:rPr>
              <a:t>https://www.instagram.com/p/CkxC3EaOTmI/</a:t>
            </a:r>
            <a:endParaRPr lang="en-US" dirty="0"/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0AC9EA-39B1-63BA-82DF-2A5CE08AD744}"/>
              </a:ext>
            </a:extLst>
          </p:cNvPr>
          <p:cNvSpPr/>
          <p:nvPr/>
        </p:nvSpPr>
        <p:spPr>
          <a:xfrm>
            <a:off x="4887036" y="4010477"/>
            <a:ext cx="463297" cy="13583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80C45D-01A7-B7CF-CC53-3C44B8475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443" y="613160"/>
            <a:ext cx="5190565" cy="5159761"/>
          </a:xfrm>
          <a:prstGeom prst="rect">
            <a:avLst/>
          </a:prstGeom>
          <a:ln w="28575">
            <a:solidFill>
              <a:srgbClr val="333333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C0AE50-177E-881D-7669-387D8D8BA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Consider The Source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4C116-AB70-28A1-7DE5-07AA840D25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51076" y="6228272"/>
            <a:ext cx="7489848" cy="2854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  <a:ea typeface="+mn-lt"/>
                <a:cs typeface="+mn-lt"/>
              </a:rPr>
              <a:t>Stukus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 D. </a:t>
            </a:r>
            <a:r>
              <a:rPr lang="en-US" dirty="0">
                <a:solidFill>
                  <a:schemeClr val="tx1"/>
                </a:solidFill>
                <a:cs typeface="Segoe UI"/>
              </a:rPr>
              <a:t>@allergykidsdoc.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  September 13, 2023. Accessed May 2, 2023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>
                <a:ea typeface="+mn-lt"/>
                <a:cs typeface="+mn-lt"/>
                <a:hlinkClick r:id="rId3"/>
              </a:rPr>
              <a:t>https://www.instagram.com/p/CxNjHXXu_QT/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8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ED7903-AADC-0022-EC4C-71E43B92D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Cognitive Biases Are “Mental Shortcuts”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6501D79-960B-5F82-A000-947DFF8405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1087154"/>
              </p:ext>
            </p:extLst>
          </p:nvPr>
        </p:nvGraphicFramePr>
        <p:xfrm>
          <a:off x="266700" y="1343025"/>
          <a:ext cx="11680825" cy="4427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169F60-E017-7417-7BB7-17924D7C3E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85228" y="6286253"/>
            <a:ext cx="3021543" cy="247943"/>
          </a:xfrm>
        </p:spPr>
        <p:txBody>
          <a:bodyPr>
            <a:normAutofit/>
          </a:bodyPr>
          <a:lstStyle/>
          <a:p>
            <a:pPr algn="ctr"/>
            <a:r>
              <a:rPr lang="en-US" sz="1050" dirty="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Hofmann B.. </a:t>
            </a:r>
            <a:r>
              <a:rPr lang="en-US" sz="1050" i="1" dirty="0">
                <a:effectLst/>
              </a:rPr>
              <a:t>BMC Med Ethics</a:t>
            </a:r>
            <a:r>
              <a:rPr lang="en-US" sz="1050" dirty="0">
                <a:effectLst/>
              </a:rPr>
              <a:t>. 2023;24(1):17. </a:t>
            </a:r>
          </a:p>
        </p:txBody>
      </p:sp>
    </p:spTree>
    <p:extLst>
      <p:ext uri="{BB962C8B-B14F-4D97-AF65-F5344CB8AC3E}">
        <p14:creationId xmlns:p14="http://schemas.microsoft.com/office/powerpoint/2010/main" val="12953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AFCDC8-9F4C-774B-0E77-B128593E5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333333"/>
                </a:solidFill>
                <a:latin typeface="+mn-lt"/>
              </a:rPr>
              <a:t>Examples of Cognitive Bias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91E028-18CA-5AB3-5EC5-F81759D8A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0" i="0" dirty="0">
                <a:solidFill>
                  <a:srgbClr val="333333"/>
                </a:solidFill>
                <a:effectLst/>
              </a:rPr>
              <a:t>⚠️</a:t>
            </a:r>
            <a:r>
              <a:rPr lang="en-US" sz="3200" b="0" i="0" dirty="0">
                <a:solidFill>
                  <a:srgbClr val="333333"/>
                </a:solidFill>
                <a:effectLst/>
              </a:rPr>
              <a:t>Recency </a:t>
            </a:r>
            <a:r>
              <a:rPr lang="en-US" sz="3200" dirty="0">
                <a:solidFill>
                  <a:srgbClr val="333333"/>
                </a:solidFill>
              </a:rPr>
              <a:t>bias</a:t>
            </a:r>
            <a:r>
              <a:rPr lang="en-US" sz="3200" baseline="30000" dirty="0">
                <a:solidFill>
                  <a:srgbClr val="333333"/>
                </a:solidFill>
              </a:rPr>
              <a:t>1,2,3</a:t>
            </a:r>
            <a:r>
              <a:rPr lang="en-US" sz="3200" b="0" i="0" dirty="0">
                <a:solidFill>
                  <a:srgbClr val="333333"/>
                </a:solidFill>
                <a:effectLst/>
              </a:rPr>
              <a:t> </a:t>
            </a:r>
            <a:endParaRPr lang="en-US" sz="2400" dirty="0">
              <a:solidFill>
                <a:srgbClr val="333333"/>
              </a:solidFill>
            </a:endParaRPr>
          </a:p>
          <a:p>
            <a:pPr lvl="1"/>
            <a:r>
              <a:rPr lang="en-US" dirty="0">
                <a:solidFill>
                  <a:srgbClr val="333333"/>
                </a:solidFill>
              </a:rPr>
              <a:t>W</a:t>
            </a:r>
            <a:r>
              <a:rPr lang="en-US" b="0" i="0" dirty="0">
                <a:solidFill>
                  <a:srgbClr val="333333"/>
                </a:solidFill>
                <a:effectLst/>
              </a:rPr>
              <a:t>e tend to overvalue the most recent examples and neglect prior cumulative experiences. </a:t>
            </a:r>
          </a:p>
          <a:p>
            <a:pPr lvl="1"/>
            <a:endParaRPr lang="en-US" b="0" i="0" dirty="0">
              <a:solidFill>
                <a:srgbClr val="333333"/>
              </a:solidFill>
              <a:effectLst/>
            </a:endParaRPr>
          </a:p>
          <a:p>
            <a:pPr marL="0" indent="0">
              <a:buNone/>
            </a:pPr>
            <a:r>
              <a:rPr lang="en-US" dirty="0">
                <a:solidFill>
                  <a:srgbClr val="333333"/>
                </a:solidFill>
              </a:rPr>
              <a:t>⚠️Bandwagon effect</a:t>
            </a:r>
            <a:r>
              <a:rPr lang="en-US" baseline="30000" dirty="0">
                <a:solidFill>
                  <a:srgbClr val="333333"/>
                </a:solidFill>
              </a:rPr>
              <a:t>1,3</a:t>
            </a:r>
            <a:r>
              <a:rPr lang="en-US" dirty="0">
                <a:solidFill>
                  <a:srgbClr val="333333"/>
                </a:solidFill>
              </a:rPr>
              <a:t> </a:t>
            </a:r>
            <a:endParaRPr lang="en-US" b="0" i="0" dirty="0">
              <a:solidFill>
                <a:srgbClr val="333333"/>
              </a:solidFill>
              <a:effectLst/>
            </a:endParaRPr>
          </a:p>
          <a:p>
            <a:pPr lvl="1"/>
            <a:r>
              <a:rPr lang="en-US" dirty="0">
                <a:solidFill>
                  <a:srgbClr val="333333"/>
                </a:solidFill>
              </a:rPr>
              <a:t>I</a:t>
            </a:r>
            <a:r>
              <a:rPr lang="en-US" b="0" i="0" dirty="0">
                <a:solidFill>
                  <a:srgbClr val="333333"/>
                </a:solidFill>
                <a:effectLst/>
              </a:rPr>
              <a:t>f a story is being circulated or shared in your groups</a:t>
            </a:r>
            <a:r>
              <a:rPr lang="en-US" dirty="0">
                <a:solidFill>
                  <a:srgbClr val="333333"/>
                </a:solidFill>
              </a:rPr>
              <a:t>,</a:t>
            </a:r>
            <a:r>
              <a:rPr lang="en-US" b="0" i="0" dirty="0">
                <a:solidFill>
                  <a:srgbClr val="333333"/>
                </a:solidFill>
                <a:effectLst/>
              </a:rPr>
              <a:t> it artificially inflates its importance in our minds.</a:t>
            </a:r>
            <a:endParaRPr lang="en-US" sz="2800" dirty="0">
              <a:solidFill>
                <a:srgbClr val="333333"/>
              </a:solidFill>
            </a:endParaRPr>
          </a:p>
          <a:p>
            <a:pPr lvl="1"/>
            <a:r>
              <a:rPr lang="en-US" sz="2400" b="0" i="0" dirty="0">
                <a:solidFill>
                  <a:srgbClr val="333333"/>
                </a:solidFill>
                <a:effectLst/>
              </a:rPr>
              <a:t>See also: groupthink.</a:t>
            </a:r>
            <a:endParaRPr lang="en-US" b="0" i="0" dirty="0">
              <a:solidFill>
                <a:srgbClr val="333333"/>
              </a:solidFill>
              <a:effectLst/>
            </a:endParaRPr>
          </a:p>
          <a:p>
            <a:pPr marL="0" indent="0">
              <a:buNone/>
            </a:pPr>
            <a:endParaRPr lang="en-US" dirty="0">
              <a:solidFill>
                <a:srgbClr val="333333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333333"/>
                </a:solidFill>
              </a:rPr>
              <a:t>⚠️Anecdotes</a:t>
            </a:r>
            <a:r>
              <a:rPr lang="en-US" b="0" i="0" dirty="0">
                <a:solidFill>
                  <a:srgbClr val="333333"/>
                </a:solidFill>
                <a:effectLst/>
              </a:rPr>
              <a:t> are not </a:t>
            </a:r>
            <a:r>
              <a:rPr lang="en-US" dirty="0">
                <a:solidFill>
                  <a:srgbClr val="333333"/>
                </a:solidFill>
              </a:rPr>
              <a:t>evidence</a:t>
            </a:r>
            <a:r>
              <a:rPr lang="en-US" baseline="30000" dirty="0">
                <a:solidFill>
                  <a:srgbClr val="333333"/>
                </a:solidFill>
              </a:rPr>
              <a:t>1</a:t>
            </a:r>
          </a:p>
          <a:p>
            <a:pPr lvl="1"/>
            <a:r>
              <a:rPr lang="en-US" dirty="0">
                <a:solidFill>
                  <a:srgbClr val="333333"/>
                </a:solidFill>
              </a:rPr>
              <a:t>They are 1 person’s story </a:t>
            </a:r>
          </a:p>
          <a:p>
            <a:pPr lvl="1"/>
            <a:r>
              <a:rPr lang="en-US" sz="2400" dirty="0">
                <a:solidFill>
                  <a:srgbClr val="333333"/>
                </a:solidFill>
              </a:rPr>
              <a:t> </a:t>
            </a:r>
            <a:r>
              <a:rPr lang="en-US" dirty="0">
                <a:solidFill>
                  <a:srgbClr val="333333"/>
                </a:solidFill>
              </a:rPr>
              <a:t>They are ALWAYS missing important details to know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6F5E1F-40CA-2CDE-9FA5-A4B01C6CA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22243" y="6228271"/>
            <a:ext cx="8147513" cy="5736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8600" indent="-228600">
              <a:buAutoNum type="arabicPeriod"/>
            </a:pPr>
            <a:r>
              <a:rPr lang="en-US" dirty="0">
                <a:ea typeface="+mn-lt"/>
                <a:cs typeface="+mn-lt"/>
              </a:rPr>
              <a:t>Stukus D.  </a:t>
            </a:r>
            <a:r>
              <a:rPr lang="en-US" b="0" dirty="0">
                <a:solidFill>
                  <a:srgbClr val="242424"/>
                </a:solidFill>
                <a:cs typeface="Segoe UI"/>
              </a:rPr>
              <a:t>@allergykidsdoc</a:t>
            </a:r>
            <a:r>
              <a:rPr lang="en-US" dirty="0">
                <a:solidFill>
                  <a:srgbClr val="242424"/>
                </a:solidFill>
                <a:cs typeface="Segoe UI"/>
              </a:rPr>
              <a:t>.</a:t>
            </a:r>
            <a:r>
              <a:rPr lang="en-US" dirty="0">
                <a:ea typeface="+mn-lt"/>
                <a:cs typeface="+mn-lt"/>
              </a:rPr>
              <a:t>  May</a:t>
            </a:r>
            <a:r>
              <a:rPr lang="en-US" dirty="0">
                <a:solidFill>
                  <a:srgbClr val="000000"/>
                </a:solidFill>
                <a:cs typeface="Segoe UI"/>
              </a:rPr>
              <a:t> </a:t>
            </a:r>
            <a:r>
              <a:rPr lang="en-US" dirty="0">
                <a:solidFill>
                  <a:srgbClr val="242424"/>
                </a:solidFill>
                <a:cs typeface="Segoe UI"/>
              </a:rPr>
              <a:t>13, 2023. Access May 2, 2024. </a:t>
            </a:r>
            <a:r>
              <a:rPr lang="en-US" dirty="0">
                <a:solidFill>
                  <a:srgbClr val="242424"/>
                </a:solidFill>
                <a:cs typeface="Segoe UI"/>
                <a:hlinkClick r:id="rId2"/>
              </a:rPr>
              <a:t>https://www.instagram.com/p/Cpu8wjVu3p6/?img_index=4</a:t>
            </a:r>
            <a:endParaRPr lang="en-US" dirty="0"/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US" dirty="0">
                <a:solidFill>
                  <a:srgbClr val="212121"/>
                </a:solidFill>
                <a:cs typeface="Segoe UI"/>
              </a:rPr>
              <a:t> Tversky A et al. </a:t>
            </a:r>
            <a:r>
              <a:rPr lang="en-US" i="1" dirty="0">
                <a:solidFill>
                  <a:srgbClr val="212121"/>
                </a:solidFill>
                <a:cs typeface="Segoe UI"/>
              </a:rPr>
              <a:t>Science</a:t>
            </a:r>
            <a:r>
              <a:rPr lang="en-US" dirty="0">
                <a:solidFill>
                  <a:srgbClr val="212121"/>
                </a:solidFill>
                <a:cs typeface="Segoe UI"/>
              </a:rPr>
              <a:t>. 1974;185(4157):1124-1131.</a:t>
            </a:r>
            <a:endParaRPr lang="en-US" dirty="0">
              <a:solidFill>
                <a:srgbClr val="333333"/>
              </a:solidFill>
              <a:cs typeface="Segoe U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US" dirty="0">
                <a:solidFill>
                  <a:srgbClr val="212121"/>
                </a:solidFill>
                <a:cs typeface="Segoe UI"/>
              </a:rPr>
              <a:t>H </a:t>
            </a:r>
            <a:r>
              <a:rPr lang="en-US" dirty="0" err="1">
                <a:solidFill>
                  <a:srgbClr val="212121"/>
                </a:solidFill>
                <a:cs typeface="Segoe UI"/>
              </a:rPr>
              <a:t>ofmann</a:t>
            </a:r>
            <a:r>
              <a:rPr lang="en-US" dirty="0">
                <a:solidFill>
                  <a:srgbClr val="212121"/>
                </a:solidFill>
                <a:cs typeface="Segoe UI"/>
              </a:rPr>
              <a:t> B.. </a:t>
            </a:r>
            <a:r>
              <a:rPr lang="en-US" i="1" dirty="0">
                <a:solidFill>
                  <a:srgbClr val="333333"/>
                </a:solidFill>
                <a:cs typeface="Segoe UI"/>
              </a:rPr>
              <a:t>BMC Med Ethics</a:t>
            </a:r>
            <a:r>
              <a:rPr lang="en-US" dirty="0">
                <a:solidFill>
                  <a:srgbClr val="333333"/>
                </a:solidFill>
                <a:cs typeface="Segoe UI"/>
              </a:rPr>
              <a:t>. 2023;24(1):17. 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5009C-66B1-9329-C5FA-B9AFDB0CC9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07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98F9A-5680-17AA-5E52-CAF4E0383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333333"/>
                </a:solidFill>
                <a:latin typeface="+mn-lt"/>
              </a:rPr>
              <a:t>Examples of Mental Shortcuts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FB57A-C39B-4169-6CCD-5AC5D2A41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922" y="1143716"/>
            <a:ext cx="11682153" cy="43101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</a:rPr>
              <a:t>Anchoring</a:t>
            </a:r>
            <a:r>
              <a:rPr lang="en-US" sz="3200" b="0" i="0" baseline="30000" dirty="0">
                <a:solidFill>
                  <a:srgbClr val="000000"/>
                </a:solidFill>
                <a:effectLst/>
              </a:rPr>
              <a:t>1,2,3</a:t>
            </a:r>
            <a:endParaRPr lang="en-US" sz="3200" b="0" i="0" dirty="0">
              <a:solidFill>
                <a:srgbClr val="000000"/>
              </a:solidFill>
              <a:effectLst/>
            </a:endParaRPr>
          </a:p>
          <a:p>
            <a:pPr lvl="1"/>
            <a:r>
              <a:rPr lang="en-US" sz="2800" b="0" i="0" dirty="0">
                <a:solidFill>
                  <a:srgbClr val="000000"/>
                </a:solidFill>
                <a:effectLst/>
              </a:rPr>
              <a:t>Accepting the first explanation for an event as most likely when comparing any subsequent explanations to the initial explanation</a:t>
            </a:r>
          </a:p>
          <a:p>
            <a:pPr marL="457200" lvl="1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200" dirty="0">
                <a:solidFill>
                  <a:srgbClr val="000000"/>
                </a:solidFill>
              </a:rPr>
              <a:t>Confirmation Bias</a:t>
            </a:r>
            <a:r>
              <a:rPr lang="en-US" sz="3200" baseline="30000" dirty="0">
                <a:solidFill>
                  <a:srgbClr val="000000"/>
                </a:solidFill>
              </a:rPr>
              <a:t>2</a:t>
            </a:r>
            <a:endParaRPr lang="en-US" sz="3200" dirty="0">
              <a:solidFill>
                <a:srgbClr val="000000"/>
              </a:solidFill>
            </a:endParaRPr>
          </a:p>
          <a:p>
            <a:pPr lvl="1"/>
            <a:r>
              <a:rPr lang="en-US" sz="2800" dirty="0">
                <a:solidFill>
                  <a:srgbClr val="212121"/>
                </a:solidFill>
              </a:rPr>
              <a:t>T</a:t>
            </a:r>
            <a:r>
              <a:rPr lang="en-US" sz="2800" b="0" i="0" dirty="0">
                <a:solidFill>
                  <a:srgbClr val="212121"/>
                </a:solidFill>
                <a:effectLst/>
              </a:rPr>
              <a:t>endency to focus on information in a way that confirms one's preconceptions</a:t>
            </a:r>
          </a:p>
          <a:p>
            <a:pPr marL="457200" lvl="1" indent="0">
              <a:buNone/>
            </a:pPr>
            <a:endParaRPr lang="en-US" sz="2800" dirty="0">
              <a:solidFill>
                <a:srgbClr val="212121"/>
              </a:solidFill>
            </a:endParaRPr>
          </a:p>
          <a:p>
            <a:r>
              <a:rPr lang="en-US" sz="3200" dirty="0">
                <a:solidFill>
                  <a:srgbClr val="000000"/>
                </a:solidFill>
              </a:rPr>
              <a:t>Negativity Bias</a:t>
            </a:r>
            <a:r>
              <a:rPr lang="en-US" sz="3200" baseline="30000" dirty="0">
                <a:solidFill>
                  <a:srgbClr val="000000"/>
                </a:solidFill>
              </a:rPr>
              <a:t>3</a:t>
            </a:r>
            <a:endParaRPr lang="en-US" sz="3200" dirty="0">
              <a:solidFill>
                <a:srgbClr val="000000"/>
              </a:solidFill>
            </a:endParaRPr>
          </a:p>
          <a:p>
            <a:pPr lvl="1"/>
            <a:r>
              <a:rPr lang="en-US" sz="2800" dirty="0">
                <a:solidFill>
                  <a:srgbClr val="000000"/>
                </a:solidFill>
              </a:rPr>
              <a:t>More trust is given to negative information than positive information  </a:t>
            </a:r>
          </a:p>
          <a:p>
            <a:endParaRPr lang="en-US" sz="32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451DCB-5409-E9AF-6815-D7A902A90FB3}"/>
              </a:ext>
            </a:extLst>
          </p:cNvPr>
          <p:cNvSpPr txBox="1"/>
          <p:nvPr/>
        </p:nvSpPr>
        <p:spPr>
          <a:xfrm>
            <a:off x="4384013" y="6235763"/>
            <a:ext cx="36649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dirty="0">
                <a:solidFill>
                  <a:srgbClr val="212121"/>
                </a:solidFill>
                <a:effectLst/>
              </a:rPr>
              <a:t>1. Tversky A et al. </a:t>
            </a:r>
            <a:r>
              <a:rPr lang="en-US" sz="1100" b="0" i="1" dirty="0">
                <a:solidFill>
                  <a:srgbClr val="212121"/>
                </a:solidFill>
                <a:effectLst/>
              </a:rPr>
              <a:t>Science</a:t>
            </a:r>
            <a:r>
              <a:rPr lang="en-US" sz="1100" b="0" i="0" dirty="0">
                <a:solidFill>
                  <a:srgbClr val="212121"/>
                </a:solidFill>
                <a:effectLst/>
              </a:rPr>
              <a:t>. 1974;185(4157):1124-1131.</a:t>
            </a:r>
          </a:p>
          <a:p>
            <a:r>
              <a:rPr lang="en-US" sz="1100" dirty="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2. Hofmann B.. </a:t>
            </a:r>
            <a:r>
              <a:rPr lang="en-US" sz="1100" i="1" dirty="0">
                <a:effectLst/>
              </a:rPr>
              <a:t>BMC Med Ethics</a:t>
            </a:r>
            <a:r>
              <a:rPr lang="en-US" sz="1100" dirty="0">
                <a:effectLst/>
              </a:rPr>
              <a:t>. 2023;24(1):17. </a:t>
            </a:r>
          </a:p>
          <a:p>
            <a:r>
              <a:rPr lang="en-US" sz="1100" dirty="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3. Raj A, et al. </a:t>
            </a:r>
            <a:r>
              <a:rPr lang="en-US" sz="1100" i="1" dirty="0">
                <a:effectLst/>
              </a:rPr>
              <a:t>Vaccines (Basel)</a:t>
            </a:r>
            <a:r>
              <a:rPr lang="en-US" sz="1100" dirty="0">
                <a:effectLst/>
              </a:rPr>
              <a:t>. 2023;11(12):1837.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32918347"/>
      </p:ext>
    </p:extLst>
  </p:cSld>
  <p:clrMapOvr>
    <a:masterClrMapping/>
  </p:clrMapOvr>
</p:sld>
</file>

<file path=ppt/theme/theme1.xml><?xml version="1.0" encoding="utf-8"?>
<a:theme xmlns:a="http://schemas.openxmlformats.org/drawingml/2006/main" name="PNCE Content Slides">
  <a:themeElements>
    <a:clrScheme name="6092 Custom Color Set">
      <a:dk1>
        <a:srgbClr val="333333"/>
      </a:dk1>
      <a:lt1>
        <a:sysClr val="window" lastClr="FFFFFF"/>
      </a:lt1>
      <a:dk2>
        <a:srgbClr val="153359"/>
      </a:dk2>
      <a:lt2>
        <a:srgbClr val="8FBF5F"/>
      </a:lt2>
      <a:accent1>
        <a:srgbClr val="9591C7"/>
      </a:accent1>
      <a:accent2>
        <a:srgbClr val="1A4023"/>
      </a:accent2>
      <a:accent3>
        <a:srgbClr val="F1A71E"/>
      </a:accent3>
      <a:accent4>
        <a:srgbClr val="3D8D61"/>
      </a:accent4>
      <a:accent5>
        <a:srgbClr val="DAE7C9"/>
      </a:accent5>
      <a:accent6>
        <a:srgbClr val="B6CAB9"/>
      </a:accent6>
      <a:hlink>
        <a:srgbClr val="56C7AA"/>
      </a:hlink>
      <a:folHlink>
        <a:srgbClr val="59A8D1"/>
      </a:folHlink>
    </a:clrScheme>
    <a:fontScheme name="6080 Font Styles">
      <a:majorFont>
        <a:latin typeface="Maitree"/>
        <a:ea typeface=""/>
        <a:cs typeface="Segoe UI"/>
      </a:majorFont>
      <a:minorFont>
        <a:latin typeface="Aptos"/>
        <a:ea typeface=""/>
        <a:cs typeface="Aptos Serif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NCE Frontmatter">
  <a:themeElements>
    <a:clrScheme name="6092 Custom Color Set">
      <a:dk1>
        <a:srgbClr val="333333"/>
      </a:dk1>
      <a:lt1>
        <a:sysClr val="window" lastClr="FFFFFF"/>
      </a:lt1>
      <a:dk2>
        <a:srgbClr val="153359"/>
      </a:dk2>
      <a:lt2>
        <a:srgbClr val="8FBF5F"/>
      </a:lt2>
      <a:accent1>
        <a:srgbClr val="9591C7"/>
      </a:accent1>
      <a:accent2>
        <a:srgbClr val="1A4023"/>
      </a:accent2>
      <a:accent3>
        <a:srgbClr val="F1A71E"/>
      </a:accent3>
      <a:accent4>
        <a:srgbClr val="3D8D61"/>
      </a:accent4>
      <a:accent5>
        <a:srgbClr val="DAE7C9"/>
      </a:accent5>
      <a:accent6>
        <a:srgbClr val="B6CAB9"/>
      </a:accent6>
      <a:hlink>
        <a:srgbClr val="56C7AA"/>
      </a:hlink>
      <a:folHlink>
        <a:srgbClr val="59A8D1"/>
      </a:folHlink>
    </a:clrScheme>
    <a:fontScheme name="6080 Font Styles">
      <a:majorFont>
        <a:latin typeface="Maitree"/>
        <a:ea typeface=""/>
        <a:cs typeface="Segoe UI"/>
      </a:majorFont>
      <a:minorFont>
        <a:latin typeface="Aptos"/>
        <a:ea typeface=""/>
        <a:cs typeface="Aptos Serif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NCE Section Slides">
  <a:themeElements>
    <a:clrScheme name="6092 Custom Color Set">
      <a:dk1>
        <a:srgbClr val="333333"/>
      </a:dk1>
      <a:lt1>
        <a:sysClr val="window" lastClr="FFFFFF"/>
      </a:lt1>
      <a:dk2>
        <a:srgbClr val="153359"/>
      </a:dk2>
      <a:lt2>
        <a:srgbClr val="8FBF5F"/>
      </a:lt2>
      <a:accent1>
        <a:srgbClr val="9591C7"/>
      </a:accent1>
      <a:accent2>
        <a:srgbClr val="1A4023"/>
      </a:accent2>
      <a:accent3>
        <a:srgbClr val="F1A71E"/>
      </a:accent3>
      <a:accent4>
        <a:srgbClr val="3D8D61"/>
      </a:accent4>
      <a:accent5>
        <a:srgbClr val="DAE7C9"/>
      </a:accent5>
      <a:accent6>
        <a:srgbClr val="B6CAB9"/>
      </a:accent6>
      <a:hlink>
        <a:srgbClr val="56C7AA"/>
      </a:hlink>
      <a:folHlink>
        <a:srgbClr val="59A8D1"/>
      </a:folHlink>
    </a:clrScheme>
    <a:fontScheme name="6080 Font Styles">
      <a:majorFont>
        <a:latin typeface="Maitree"/>
        <a:ea typeface=""/>
        <a:cs typeface="Segoe UI"/>
      </a:majorFont>
      <a:minorFont>
        <a:latin typeface="Aptos"/>
        <a:ea typeface=""/>
        <a:cs typeface="Aptos Serif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 Slide">
  <a:themeElements>
    <a:clrScheme name="6092 Custom Color Set">
      <a:dk1>
        <a:srgbClr val="333333"/>
      </a:dk1>
      <a:lt1>
        <a:sysClr val="window" lastClr="FFFFFF"/>
      </a:lt1>
      <a:dk2>
        <a:srgbClr val="153359"/>
      </a:dk2>
      <a:lt2>
        <a:srgbClr val="8FBF5F"/>
      </a:lt2>
      <a:accent1>
        <a:srgbClr val="9591C7"/>
      </a:accent1>
      <a:accent2>
        <a:srgbClr val="1A4023"/>
      </a:accent2>
      <a:accent3>
        <a:srgbClr val="F1A71E"/>
      </a:accent3>
      <a:accent4>
        <a:srgbClr val="3D8D61"/>
      </a:accent4>
      <a:accent5>
        <a:srgbClr val="DAE7C9"/>
      </a:accent5>
      <a:accent6>
        <a:srgbClr val="B6CAB9"/>
      </a:accent6>
      <a:hlink>
        <a:srgbClr val="56C7AA"/>
      </a:hlink>
      <a:folHlink>
        <a:srgbClr val="59A8D1"/>
      </a:folHlink>
    </a:clrScheme>
    <a:fontScheme name="6080 Font Styles">
      <a:majorFont>
        <a:latin typeface="Maitree"/>
        <a:ea typeface=""/>
        <a:cs typeface="Segoe UI"/>
      </a:majorFont>
      <a:minorFont>
        <a:latin typeface="Aptos"/>
        <a:ea typeface=""/>
        <a:cs typeface="Aptos Serif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73223DB-B18F-A04F-AA7B-8A7B8A9EB4A0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15826</TotalTime>
  <Words>2115</Words>
  <Application>Microsoft Office PowerPoint</Application>
  <PresentationFormat>Widescreen</PresentationFormat>
  <Paragraphs>261</Paragraphs>
  <Slides>32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Maitree</vt:lpstr>
      <vt:lpstr>Aptos</vt:lpstr>
      <vt:lpstr>Open Sans Extrabold</vt:lpstr>
      <vt:lpstr>Courier New</vt:lpstr>
      <vt:lpstr>Arial</vt:lpstr>
      <vt:lpstr>Open Sans</vt:lpstr>
      <vt:lpstr>Wingdings</vt:lpstr>
      <vt:lpstr>Courier New,monospace</vt:lpstr>
      <vt:lpstr>Times New Roman</vt:lpstr>
      <vt:lpstr>Open Sans Semibold</vt:lpstr>
      <vt:lpstr>Segoe UI</vt:lpstr>
      <vt:lpstr>Calibri</vt:lpstr>
      <vt:lpstr>Maitree SemiBold</vt:lpstr>
      <vt:lpstr>Grandview</vt:lpstr>
      <vt:lpstr>PNCE Content Slides</vt:lpstr>
      <vt:lpstr>PNCE Frontmatter</vt:lpstr>
      <vt:lpstr>PNCE Section Slides</vt:lpstr>
      <vt:lpstr>Title Slide</vt:lpstr>
      <vt:lpstr> Social Media For Clinicians Who Care For Infants and Myths and Facts About Allergy</vt:lpstr>
      <vt:lpstr>Faculty Presenters</vt:lpstr>
      <vt:lpstr>Faculty Disclosures</vt:lpstr>
      <vt:lpstr>Social Media For Clinicians Who Care For Infants </vt:lpstr>
      <vt:lpstr>Credible Information?</vt:lpstr>
      <vt:lpstr>Consider The Source </vt:lpstr>
      <vt:lpstr>Cognitive Biases Are “Mental Shortcuts”</vt:lpstr>
      <vt:lpstr>Examples of Cognitive Bias </vt:lpstr>
      <vt:lpstr>Examples of Mental Shortcuts </vt:lpstr>
      <vt:lpstr>Flawed Logic Examples  </vt:lpstr>
      <vt:lpstr>Consider How Information Compares to Values </vt:lpstr>
      <vt:lpstr>Illustrating Cognitive Bias </vt:lpstr>
      <vt:lpstr>Trying to Keep Up </vt:lpstr>
      <vt:lpstr>Engage in Dialogue </vt:lpstr>
      <vt:lpstr>Think Before You Share</vt:lpstr>
      <vt:lpstr>Think Sheep Before You Share</vt:lpstr>
      <vt:lpstr>Key Takeaways</vt:lpstr>
      <vt:lpstr>Myths and Facts About Allergy</vt:lpstr>
      <vt:lpstr>Understanding allergy vs intolerance</vt:lpstr>
      <vt:lpstr>Food Allergy vs Food Intolerance</vt:lpstr>
      <vt:lpstr>Food Allergy vs Food Intolerance</vt:lpstr>
      <vt:lpstr>IgE-Mediated vs.  Mixed IgE/Non-IgE and Non‑IgE-Mediated Allergies 1,2</vt:lpstr>
      <vt:lpstr>Examples from Cow’s Milk Allergy</vt:lpstr>
      <vt:lpstr>Is food allergy increasing? </vt:lpstr>
      <vt:lpstr>PowerPoint Presentation</vt:lpstr>
      <vt:lpstr>Why is food allergy increasing? </vt:lpstr>
      <vt:lpstr>Factors For Increasing Food Allergy </vt:lpstr>
      <vt:lpstr>Risk For Chronic Disease Is Set In Early Life</vt:lpstr>
      <vt:lpstr>The Intestinal Microbiota Plays A Critical Role In Immune Development</vt:lpstr>
      <vt:lpstr>Early Life Factors Modifying Microbial Exposures And Immune Programming </vt:lpstr>
      <vt:lpstr>Probiotics, Prebiotics And Synbiotics As An Approach To Support Tolerance</vt:lpstr>
      <vt:lpstr>Addressing Myths and Misperceptions Among Parents</vt:lpstr>
    </vt:vector>
  </TitlesOfParts>
  <Company>Annenberg Center for Health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Annenberg C;cmartin1@bidmc.harvard.edu;MCaplan@northshore.org</dc:creator>
  <cp:lastModifiedBy>Brett Mutschler</cp:lastModifiedBy>
  <cp:revision>1015</cp:revision>
  <cp:lastPrinted>2016-11-04T21:05:25Z</cp:lastPrinted>
  <dcterms:created xsi:type="dcterms:W3CDTF">2016-04-20T21:57:17Z</dcterms:created>
  <dcterms:modified xsi:type="dcterms:W3CDTF">2024-06-10T22:11:57Z</dcterms:modified>
</cp:coreProperties>
</file>