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  <p:sldMasterId id="2147483697" r:id="rId6"/>
  </p:sldMasterIdLst>
  <p:notesMasterIdLst>
    <p:notesMasterId r:id="rId46"/>
  </p:notesMasterIdLst>
  <p:handoutMasterIdLst>
    <p:handoutMasterId r:id="rId47"/>
  </p:handoutMasterIdLst>
  <p:sldIdLst>
    <p:sldId id="2003" r:id="rId7"/>
    <p:sldId id="351" r:id="rId8"/>
    <p:sldId id="2007" r:id="rId9"/>
    <p:sldId id="345" r:id="rId10"/>
    <p:sldId id="15368233" r:id="rId11"/>
    <p:sldId id="15368230" r:id="rId12"/>
    <p:sldId id="15368231" r:id="rId13"/>
    <p:sldId id="15368234" r:id="rId14"/>
    <p:sldId id="15368237" r:id="rId15"/>
    <p:sldId id="15368238" r:id="rId16"/>
    <p:sldId id="15368239" r:id="rId17"/>
    <p:sldId id="15368235" r:id="rId18"/>
    <p:sldId id="15368236" r:id="rId19"/>
    <p:sldId id="15368232" r:id="rId20"/>
    <p:sldId id="15368169" r:id="rId21"/>
    <p:sldId id="15368240" r:id="rId22"/>
    <p:sldId id="15368241" r:id="rId23"/>
    <p:sldId id="15368242" r:id="rId24"/>
    <p:sldId id="15368243" r:id="rId25"/>
    <p:sldId id="15368244" r:id="rId26"/>
    <p:sldId id="15368245" r:id="rId27"/>
    <p:sldId id="15368246" r:id="rId28"/>
    <p:sldId id="15368251" r:id="rId29"/>
    <p:sldId id="15368247" r:id="rId30"/>
    <p:sldId id="15368187" r:id="rId31"/>
    <p:sldId id="1391" r:id="rId32"/>
    <p:sldId id="15368157" r:id="rId33"/>
    <p:sldId id="15368202" r:id="rId34"/>
    <p:sldId id="15368196" r:id="rId35"/>
    <p:sldId id="15368197" r:id="rId36"/>
    <p:sldId id="15368181" r:id="rId37"/>
    <p:sldId id="1351" r:id="rId38"/>
    <p:sldId id="15368164" r:id="rId39"/>
    <p:sldId id="15368203" r:id="rId40"/>
    <p:sldId id="1412" r:id="rId41"/>
    <p:sldId id="8112" r:id="rId42"/>
    <p:sldId id="15368253" r:id="rId43"/>
    <p:sldId id="415" r:id="rId44"/>
    <p:sldId id="1536821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401E6A-6462-1281-8928-04AD8B0835C6}" name="Cameron Jones" initials="CJ" userId="S::cameron.jones@bio101.com::d08765b3-fbae-4bb9-87ac-5ad24e1e2572" providerId="AD"/>
  <p188:author id="{14A86F76-381E-CC75-3408-B7E647CB6579}" name="Jessica Forster" initials="JF" userId="6ba1aac08e09bdca" providerId="Windows Live"/>
  <p188:author id="{38AA8E87-CC2F-B0F6-8069-6E39B604363E}" name="Mimi Tang" initials="MT" userId="S::mimi.tang@protatherapeutics.com::4e391f40-c8c7-491d-a14c-f7814c260184" providerId="AD"/>
  <p188:author id="{A7C3B3B7-C263-03F4-5A9E-FFDD90F22C9D}" name="Sarah Staskiewicz" initials="SS" userId="Sarah Staskiewicz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eibusch" initials="SM" lastIdx="25" clrIdx="0">
    <p:extLst>
      <p:ext uri="{19B8F6BF-5375-455C-9EA6-DF929625EA0E}">
        <p15:presenceInfo xmlns:p15="http://schemas.microsoft.com/office/powerpoint/2012/main" userId="S::smeibusch@one-ventures.com::5f5680c3-a757-462b-bab2-ccd80c092f05" providerId="AD"/>
      </p:ext>
    </p:extLst>
  </p:cmAuthor>
  <p:cmAuthor id="2" name="Mimi Tang" initials="MT" lastIdx="35" clrIdx="1">
    <p:extLst>
      <p:ext uri="{19B8F6BF-5375-455C-9EA6-DF929625EA0E}">
        <p15:presenceInfo xmlns:p15="http://schemas.microsoft.com/office/powerpoint/2012/main" userId="S::mimi.tang@protatherapeutics.com::4e391f40-c8c7-491d-a14c-f7814c260184" providerId="AD"/>
      </p:ext>
    </p:extLst>
  </p:cmAuthor>
  <p:cmAuthor id="3" name="Kelly Constable" initials="KC" lastIdx="11" clrIdx="2">
    <p:extLst>
      <p:ext uri="{19B8F6BF-5375-455C-9EA6-DF929625EA0E}">
        <p15:presenceInfo xmlns:p15="http://schemas.microsoft.com/office/powerpoint/2012/main" userId="85b68af705b6cb47" providerId="Windows Live"/>
      </p:ext>
    </p:extLst>
  </p:cmAuthor>
  <p:cmAuthor id="4" name="Tara Chari" initials="TC" lastIdx="22" clrIdx="3">
    <p:extLst>
      <p:ext uri="{19B8F6BF-5375-455C-9EA6-DF929625EA0E}">
        <p15:presenceInfo xmlns:p15="http://schemas.microsoft.com/office/powerpoint/2012/main" userId="S-1-5-21-277683141-3743581364-3610863994-19609" providerId="AD"/>
      </p:ext>
    </p:extLst>
  </p:cmAuthor>
  <p:cmAuthor id="5" name="Kelly Curtin" initials="KC" lastIdx="12" clrIdx="4">
    <p:extLst>
      <p:ext uri="{19B8F6BF-5375-455C-9EA6-DF929625EA0E}">
        <p15:presenceInfo xmlns:p15="http://schemas.microsoft.com/office/powerpoint/2012/main" userId="S-1-5-21-277683141-3743581364-3610863994-3134" providerId="AD"/>
      </p:ext>
    </p:extLst>
  </p:cmAuthor>
  <p:cmAuthor id="6" name="Stephanie Leouzon" initials="SL" lastIdx="14" clrIdx="5">
    <p:extLst>
      <p:ext uri="{19B8F6BF-5375-455C-9EA6-DF929625EA0E}">
        <p15:presenceInfo xmlns:p15="http://schemas.microsoft.com/office/powerpoint/2012/main" userId="S-1-5-21-277683141-3743581364-3610863994-1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023"/>
    <a:srgbClr val="FAFCF8"/>
    <a:srgbClr val="C3E7CC"/>
    <a:srgbClr val="8FBF5F"/>
    <a:srgbClr val="EBF3E2"/>
    <a:srgbClr val="F9FBF7"/>
    <a:srgbClr val="EFF5E7"/>
    <a:srgbClr val="ED7D31"/>
    <a:srgbClr val="516D57"/>
    <a:srgbClr val="5D7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21" autoAdjust="0"/>
    <p:restoredTop sz="88732" autoAdjust="0"/>
  </p:normalViewPr>
  <p:slideViewPr>
    <p:cSldViewPr snapToGrid="0" snapToObjects="1">
      <p:cViewPr varScale="1">
        <p:scale>
          <a:sx n="92" d="100"/>
          <a:sy n="92" d="100"/>
        </p:scale>
        <p:origin x="432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8/10/relationships/authors" Target="author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wr\jgttp_8x6pq6wrssfy21_2qjl25zb_\T\com.microsoft.Outlook\Outlook%20Temp\FAQLQ_change_from_baseline_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mi.tang\ownCloud\ALLE1-MimiTang\MacbookAir_3Oct2017\Slide%20presentations\oral%20immunotherapy\FAMS%202021\ED%20graph%20peanut%20allerg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mi.tang\Dropbox%20(Personal)\Personal%20Prota\Clinical%20studies\PPOIT-003\Results\T3%20timepoint\PEANUT%20INGESTION\Copy%20of%20PPOIT003_peanut_ingestion_data_SU_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mimi.tang\Dropbox%20(Personal)\Personal%20Prota\Clinical%20studies\PPOIT-003\Results\T3%20timepoint\PEANUT%20INGESTION\Copy%20of%20PPOIT003_peanut_ingestion_data_SU_D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imi.tang\Dropbox%20(Personal)\Personal%20Prota\Clinical%20studies\PPOIT-003\Results\T3%20timepoint\Peanut%20Ingestion%20and%20Reactions_T3_FINAL_Blinded_16Dec2020_CORRECTED_FINAL_17Dec2020_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1" u="none" strike="noStrike" kern="1200" spc="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Patient-Reported Treatment Goals</a:t>
            </a:r>
          </a:p>
          <a:p>
            <a:pPr>
              <a:defRPr/>
            </a:pPr>
            <a:r>
              <a:rPr lang="en-GB"/>
              <a:t>(n=220)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1" u="none" strike="noStrike" kern="1200" spc="0" baseline="0">
              <a:solidFill>
                <a:srgbClr val="1A402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8-467E-8E5E-8A8D91C1D58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E58-467E-8E5E-8A8D91C1D58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8-467E-8E5E-8A8D91C1D5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1" u="none" strike="noStrike" kern="1200" baseline="0">
                    <a:solidFill>
                      <a:srgbClr val="1A402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Choice to eat allergen freely</c:v>
                </c:pt>
                <c:pt idx="1">
                  <c:v>No maintenance treatment </c:v>
                </c:pt>
                <c:pt idx="2">
                  <c:v>Stop allergen avoidance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88</c:v>
                </c:pt>
                <c:pt idx="1">
                  <c:v>91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58-467E-8E5E-8A8D91C1D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88321823"/>
        <c:axId val="688770239"/>
      </c:barChart>
      <c:catAx>
        <c:axId val="688321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770239"/>
        <c:crosses val="autoZero"/>
        <c:auto val="1"/>
        <c:lblAlgn val="ctr"/>
        <c:lblOffset val="100"/>
        <c:noMultiLvlLbl val="0"/>
      </c:catAx>
      <c:valAx>
        <c:axId val="688770239"/>
        <c:scaling>
          <c:orientation val="minMax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32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1">
          <a:solidFill>
            <a:srgbClr val="1A4023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7453882305585"/>
          <c:y val="0.14369774592742479"/>
          <c:w val="0.70076272605620926"/>
          <c:h val="0.8174286834061536"/>
        </c:manualLayout>
      </c:layout>
      <c:lineChart>
        <c:grouping val="standard"/>
        <c:varyColors val="0"/>
        <c:ser>
          <c:idx val="0"/>
          <c:order val="0"/>
          <c:tx>
            <c:strRef>
              <c:f>'study outcome'!$B$17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'study outcome'!$A$18:$A$20</c:f>
              <c:strCache>
                <c:ptCount val="3"/>
                <c:pt idx="0">
                  <c:v>Baseline</c:v>
                </c:pt>
                <c:pt idx="1">
                  <c:v>End-of-Treatment</c:v>
                </c:pt>
                <c:pt idx="2">
                  <c:v>12 months Post-Treatment</c:v>
                </c:pt>
              </c:strCache>
            </c:strRef>
          </c:cat>
          <c:val>
            <c:numRef>
              <c:f>'study outcome'!$B$18:$B$20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4F-47BD-99C5-229BAE0FA533}"/>
            </c:ext>
          </c:extLst>
        </c:ser>
        <c:ser>
          <c:idx val="1"/>
          <c:order val="1"/>
          <c:tx>
            <c:strRef>
              <c:f>'study outcome'!$C$17</c:f>
              <c:strCache>
                <c:ptCount val="1"/>
                <c:pt idx="0">
                  <c:v>Allergic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'study outcome'!$A$18:$A$20</c:f>
              <c:strCache>
                <c:ptCount val="3"/>
                <c:pt idx="0">
                  <c:v>Baseline</c:v>
                </c:pt>
                <c:pt idx="1">
                  <c:v>End-of-Treatment</c:v>
                </c:pt>
                <c:pt idx="2">
                  <c:v>12 months Post-Treatment</c:v>
                </c:pt>
              </c:strCache>
            </c:strRef>
          </c:cat>
          <c:val>
            <c:numRef>
              <c:f>'study outcome'!$C$18:$C$20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4F-47BD-99C5-229BAE0FA533}"/>
            </c:ext>
          </c:extLst>
        </c:ser>
        <c:ser>
          <c:idx val="2"/>
          <c:order val="2"/>
          <c:tx>
            <c:strRef>
              <c:f>'study outcome'!$D$17</c:f>
              <c:strCache>
                <c:ptCount val="1"/>
                <c:pt idx="0">
                  <c:v>Desensitised 5000mg</c:v>
                </c:pt>
              </c:strCache>
            </c:strRef>
          </c:tx>
          <c:spPr>
            <a:ln w="28575" cap="rnd" cmpd="sng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'study outcome'!$A$18:$A$20</c:f>
              <c:strCache>
                <c:ptCount val="3"/>
                <c:pt idx="0">
                  <c:v>Baseline</c:v>
                </c:pt>
                <c:pt idx="1">
                  <c:v>End-of-Treatment</c:v>
                </c:pt>
                <c:pt idx="2">
                  <c:v>12 months Post-Treatment</c:v>
                </c:pt>
              </c:strCache>
            </c:strRef>
          </c:cat>
          <c:val>
            <c:numRef>
              <c:f>'study outcome'!$D$18:$D$20</c:f>
              <c:numCache>
                <c:formatCode>General</c:formatCode>
                <c:ptCount val="3"/>
                <c:pt idx="0">
                  <c:v>0</c:v>
                </c:pt>
                <c:pt idx="1">
                  <c:v>0.01</c:v>
                </c:pt>
                <c:pt idx="2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4F-47BD-99C5-229BAE0FA533}"/>
            </c:ext>
          </c:extLst>
        </c:ser>
        <c:ser>
          <c:idx val="3"/>
          <c:order val="3"/>
          <c:tx>
            <c:strRef>
              <c:f>'study outcome'!$E$17</c:f>
              <c:strCache>
                <c:ptCount val="1"/>
                <c:pt idx="0">
                  <c:v>SU/Remission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'study outcome'!$A$18:$A$20</c:f>
              <c:strCache>
                <c:ptCount val="3"/>
                <c:pt idx="0">
                  <c:v>Baseline</c:v>
                </c:pt>
                <c:pt idx="1">
                  <c:v>End-of-Treatment</c:v>
                </c:pt>
                <c:pt idx="2">
                  <c:v>12 months Post-Treatment</c:v>
                </c:pt>
              </c:strCache>
            </c:strRef>
          </c:cat>
          <c:val>
            <c:numRef>
              <c:f>'study outcome'!$E$18:$E$20</c:f>
              <c:numCache>
                <c:formatCode>General</c:formatCode>
                <c:ptCount val="3"/>
                <c:pt idx="0">
                  <c:v>0</c:v>
                </c:pt>
                <c:pt idx="1">
                  <c:v>-0.06</c:v>
                </c:pt>
                <c:pt idx="2">
                  <c:v>-0.74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4F-47BD-99C5-229BAE0FA5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046944"/>
        <c:axId val="127048592"/>
      </c:lineChart>
      <c:catAx>
        <c:axId val="12704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48592"/>
        <c:crosses val="autoZero"/>
        <c:auto val="1"/>
        <c:lblAlgn val="ctr"/>
        <c:lblOffset val="100"/>
        <c:noMultiLvlLbl val="0"/>
      </c:catAx>
      <c:valAx>
        <c:axId val="12704859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46944"/>
        <c:crosses val="autoZero"/>
        <c:crossBetween val="between"/>
      </c:valAx>
      <c:spPr>
        <a:noFill/>
        <a:ln>
          <a:solidFill>
            <a:schemeClr val="bg2"/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1520380203076104"/>
          <c:y val="0.20210004127713802"/>
          <c:w val="0.18478313890694115"/>
          <c:h val="0.29380087932391891"/>
        </c:manualLayout>
      </c:layout>
      <c:overlay val="0"/>
      <c:spPr>
        <a:solidFill>
          <a:srgbClr val="C3E7CC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A402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A4023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256471415684295E-2"/>
          <c:y val="3.8005354205083955E-2"/>
          <c:w val="0.90293656254300259"/>
          <c:h val="0.8708670917473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strRef>
              <c:f>Sheet1!$A$2:$A$6</c:f>
              <c:strCache>
                <c:ptCount val="5"/>
                <c:pt idx="0">
                  <c:v>T0</c:v>
                </c:pt>
                <c:pt idx="1">
                  <c:v>T1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2.85</c:v>
                </c:pt>
                <c:pt idx="1">
                  <c:v>2.2000000000000002</c:v>
                </c:pt>
                <c:pt idx="2">
                  <c:v>2.4</c:v>
                </c:pt>
                <c:pt idx="3">
                  <c:v>2.7</c:v>
                </c:pt>
                <c:pt idx="4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53-4008-888D-89251103BD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PPOIT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strRef>
              <c:f>Sheet1!$A$2:$A$6</c:f>
              <c:strCache>
                <c:ptCount val="5"/>
                <c:pt idx="0">
                  <c:v>T0</c:v>
                </c:pt>
                <c:pt idx="1">
                  <c:v>T1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2.9</c:v>
                </c:pt>
                <c:pt idx="1">
                  <c:v>2.8</c:v>
                </c:pt>
                <c:pt idx="2">
                  <c:v>2.2000000000000002</c:v>
                </c:pt>
                <c:pt idx="3">
                  <c:v>1.7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53-4008-888D-89251103B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136768"/>
        <c:axId val="760325248"/>
      </c:lineChart>
      <c:catAx>
        <c:axId val="75513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760325248"/>
        <c:crosses val="autoZero"/>
        <c:auto val="1"/>
        <c:lblAlgn val="ctr"/>
        <c:lblOffset val="100"/>
        <c:noMultiLvlLbl val="0"/>
      </c:catAx>
      <c:valAx>
        <c:axId val="76032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755136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825940706083804"/>
          <c:y val="4.0518935832404318E-2"/>
          <c:w val="0.23495681637059038"/>
          <c:h val="0.13936576283079644"/>
        </c:manualLayout>
      </c:layout>
      <c:overlay val="0"/>
      <c:txPr>
        <a:bodyPr/>
        <a:lstStyle/>
        <a:p>
          <a:pPr>
            <a:defRPr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75851393188854E-2"/>
          <c:y val="0.22302107919963243"/>
          <c:w val="0.95459236326109387"/>
          <c:h val="0.6891241372606201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SU at 3 months post treatment (Short term</c:v>
                </c:pt>
              </c:strCache>
            </c:strRef>
          </c:tx>
          <c:spPr>
            <a:ln>
              <a:solidFill>
                <a:schemeClr val="bg2">
                  <a:lumMod val="9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2700">
                <a:prstDash val="dash"/>
              </a:ln>
            </c:spPr>
            <c:trendlineType val="poly"/>
            <c:order val="2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avoiding</c:v>
                </c:pt>
                <c:pt idx="1">
                  <c:v>small amount</c:v>
                </c:pt>
                <c:pt idx="2">
                  <c:v>moderate amount</c:v>
                </c:pt>
                <c:pt idx="3">
                  <c:v>large amount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-1.8</c:v>
                </c:pt>
                <c:pt idx="1">
                  <c:v>-2.5</c:v>
                </c:pt>
                <c:pt idx="2">
                  <c:v>-2.6</c:v>
                </c:pt>
                <c:pt idx="3">
                  <c:v>-2.9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C-460A-8649-7E969300BB44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SU at 4 year post-treatment (Long term)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2700"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avoiding</c:v>
                </c:pt>
                <c:pt idx="1">
                  <c:v>small amount</c:v>
                </c:pt>
                <c:pt idx="2">
                  <c:v>moderate amount</c:v>
                </c:pt>
                <c:pt idx="3">
                  <c:v>large amount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-1.6</c:v>
                </c:pt>
                <c:pt idx="3">
                  <c:v>-3.9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0C-460A-8649-7E969300BB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051712"/>
        <c:axId val="90053248"/>
      </c:barChart>
      <c:catAx>
        <c:axId val="9005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anchor="b" anchorCtr="1"/>
          <a:lstStyle/>
          <a:p>
            <a:pPr>
              <a:defRPr sz="1100">
                <a:latin typeface="Segoe UI Light" panose="020B0502040204020203" pitchFamily="34" charset="0"/>
              </a:defRPr>
            </a:pPr>
            <a:endParaRPr lang="en-US"/>
          </a:p>
        </c:txPr>
        <c:crossAx val="90053248"/>
        <c:crosses val="autoZero"/>
        <c:auto val="1"/>
        <c:lblAlgn val="ctr"/>
        <c:lblOffset val="100"/>
        <c:noMultiLvlLbl val="0"/>
      </c:catAx>
      <c:valAx>
        <c:axId val="90053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051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504513948140383"/>
          <c:y val="2.7547631675574231E-2"/>
          <c:w val="0.68990972103719228"/>
          <c:h val="0.16866103967219925"/>
        </c:manualLayout>
      </c:layout>
      <c:overlay val="0"/>
      <c:txPr>
        <a:bodyPr/>
        <a:lstStyle/>
        <a:p>
          <a:pPr>
            <a:defRPr>
              <a:latin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3E7CC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1A402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Sheet1!$F$18:$F$27</c:f>
              <c:numCache>
                <c:formatCode>General</c:formatCode>
                <c:ptCount val="10"/>
                <c:pt idx="0">
                  <c:v>1.5</c:v>
                </c:pt>
                <c:pt idx="1">
                  <c:v>10</c:v>
                </c:pt>
                <c:pt idx="2">
                  <c:v>30</c:v>
                </c:pt>
                <c:pt idx="3">
                  <c:v>100</c:v>
                </c:pt>
                <c:pt idx="4">
                  <c:v>300</c:v>
                </c:pt>
                <c:pt idx="5">
                  <c:v>600</c:v>
                </c:pt>
                <c:pt idx="6">
                  <c:v>1000</c:v>
                </c:pt>
                <c:pt idx="7">
                  <c:v>2000</c:v>
                </c:pt>
                <c:pt idx="8">
                  <c:v>3000</c:v>
                </c:pt>
                <c:pt idx="9">
                  <c:v>4000</c:v>
                </c:pt>
              </c:numCache>
            </c:numRef>
          </c:cat>
          <c:val>
            <c:numRef>
              <c:f>Sheet1!$G$18:$G$27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15</c:v>
                </c:pt>
                <c:pt idx="4">
                  <c:v>19</c:v>
                </c:pt>
                <c:pt idx="5">
                  <c:v>14</c:v>
                </c:pt>
                <c:pt idx="6">
                  <c:v>9</c:v>
                </c:pt>
                <c:pt idx="7">
                  <c:v>11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4-414D-9B2B-AFD7E915C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1"/>
        <c:axId val="94833631"/>
        <c:axId val="103778975"/>
      </c:barChart>
      <c:catAx>
        <c:axId val="948336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1A402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Reaction Eliciting Dose (mg Peanut Protein)</a:t>
                </a:r>
              </a:p>
            </c:rich>
          </c:tx>
          <c:layout>
            <c:manualLayout>
              <c:xMode val="edge"/>
              <c:yMode val="edge"/>
              <c:x val="0.1311164249395152"/>
              <c:y val="0.87558712604549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1A402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778975"/>
        <c:crosses val="autoZero"/>
        <c:auto val="1"/>
        <c:lblAlgn val="ctr"/>
        <c:lblOffset val="100"/>
        <c:noMultiLvlLbl val="0"/>
      </c:catAx>
      <c:valAx>
        <c:axId val="103778975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1A402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Proportion of patients (%)</a:t>
                </a:r>
              </a:p>
            </c:rich>
          </c:tx>
          <c:layout>
            <c:manualLayout>
              <c:xMode val="edge"/>
              <c:yMode val="edge"/>
              <c:x val="2.3467447823199868E-2"/>
              <c:y val="0.16294952067655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1A402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33631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1A4023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Frequency of Peanut Ingestion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1A402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06338607799798"/>
          <c:y val="8.4104322646523427E-2"/>
          <c:w val="0.85635257234280637"/>
          <c:h val="0.6780184322221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3E7CC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A402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SU!$A$37:$A$41</c:f>
              <c:strCache>
                <c:ptCount val="5"/>
                <c:pt idx="0">
                  <c:v>     Less than once a month</c:v>
                </c:pt>
                <c:pt idx="1">
                  <c:v>    Once a month to &lt; 1/week</c:v>
                </c:pt>
                <c:pt idx="2">
                  <c:v>     1-2 times a week</c:v>
                </c:pt>
                <c:pt idx="3">
                  <c:v>     3-5 times a week</c:v>
                </c:pt>
                <c:pt idx="4">
                  <c:v>     &gt;5 times a week</c:v>
                </c:pt>
              </c:strCache>
            </c:strRef>
          </c:cat>
          <c:val>
            <c:numRef>
              <c:f>SU!$B$37:$B$41</c:f>
              <c:numCache>
                <c:formatCode>0.00%</c:formatCode>
                <c:ptCount val="5"/>
                <c:pt idx="0" formatCode="0.0%">
                  <c:v>6.3E-2</c:v>
                </c:pt>
                <c:pt idx="1">
                  <c:v>0.113</c:v>
                </c:pt>
                <c:pt idx="2">
                  <c:v>0.45</c:v>
                </c:pt>
                <c:pt idx="3">
                  <c:v>0.32500000000000001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8-B544-B25B-9081C81B6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4340559"/>
        <c:axId val="517655471"/>
      </c:barChart>
      <c:catAx>
        <c:axId val="52434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655471"/>
        <c:crosses val="autoZero"/>
        <c:auto val="1"/>
        <c:lblAlgn val="ctr"/>
        <c:lblOffset val="100"/>
        <c:noMultiLvlLbl val="0"/>
      </c:catAx>
      <c:valAx>
        <c:axId val="51765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34055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>
          <a:solidFill>
            <a:srgbClr val="1A4023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GB"/>
              <a:t>Amount of Peanut Ingested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5430900578227165E-2"/>
          <c:y val="0.11785951942458144"/>
          <c:w val="0.8758606067556225"/>
          <c:h val="0.62559035350413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SU!$A$44:$B$44</c:f>
              <c:strCache>
                <c:ptCount val="1"/>
                <c:pt idx="0">
                  <c:v>Quantity of peanut at each ingestion</c:v>
                </c:pt>
              </c:strCache>
            </c:strRef>
          </c:tx>
          <c:spPr>
            <a:solidFill>
              <a:srgbClr val="C3E7CC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SU!$A$45:$A$48</c:f>
              <c:strCache>
                <c:ptCount val="4"/>
                <c:pt idx="0">
                  <c:v>     Minimal    (&lt;1 peanut)</c:v>
                </c:pt>
                <c:pt idx="1">
                  <c:v>     Small           (1-2 peanuts)</c:v>
                </c:pt>
                <c:pt idx="2">
                  <c:v>     Moderate (0.6g-2g peanut protein)</c:v>
                </c:pt>
                <c:pt idx="3">
                  <c:v>     Large          (&gt;2g peanut protein)</c:v>
                </c:pt>
              </c:strCache>
            </c:strRef>
          </c:cat>
          <c:val>
            <c:numRef>
              <c:f>SU!$B$45:$B$48</c:f>
              <c:numCache>
                <c:formatCode>0.00%</c:formatCode>
                <c:ptCount val="4"/>
                <c:pt idx="0">
                  <c:v>1.2999999999999999E-2</c:v>
                </c:pt>
                <c:pt idx="1">
                  <c:v>0.16300000000000001</c:v>
                </c:pt>
                <c:pt idx="2">
                  <c:v>0.53800000000000003</c:v>
                </c:pt>
                <c:pt idx="3">
                  <c:v>0.28699999999999998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3-FA4D-8096-FC59E10468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24340559"/>
        <c:axId val="517655471"/>
      </c:barChart>
      <c:catAx>
        <c:axId val="524340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17655471"/>
        <c:crosses val="autoZero"/>
        <c:auto val="1"/>
        <c:lblAlgn val="ctr"/>
        <c:lblOffset val="100"/>
        <c:noMultiLvlLbl val="0"/>
      </c:catAx>
      <c:valAx>
        <c:axId val="51765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24340559"/>
        <c:crosses val="autoZero"/>
        <c:crossBetween val="between"/>
      </c:valAx>
    </c:plotArea>
    <c:plotVisOnly val="1"/>
    <c:dispBlanksAs val="gap"/>
    <c:showDLblsOverMax val="0"/>
    <c:extLst/>
  </c:chart>
  <c:spPr>
    <a:ln>
      <a:solidFill>
        <a:schemeClr val="tx1"/>
      </a:solidFill>
    </a:ln>
  </c:spPr>
  <c:txPr>
    <a:bodyPr/>
    <a:lstStyle/>
    <a:p>
      <a:pPr>
        <a:defRPr sz="1400">
          <a:solidFill>
            <a:srgbClr val="1A4023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3E7CC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1A402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SU!$A$38:$A$41</c:f>
              <c:strCache>
                <c:ptCount val="4"/>
                <c:pt idx="0">
                  <c:v>     Prefers not to eat it at all</c:v>
                </c:pt>
                <c:pt idx="1">
                  <c:v>     Dislikes peanut but happy to eat it occasionally</c:v>
                </c:pt>
                <c:pt idx="2">
                  <c:v>     Dislikes peanut but happy to eat it often</c:v>
                </c:pt>
                <c:pt idx="3">
                  <c:v>     Enjoys peanut and eats it occasionally or often</c:v>
                </c:pt>
              </c:strCache>
            </c:strRef>
          </c:cat>
          <c:val>
            <c:numRef>
              <c:f>SU!$B$38:$B$41</c:f>
              <c:numCache>
                <c:formatCode>0.00%</c:formatCode>
                <c:ptCount val="4"/>
                <c:pt idx="0">
                  <c:v>0.113</c:v>
                </c:pt>
                <c:pt idx="1">
                  <c:v>0.22500000000000001</c:v>
                </c:pt>
                <c:pt idx="2">
                  <c:v>0.21299999999999999</c:v>
                </c:pt>
                <c:pt idx="3">
                  <c:v>0.45100000000000001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D-1641-92E8-7153BEC30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532429135"/>
        <c:axId val="525113727"/>
      </c:barChart>
      <c:catAx>
        <c:axId val="532429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113727"/>
        <c:crosses val="autoZero"/>
        <c:auto val="1"/>
        <c:lblAlgn val="ctr"/>
        <c:lblOffset val="100"/>
        <c:noMultiLvlLbl val="0"/>
      </c:catAx>
      <c:valAx>
        <c:axId val="525113727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402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429135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chemeClr val="bg2">
              <a:lumMod val="90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rgbClr val="1A4023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76A7B-4F48-2B45-B48D-3F76FF41027C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042D083-CF71-8546-A4CC-A897EA2BB804}">
      <dgm:prSet phldrT="[Text]"/>
      <dgm:spPr/>
      <dgm:t>
        <a:bodyPr/>
        <a:lstStyle/>
        <a:p>
          <a:endParaRPr lang="en-GB" dirty="0">
            <a:latin typeface="+mj-lt"/>
          </a:endParaRPr>
        </a:p>
        <a:p>
          <a:r>
            <a:rPr lang="en-GB" dirty="0">
              <a:latin typeface="+mj-lt"/>
            </a:rPr>
            <a:t>Desensitisation</a:t>
          </a:r>
        </a:p>
      </dgm:t>
    </dgm:pt>
    <dgm:pt modelId="{703C0F4A-DD85-E044-9881-F0A6CD48B1F2}" type="parTrans" cxnId="{D2B15C29-49F2-8940-B340-6819A1625B03}">
      <dgm:prSet/>
      <dgm:spPr/>
      <dgm:t>
        <a:bodyPr/>
        <a:lstStyle/>
        <a:p>
          <a:endParaRPr lang="en-GB"/>
        </a:p>
      </dgm:t>
    </dgm:pt>
    <dgm:pt modelId="{F4771DFE-2DED-B040-A03B-572CD2DE0094}" type="sibTrans" cxnId="{D2B15C29-49F2-8940-B340-6819A1625B03}">
      <dgm:prSet/>
      <dgm:spPr/>
      <dgm:t>
        <a:bodyPr/>
        <a:lstStyle/>
        <a:p>
          <a:endParaRPr lang="en-GB"/>
        </a:p>
      </dgm:t>
    </dgm:pt>
    <dgm:pt modelId="{82AADD71-A6E0-264C-873F-DDD54F10600C}">
      <dgm:prSet phldrT="[Text]"/>
      <dgm:spPr/>
      <dgm:t>
        <a:bodyPr/>
        <a:lstStyle/>
        <a:p>
          <a:r>
            <a:rPr lang="en-GB" dirty="0">
              <a:latin typeface="+mj-lt"/>
            </a:rPr>
            <a:t>Remission</a:t>
          </a:r>
        </a:p>
        <a:p>
          <a:r>
            <a:rPr lang="en-GB" dirty="0">
              <a:latin typeface="+mj-lt"/>
            </a:rPr>
            <a:t>(Sustained Unresponsiveness)</a:t>
          </a:r>
        </a:p>
      </dgm:t>
    </dgm:pt>
    <dgm:pt modelId="{2DDAA7E0-837B-564D-94C6-54102B90AF80}" type="parTrans" cxnId="{B13DC52A-E34D-0743-B271-E62E362B35B0}">
      <dgm:prSet/>
      <dgm:spPr/>
      <dgm:t>
        <a:bodyPr/>
        <a:lstStyle/>
        <a:p>
          <a:endParaRPr lang="en-GB"/>
        </a:p>
      </dgm:t>
    </dgm:pt>
    <dgm:pt modelId="{14B31546-B76F-5C48-A219-6E6533B812FD}" type="sibTrans" cxnId="{B13DC52A-E34D-0743-B271-E62E362B35B0}">
      <dgm:prSet/>
      <dgm:spPr/>
      <dgm:t>
        <a:bodyPr/>
        <a:lstStyle/>
        <a:p>
          <a:endParaRPr lang="en-GB"/>
        </a:p>
      </dgm:t>
    </dgm:pt>
    <dgm:pt modelId="{89B6FB82-92FC-7C4F-8A53-F639A1196915}">
      <dgm:prSet phldrT="[Text]"/>
      <dgm:spPr/>
      <dgm:t>
        <a:bodyPr/>
        <a:lstStyle/>
        <a:p>
          <a:r>
            <a:rPr lang="en-GB" b="0" dirty="0">
              <a:latin typeface="+mj-lt"/>
            </a:rPr>
            <a:t>Persistent Remission</a:t>
          </a:r>
        </a:p>
        <a:p>
          <a:r>
            <a:rPr lang="en-GB" b="0" dirty="0">
              <a:latin typeface="+mj-lt"/>
            </a:rPr>
            <a:t>? Possible tolerance</a:t>
          </a:r>
        </a:p>
      </dgm:t>
    </dgm:pt>
    <dgm:pt modelId="{51C4C27F-5C7A-7342-AECE-6973CF4DF6D6}" type="parTrans" cxnId="{D6E7DB67-6933-8142-A6FA-B1395D6A43AB}">
      <dgm:prSet/>
      <dgm:spPr/>
      <dgm:t>
        <a:bodyPr/>
        <a:lstStyle/>
        <a:p>
          <a:endParaRPr lang="en-GB"/>
        </a:p>
      </dgm:t>
    </dgm:pt>
    <dgm:pt modelId="{E42F39B4-9651-8F4D-A24D-8D7AF3E1F18F}" type="sibTrans" cxnId="{D6E7DB67-6933-8142-A6FA-B1395D6A43AB}">
      <dgm:prSet/>
      <dgm:spPr/>
      <dgm:t>
        <a:bodyPr/>
        <a:lstStyle/>
        <a:p>
          <a:endParaRPr lang="en-GB"/>
        </a:p>
      </dgm:t>
    </dgm:pt>
    <dgm:pt modelId="{867AC3ED-BA28-EE4E-847E-5351BEDB78A1}" type="pres">
      <dgm:prSet presAssocID="{19276A7B-4F48-2B45-B48D-3F76FF41027C}" presName="rootnode" presStyleCnt="0">
        <dgm:presLayoutVars>
          <dgm:chMax/>
          <dgm:chPref/>
          <dgm:dir/>
          <dgm:animLvl val="lvl"/>
        </dgm:presLayoutVars>
      </dgm:prSet>
      <dgm:spPr/>
    </dgm:pt>
    <dgm:pt modelId="{3C31A9DC-434E-3D41-BB4E-0A75A99D52C0}" type="pres">
      <dgm:prSet presAssocID="{6042D083-CF71-8546-A4CC-A897EA2BB804}" presName="composite" presStyleCnt="0"/>
      <dgm:spPr/>
    </dgm:pt>
    <dgm:pt modelId="{8DF176F1-A037-9243-A402-1978A3991191}" type="pres">
      <dgm:prSet presAssocID="{6042D083-CF71-8546-A4CC-A897EA2BB804}" presName="LShape" presStyleLbl="alignNode1" presStyleIdx="0" presStyleCnt="5" custLinFactNeighborX="-34034" custLinFactNeighborY="9484"/>
      <dgm:spPr>
        <a:solidFill>
          <a:srgbClr val="ED7D31"/>
        </a:solidFill>
        <a:ln>
          <a:solidFill>
            <a:srgbClr val="ED7D31"/>
          </a:solidFill>
        </a:ln>
      </dgm:spPr>
    </dgm:pt>
    <dgm:pt modelId="{7A187EF7-A127-D94E-BC5E-22881ED0E46C}" type="pres">
      <dgm:prSet presAssocID="{6042D083-CF71-8546-A4CC-A897EA2BB804}" presName="ParentText" presStyleLbl="revTx" presStyleIdx="0" presStyleCnt="3" custLinFactNeighborX="-37505" custLinFactNeighborY="17216">
        <dgm:presLayoutVars>
          <dgm:chMax val="0"/>
          <dgm:chPref val="0"/>
          <dgm:bulletEnabled val="1"/>
        </dgm:presLayoutVars>
      </dgm:prSet>
      <dgm:spPr/>
    </dgm:pt>
    <dgm:pt modelId="{FC30CA34-8AD0-F14A-9B30-14729549D5C0}" type="pres">
      <dgm:prSet presAssocID="{6042D083-CF71-8546-A4CC-A897EA2BB804}" presName="Triangle" presStyleLbl="alignNode1" presStyleIdx="1" presStyleCnt="5" custLinFactX="-100000" custLinFactNeighborX="-101507" custLinFactNeighborY="73755"/>
      <dgm:spPr>
        <a:solidFill>
          <a:srgbClr val="ED7D31"/>
        </a:solidFill>
        <a:ln>
          <a:solidFill>
            <a:srgbClr val="ED7D31"/>
          </a:solidFill>
        </a:ln>
      </dgm:spPr>
    </dgm:pt>
    <dgm:pt modelId="{17167809-67E1-034D-9F45-95AC2DF2BDC5}" type="pres">
      <dgm:prSet presAssocID="{F4771DFE-2DED-B040-A03B-572CD2DE0094}" presName="sibTrans" presStyleCnt="0"/>
      <dgm:spPr/>
    </dgm:pt>
    <dgm:pt modelId="{D9B5435A-157A-8049-9A7F-EEF69432ED3F}" type="pres">
      <dgm:prSet presAssocID="{F4771DFE-2DED-B040-A03B-572CD2DE0094}" presName="space" presStyleCnt="0"/>
      <dgm:spPr/>
    </dgm:pt>
    <dgm:pt modelId="{2CFB2743-7FF1-A34E-AAB9-67526F3CE438}" type="pres">
      <dgm:prSet presAssocID="{82AADD71-A6E0-264C-873F-DDD54F10600C}" presName="composite" presStyleCnt="0"/>
      <dgm:spPr/>
    </dgm:pt>
    <dgm:pt modelId="{C4196F77-1612-AD45-B1FE-F9B2823B4A26}" type="pres">
      <dgm:prSet presAssocID="{82AADD71-A6E0-264C-873F-DDD54F10600C}" presName="LShape" presStyleLbl="alignNode1" presStyleIdx="2" presStyleCnt="5" custLinFactNeighborX="-1039" custLinFactNeighborY="-381"/>
      <dgm:spPr>
        <a:solidFill>
          <a:schemeClr val="bg2"/>
        </a:solidFill>
        <a:ln>
          <a:solidFill>
            <a:schemeClr val="bg2"/>
          </a:solidFill>
        </a:ln>
      </dgm:spPr>
    </dgm:pt>
    <dgm:pt modelId="{8186A772-3CE1-FA46-AFC8-D2FF32A8D1CA}" type="pres">
      <dgm:prSet presAssocID="{82AADD71-A6E0-264C-873F-DDD54F10600C}" presName="ParentText" presStyleLbl="revTx" presStyleIdx="1" presStyleCnt="3" custLinFactNeighborX="3610" custLinFactNeighborY="4520">
        <dgm:presLayoutVars>
          <dgm:chMax val="0"/>
          <dgm:chPref val="0"/>
          <dgm:bulletEnabled val="1"/>
        </dgm:presLayoutVars>
      </dgm:prSet>
      <dgm:spPr/>
    </dgm:pt>
    <dgm:pt modelId="{222C5A0A-5871-584D-9ADF-F21DBC4E8AEA}" type="pres">
      <dgm:prSet presAssocID="{82AADD71-A6E0-264C-873F-DDD54F10600C}" presName="Triangle" presStyleLbl="alignNode1" presStyleIdx="3" presStyleCnt="5" custLinFactNeighborX="-6681" custLinFactNeighborY="41219"/>
      <dgm:spPr>
        <a:solidFill>
          <a:schemeClr val="bg2"/>
        </a:solidFill>
        <a:ln>
          <a:solidFill>
            <a:schemeClr val="accent6">
              <a:lumMod val="40000"/>
              <a:lumOff val="60000"/>
            </a:schemeClr>
          </a:solidFill>
        </a:ln>
      </dgm:spPr>
    </dgm:pt>
    <dgm:pt modelId="{219986CB-F191-3649-9347-D7915C64BFE7}" type="pres">
      <dgm:prSet presAssocID="{14B31546-B76F-5C48-A219-6E6533B812FD}" presName="sibTrans" presStyleCnt="0"/>
      <dgm:spPr/>
    </dgm:pt>
    <dgm:pt modelId="{5A855C99-78DF-4F4B-80DC-20CB82F26288}" type="pres">
      <dgm:prSet presAssocID="{14B31546-B76F-5C48-A219-6E6533B812FD}" presName="space" presStyleCnt="0"/>
      <dgm:spPr/>
    </dgm:pt>
    <dgm:pt modelId="{9BBE10CD-196F-D240-B0DD-53D520C2E4F6}" type="pres">
      <dgm:prSet presAssocID="{89B6FB82-92FC-7C4F-8A53-F639A1196915}" presName="composite" presStyleCnt="0"/>
      <dgm:spPr/>
    </dgm:pt>
    <dgm:pt modelId="{72E30D0A-7E89-B64D-99B2-02E1CD5B53DC}" type="pres">
      <dgm:prSet presAssocID="{89B6FB82-92FC-7C4F-8A53-F639A1196915}" presName="LShape" presStyleLbl="alignNode1" presStyleIdx="4" presStyleCnt="5" custScaleX="109316" custLinFactNeighborX="14143" custLinFactNeighborY="3125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1E9D5156-CFCD-A947-ADA2-90E22031FF68}" type="pres">
      <dgm:prSet presAssocID="{89B6FB82-92FC-7C4F-8A53-F639A1196915}" presName="ParentText" presStyleLbl="revTx" presStyleIdx="2" presStyleCnt="3" custScaleX="111172" custScaleY="55652" custLinFactNeighborX="21230" custLinFactNeighborY="-15267">
        <dgm:presLayoutVars>
          <dgm:chMax val="0"/>
          <dgm:chPref val="0"/>
          <dgm:bulletEnabled val="1"/>
        </dgm:presLayoutVars>
      </dgm:prSet>
      <dgm:spPr/>
    </dgm:pt>
  </dgm:ptLst>
  <dgm:cxnLst>
    <dgm:cxn modelId="{D2B15C29-49F2-8940-B340-6819A1625B03}" srcId="{19276A7B-4F48-2B45-B48D-3F76FF41027C}" destId="{6042D083-CF71-8546-A4CC-A897EA2BB804}" srcOrd="0" destOrd="0" parTransId="{703C0F4A-DD85-E044-9881-F0A6CD48B1F2}" sibTransId="{F4771DFE-2DED-B040-A03B-572CD2DE0094}"/>
    <dgm:cxn modelId="{B13DC52A-E34D-0743-B271-E62E362B35B0}" srcId="{19276A7B-4F48-2B45-B48D-3F76FF41027C}" destId="{82AADD71-A6E0-264C-873F-DDD54F10600C}" srcOrd="1" destOrd="0" parTransId="{2DDAA7E0-837B-564D-94C6-54102B90AF80}" sibTransId="{14B31546-B76F-5C48-A219-6E6533B812FD}"/>
    <dgm:cxn modelId="{4EFEFD32-F222-EC44-99FC-6E85802BA215}" type="presOf" srcId="{6042D083-CF71-8546-A4CC-A897EA2BB804}" destId="{7A187EF7-A127-D94E-BC5E-22881ED0E46C}" srcOrd="0" destOrd="0" presId="urn:microsoft.com/office/officeart/2009/3/layout/StepUpProcess"/>
    <dgm:cxn modelId="{D6E7DB67-6933-8142-A6FA-B1395D6A43AB}" srcId="{19276A7B-4F48-2B45-B48D-3F76FF41027C}" destId="{89B6FB82-92FC-7C4F-8A53-F639A1196915}" srcOrd="2" destOrd="0" parTransId="{51C4C27F-5C7A-7342-AECE-6973CF4DF6D6}" sibTransId="{E42F39B4-9651-8F4D-A24D-8D7AF3E1F18F}"/>
    <dgm:cxn modelId="{CBE79555-281D-4C45-86C7-536623FD014D}" type="presOf" srcId="{82AADD71-A6E0-264C-873F-DDD54F10600C}" destId="{8186A772-3CE1-FA46-AFC8-D2FF32A8D1CA}" srcOrd="0" destOrd="0" presId="urn:microsoft.com/office/officeart/2009/3/layout/StepUpProcess"/>
    <dgm:cxn modelId="{B46B50A3-CB64-D945-914E-3B4597788FB1}" type="presOf" srcId="{89B6FB82-92FC-7C4F-8A53-F639A1196915}" destId="{1E9D5156-CFCD-A947-ADA2-90E22031FF68}" srcOrd="0" destOrd="0" presId="urn:microsoft.com/office/officeart/2009/3/layout/StepUpProcess"/>
    <dgm:cxn modelId="{1BDEDDCA-47E4-BA44-8517-E94947C72EAB}" type="presOf" srcId="{19276A7B-4F48-2B45-B48D-3F76FF41027C}" destId="{867AC3ED-BA28-EE4E-847E-5351BEDB78A1}" srcOrd="0" destOrd="0" presId="urn:microsoft.com/office/officeart/2009/3/layout/StepUpProcess"/>
    <dgm:cxn modelId="{558F0CE0-206F-2641-BD02-3C26D2365D24}" type="presParOf" srcId="{867AC3ED-BA28-EE4E-847E-5351BEDB78A1}" destId="{3C31A9DC-434E-3D41-BB4E-0A75A99D52C0}" srcOrd="0" destOrd="0" presId="urn:microsoft.com/office/officeart/2009/3/layout/StepUpProcess"/>
    <dgm:cxn modelId="{3E2C9343-9EB0-1B42-B074-90296FECB2B8}" type="presParOf" srcId="{3C31A9DC-434E-3D41-BB4E-0A75A99D52C0}" destId="{8DF176F1-A037-9243-A402-1978A3991191}" srcOrd="0" destOrd="0" presId="urn:microsoft.com/office/officeart/2009/3/layout/StepUpProcess"/>
    <dgm:cxn modelId="{1DA9CFF5-6B3D-7545-B5E7-A4120BC69FB1}" type="presParOf" srcId="{3C31A9DC-434E-3D41-BB4E-0A75A99D52C0}" destId="{7A187EF7-A127-D94E-BC5E-22881ED0E46C}" srcOrd="1" destOrd="0" presId="urn:microsoft.com/office/officeart/2009/3/layout/StepUpProcess"/>
    <dgm:cxn modelId="{9F3230D1-FCB8-0248-923C-B6C1587C7AF7}" type="presParOf" srcId="{3C31A9DC-434E-3D41-BB4E-0A75A99D52C0}" destId="{FC30CA34-8AD0-F14A-9B30-14729549D5C0}" srcOrd="2" destOrd="0" presId="urn:microsoft.com/office/officeart/2009/3/layout/StepUpProcess"/>
    <dgm:cxn modelId="{BCE06BF9-B47C-054D-9DC8-31B8076188E3}" type="presParOf" srcId="{867AC3ED-BA28-EE4E-847E-5351BEDB78A1}" destId="{17167809-67E1-034D-9F45-95AC2DF2BDC5}" srcOrd="1" destOrd="0" presId="urn:microsoft.com/office/officeart/2009/3/layout/StepUpProcess"/>
    <dgm:cxn modelId="{AFEEBD42-55E7-5645-9B93-8AB1D092D85D}" type="presParOf" srcId="{17167809-67E1-034D-9F45-95AC2DF2BDC5}" destId="{D9B5435A-157A-8049-9A7F-EEF69432ED3F}" srcOrd="0" destOrd="0" presId="urn:microsoft.com/office/officeart/2009/3/layout/StepUpProcess"/>
    <dgm:cxn modelId="{1E207946-BB18-2F4E-AE21-3F10C14E1208}" type="presParOf" srcId="{867AC3ED-BA28-EE4E-847E-5351BEDB78A1}" destId="{2CFB2743-7FF1-A34E-AAB9-67526F3CE438}" srcOrd="2" destOrd="0" presId="urn:microsoft.com/office/officeart/2009/3/layout/StepUpProcess"/>
    <dgm:cxn modelId="{6A15EC97-90E0-B747-B6F8-1F63E115FAE5}" type="presParOf" srcId="{2CFB2743-7FF1-A34E-AAB9-67526F3CE438}" destId="{C4196F77-1612-AD45-B1FE-F9B2823B4A26}" srcOrd="0" destOrd="0" presId="urn:microsoft.com/office/officeart/2009/3/layout/StepUpProcess"/>
    <dgm:cxn modelId="{CC359093-6490-F64A-A6AA-FEBF7B704700}" type="presParOf" srcId="{2CFB2743-7FF1-A34E-AAB9-67526F3CE438}" destId="{8186A772-3CE1-FA46-AFC8-D2FF32A8D1CA}" srcOrd="1" destOrd="0" presId="urn:microsoft.com/office/officeart/2009/3/layout/StepUpProcess"/>
    <dgm:cxn modelId="{D392285D-42E6-734B-A311-04E088A41A66}" type="presParOf" srcId="{2CFB2743-7FF1-A34E-AAB9-67526F3CE438}" destId="{222C5A0A-5871-584D-9ADF-F21DBC4E8AEA}" srcOrd="2" destOrd="0" presId="urn:microsoft.com/office/officeart/2009/3/layout/StepUpProcess"/>
    <dgm:cxn modelId="{F778108B-0EAF-5940-8071-0A4E2E5CD688}" type="presParOf" srcId="{867AC3ED-BA28-EE4E-847E-5351BEDB78A1}" destId="{219986CB-F191-3649-9347-D7915C64BFE7}" srcOrd="3" destOrd="0" presId="urn:microsoft.com/office/officeart/2009/3/layout/StepUpProcess"/>
    <dgm:cxn modelId="{B77C7710-7129-DC4B-90B2-636D3DF899E6}" type="presParOf" srcId="{219986CB-F191-3649-9347-D7915C64BFE7}" destId="{5A855C99-78DF-4F4B-80DC-20CB82F26288}" srcOrd="0" destOrd="0" presId="urn:microsoft.com/office/officeart/2009/3/layout/StepUpProcess"/>
    <dgm:cxn modelId="{9598562B-CA61-A14F-83A9-E290383B58A8}" type="presParOf" srcId="{867AC3ED-BA28-EE4E-847E-5351BEDB78A1}" destId="{9BBE10CD-196F-D240-B0DD-53D520C2E4F6}" srcOrd="4" destOrd="0" presId="urn:microsoft.com/office/officeart/2009/3/layout/StepUpProcess"/>
    <dgm:cxn modelId="{4ED8C96A-6BE8-494E-B5F7-2A7967F60DB1}" type="presParOf" srcId="{9BBE10CD-196F-D240-B0DD-53D520C2E4F6}" destId="{72E30D0A-7E89-B64D-99B2-02E1CD5B53DC}" srcOrd="0" destOrd="0" presId="urn:microsoft.com/office/officeart/2009/3/layout/StepUpProcess"/>
    <dgm:cxn modelId="{7E6F30D5-0F87-3E4D-B6D2-FA8B0A8D3FD2}" type="presParOf" srcId="{9BBE10CD-196F-D240-B0DD-53D520C2E4F6}" destId="{1E9D5156-CFCD-A947-ADA2-90E22031FF6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176F1-A037-9243-A402-1978A3991191}">
      <dsp:nvSpPr>
        <dsp:cNvPr id="0" name=""/>
        <dsp:cNvSpPr/>
      </dsp:nvSpPr>
      <dsp:spPr>
        <a:xfrm rot="5400000">
          <a:off x="1047750" y="1028090"/>
          <a:ext cx="1528455" cy="2543315"/>
        </a:xfrm>
        <a:prstGeom prst="corner">
          <a:avLst>
            <a:gd name="adj1" fmla="val 16120"/>
            <a:gd name="adj2" fmla="val 16110"/>
          </a:avLst>
        </a:prstGeom>
        <a:solidFill>
          <a:srgbClr val="ED7D31"/>
        </a:solidFill>
        <a:ln w="25400" cap="flat" cmpd="sng" algn="ctr">
          <a:solidFill>
            <a:srgbClr val="ED7D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87EF7-A127-D94E-BC5E-22881ED0E46C}">
      <dsp:nvSpPr>
        <dsp:cNvPr id="0" name=""/>
        <dsp:cNvSpPr/>
      </dsp:nvSpPr>
      <dsp:spPr>
        <a:xfrm>
          <a:off x="797045" y="1643365"/>
          <a:ext cx="2296119" cy="201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dirty="0">
            <a:latin typeface="+mj-lt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j-lt"/>
            </a:rPr>
            <a:t>Desensitisation</a:t>
          </a:r>
        </a:p>
      </dsp:txBody>
      <dsp:txXfrm>
        <a:off x="797045" y="1643365"/>
        <a:ext cx="2296119" cy="2012682"/>
      </dsp:txXfrm>
    </dsp:sp>
    <dsp:sp modelId="{FC30CA34-8AD0-F14A-9B30-14729549D5C0}">
      <dsp:nvSpPr>
        <dsp:cNvPr id="0" name=""/>
        <dsp:cNvSpPr/>
      </dsp:nvSpPr>
      <dsp:spPr>
        <a:xfrm>
          <a:off x="2648105" y="1015418"/>
          <a:ext cx="433230" cy="433230"/>
        </a:xfrm>
        <a:prstGeom prst="triangle">
          <a:avLst>
            <a:gd name="adj" fmla="val 100000"/>
          </a:avLst>
        </a:prstGeom>
        <a:solidFill>
          <a:srgbClr val="ED7D31"/>
        </a:solidFill>
        <a:ln w="25400" cap="flat" cmpd="sng" algn="ctr">
          <a:solidFill>
            <a:srgbClr val="ED7D3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96F77-1612-AD45-B1FE-F9B2823B4A26}">
      <dsp:nvSpPr>
        <dsp:cNvPr id="0" name=""/>
        <dsp:cNvSpPr/>
      </dsp:nvSpPr>
      <dsp:spPr>
        <a:xfrm rot="5400000">
          <a:off x="4697815" y="181748"/>
          <a:ext cx="1528455" cy="2543315"/>
        </a:xfrm>
        <a:prstGeom prst="corner">
          <a:avLst>
            <a:gd name="adj1" fmla="val 16120"/>
            <a:gd name="adj2" fmla="val 16110"/>
          </a:avLst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6A772-3CE1-FA46-AFC8-D2FF32A8D1CA}">
      <dsp:nvSpPr>
        <dsp:cNvPr id="0" name=""/>
        <dsp:cNvSpPr/>
      </dsp:nvSpPr>
      <dsp:spPr>
        <a:xfrm>
          <a:off x="4551993" y="1038448"/>
          <a:ext cx="2296119" cy="2012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j-lt"/>
            </a:rPr>
            <a:t>Remission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+mj-lt"/>
            </a:rPr>
            <a:t>(Sustained Unresponsiveness)</a:t>
          </a:r>
        </a:p>
      </dsp:txBody>
      <dsp:txXfrm>
        <a:off x="4551993" y="1038448"/>
        <a:ext cx="2296119" cy="2012682"/>
      </dsp:txXfrm>
    </dsp:sp>
    <dsp:sp modelId="{222C5A0A-5871-584D-9ADF-F21DBC4E8AEA}">
      <dsp:nvSpPr>
        <dsp:cNvPr id="0" name=""/>
        <dsp:cNvSpPr/>
      </dsp:nvSpPr>
      <dsp:spPr>
        <a:xfrm>
          <a:off x="6303048" y="178903"/>
          <a:ext cx="433230" cy="433230"/>
        </a:xfrm>
        <a:prstGeom prst="triangle">
          <a:avLst>
            <a:gd name="adj" fmla="val 100000"/>
          </a:avLst>
        </a:prstGeom>
        <a:solidFill>
          <a:schemeClr val="bg2"/>
        </a:solidFill>
        <a:ln w="2540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30D0A-7E89-B64D-99B2-02E1CD5B53DC}">
      <dsp:nvSpPr>
        <dsp:cNvPr id="0" name=""/>
        <dsp:cNvSpPr/>
      </dsp:nvSpPr>
      <dsp:spPr>
        <a:xfrm rot="5400000">
          <a:off x="8013307" y="-132398"/>
          <a:ext cx="1528455" cy="2780250"/>
        </a:xfrm>
        <a:prstGeom prst="corner">
          <a:avLst>
            <a:gd name="adj1" fmla="val 16120"/>
            <a:gd name="adj2" fmla="val 16110"/>
          </a:avLst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D5156-CFCD-A947-ADA2-90E22031FF68}">
      <dsp:nvSpPr>
        <dsp:cNvPr id="0" name=""/>
        <dsp:cNvSpPr/>
      </dsp:nvSpPr>
      <dsp:spPr>
        <a:xfrm>
          <a:off x="7757674" y="837223"/>
          <a:ext cx="2552641" cy="1120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latin typeface="+mj-lt"/>
            </a:rPr>
            <a:t>Persistent Remission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kern="1200" dirty="0">
              <a:latin typeface="+mj-lt"/>
            </a:rPr>
            <a:t>? Possible tolerance</a:t>
          </a:r>
        </a:p>
      </dsp:txBody>
      <dsp:txXfrm>
        <a:off x="7757674" y="837223"/>
        <a:ext cx="2552641" cy="1120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1326-D3AB-47DE-ACE9-816CBAA32A6C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17CEA-7BEC-42AA-93C0-E3B47F16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48349-0043-1D48-897E-E5BA7B9FFEA4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66B3-7163-1949-9A02-A7D83F8ED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80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92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4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4CAAD-5B0C-4859-96CE-9C67F1C5B69E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9253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54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20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0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7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E66B3-7163-1949-9A02-A7D83F8ED6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75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4E91C-33FD-2E4F-B553-631CA9559686}" type="slidenum">
              <a:rPr lang="en-BE" smtClean="0"/>
              <a:t>38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80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5F98-A9C9-BA49-95A8-37F7D82BC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0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49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9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5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6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7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3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E66B3-7163-1949-9A02-A7D83F8ED6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9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78A9-4AB3-EE41-AE7A-AD4882516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52BB2-892E-3147-9D39-CEC9BAD0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17858-DDD8-0E40-AB32-DBE1B127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8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9683-5B35-5A4B-8879-C3A58D62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52A4F-E24F-2D4B-B0C1-C384AE5CF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16C30-D4D8-6445-B14F-5E168957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1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09409-4FE6-E349-AA83-D94098C47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6B0FD-5FAF-6146-98C2-E3E8821DD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5C1AA-8C10-654D-9D3C-07FF426C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E48C5-38EE-9049-87ED-7EFFAE69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4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green strip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8B5866D-2510-3A40-8DD1-36DB77F34E1F}"/>
              </a:ext>
            </a:extLst>
          </p:cNvPr>
          <p:cNvSpPr/>
          <p:nvPr userDrawn="1"/>
        </p:nvSpPr>
        <p:spPr>
          <a:xfrm>
            <a:off x="4816549" y="-14439"/>
            <a:ext cx="9306864" cy="6868633"/>
          </a:xfrm>
          <a:custGeom>
            <a:avLst/>
            <a:gdLst>
              <a:gd name="connsiteX0" fmla="*/ 0 w 6202157"/>
              <a:gd name="connsiteY0" fmla="*/ 0 h 6858000"/>
              <a:gd name="connsiteX1" fmla="*/ 6202157 w 6202157"/>
              <a:gd name="connsiteY1" fmla="*/ 0 h 6858000"/>
              <a:gd name="connsiteX2" fmla="*/ 6202157 w 6202157"/>
              <a:gd name="connsiteY2" fmla="*/ 6858000 h 6858000"/>
              <a:gd name="connsiteX3" fmla="*/ 0 w 6202157"/>
              <a:gd name="connsiteY3" fmla="*/ 6858000 h 6858000"/>
              <a:gd name="connsiteX4" fmla="*/ 0 w 6202157"/>
              <a:gd name="connsiteY4" fmla="*/ 0 h 6858000"/>
              <a:gd name="connsiteX0" fmla="*/ 0 w 6202157"/>
              <a:gd name="connsiteY0" fmla="*/ 0 h 6858000"/>
              <a:gd name="connsiteX1" fmla="*/ 6202157 w 6202157"/>
              <a:gd name="connsiteY1" fmla="*/ 0 h 6858000"/>
              <a:gd name="connsiteX2" fmla="*/ 3586547 w 6202157"/>
              <a:gd name="connsiteY2" fmla="*/ 6772939 h 6858000"/>
              <a:gd name="connsiteX3" fmla="*/ 0 w 6202157"/>
              <a:gd name="connsiteY3" fmla="*/ 6858000 h 6858000"/>
              <a:gd name="connsiteX4" fmla="*/ 0 w 6202157"/>
              <a:gd name="connsiteY4" fmla="*/ 0 h 6858000"/>
              <a:gd name="connsiteX0" fmla="*/ 0 w 6202157"/>
              <a:gd name="connsiteY0" fmla="*/ 0 h 6858000"/>
              <a:gd name="connsiteX1" fmla="*/ 6202157 w 6202157"/>
              <a:gd name="connsiteY1" fmla="*/ 0 h 6858000"/>
              <a:gd name="connsiteX2" fmla="*/ 3267570 w 6202157"/>
              <a:gd name="connsiteY2" fmla="*/ 6857999 h 6858000"/>
              <a:gd name="connsiteX3" fmla="*/ 0 w 6202157"/>
              <a:gd name="connsiteY3" fmla="*/ 6858000 h 6858000"/>
              <a:gd name="connsiteX4" fmla="*/ 0 w 6202157"/>
              <a:gd name="connsiteY4" fmla="*/ 0 h 6858000"/>
              <a:gd name="connsiteX0" fmla="*/ 0 w 6202157"/>
              <a:gd name="connsiteY0" fmla="*/ 0 h 6858000"/>
              <a:gd name="connsiteX1" fmla="*/ 6202157 w 6202157"/>
              <a:gd name="connsiteY1" fmla="*/ 0 h 6858000"/>
              <a:gd name="connsiteX2" fmla="*/ 3469589 w 6202157"/>
              <a:gd name="connsiteY2" fmla="*/ 6857999 h 6858000"/>
              <a:gd name="connsiteX3" fmla="*/ 0 w 6202157"/>
              <a:gd name="connsiteY3" fmla="*/ 6858000 h 6858000"/>
              <a:gd name="connsiteX4" fmla="*/ 0 w 6202157"/>
              <a:gd name="connsiteY4" fmla="*/ 0 h 6858000"/>
              <a:gd name="connsiteX0" fmla="*/ 3104707 w 9306864"/>
              <a:gd name="connsiteY0" fmla="*/ 0 h 6868633"/>
              <a:gd name="connsiteX1" fmla="*/ 9306864 w 9306864"/>
              <a:gd name="connsiteY1" fmla="*/ 0 h 6868633"/>
              <a:gd name="connsiteX2" fmla="*/ 6574296 w 9306864"/>
              <a:gd name="connsiteY2" fmla="*/ 6857999 h 6868633"/>
              <a:gd name="connsiteX3" fmla="*/ 0 w 9306864"/>
              <a:gd name="connsiteY3" fmla="*/ 6868633 h 6868633"/>
              <a:gd name="connsiteX4" fmla="*/ 3104707 w 9306864"/>
              <a:gd name="connsiteY4" fmla="*/ 0 h 6868633"/>
              <a:gd name="connsiteX0" fmla="*/ 2743200 w 9306864"/>
              <a:gd name="connsiteY0" fmla="*/ 0 h 6868633"/>
              <a:gd name="connsiteX1" fmla="*/ 9306864 w 9306864"/>
              <a:gd name="connsiteY1" fmla="*/ 0 h 6868633"/>
              <a:gd name="connsiteX2" fmla="*/ 6574296 w 9306864"/>
              <a:gd name="connsiteY2" fmla="*/ 6857999 h 6868633"/>
              <a:gd name="connsiteX3" fmla="*/ 0 w 9306864"/>
              <a:gd name="connsiteY3" fmla="*/ 6868633 h 6868633"/>
              <a:gd name="connsiteX4" fmla="*/ 2743200 w 9306864"/>
              <a:gd name="connsiteY4" fmla="*/ 0 h 6868633"/>
              <a:gd name="connsiteX0" fmla="*/ 2743200 w 9306864"/>
              <a:gd name="connsiteY0" fmla="*/ 0 h 6868633"/>
              <a:gd name="connsiteX1" fmla="*/ 9306864 w 9306864"/>
              <a:gd name="connsiteY1" fmla="*/ 0 h 6868633"/>
              <a:gd name="connsiteX2" fmla="*/ 6042668 w 9306864"/>
              <a:gd name="connsiteY2" fmla="*/ 6857999 h 6868633"/>
              <a:gd name="connsiteX3" fmla="*/ 0 w 9306864"/>
              <a:gd name="connsiteY3" fmla="*/ 6868633 h 6868633"/>
              <a:gd name="connsiteX4" fmla="*/ 2743200 w 9306864"/>
              <a:gd name="connsiteY4" fmla="*/ 0 h 6868633"/>
              <a:gd name="connsiteX0" fmla="*/ 2743200 w 9306864"/>
              <a:gd name="connsiteY0" fmla="*/ 0 h 6868633"/>
              <a:gd name="connsiteX1" fmla="*/ 9306864 w 9306864"/>
              <a:gd name="connsiteY1" fmla="*/ 0 h 6868633"/>
              <a:gd name="connsiteX2" fmla="*/ 6553031 w 9306864"/>
              <a:gd name="connsiteY2" fmla="*/ 6868631 h 6868633"/>
              <a:gd name="connsiteX3" fmla="*/ 0 w 9306864"/>
              <a:gd name="connsiteY3" fmla="*/ 6868633 h 6868633"/>
              <a:gd name="connsiteX4" fmla="*/ 2743200 w 9306864"/>
              <a:gd name="connsiteY4" fmla="*/ 0 h 686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6864" h="6868633">
                <a:moveTo>
                  <a:pt x="2743200" y="0"/>
                </a:moveTo>
                <a:lnTo>
                  <a:pt x="9306864" y="0"/>
                </a:lnTo>
                <a:lnTo>
                  <a:pt x="6553031" y="6868631"/>
                </a:lnTo>
                <a:lnTo>
                  <a:pt x="0" y="6868633"/>
                </a:lnTo>
                <a:lnTo>
                  <a:pt x="2743200" y="0"/>
                </a:lnTo>
                <a:close/>
              </a:path>
            </a:pathLst>
          </a:custGeom>
          <a:solidFill>
            <a:srgbClr val="F2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FFA31-24E2-DF46-9E7E-2473F11769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701" y="6338039"/>
            <a:ext cx="943662" cy="37446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14D924-1BEA-CA41-B44A-3650767E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" y="1"/>
            <a:ext cx="10515600" cy="8528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D0DA74F-BD86-C04D-AC59-964A0D74C6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150" y="1065213"/>
            <a:ext cx="10515600" cy="635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47E3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C3060B-07B9-D248-A889-262B841A3B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0662" y="1891054"/>
            <a:ext cx="10515600" cy="4197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96546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7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Templat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RI_Generic_BG_Powerpoint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2" y="5045242"/>
            <a:ext cx="12182268" cy="182683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3051" y="1073133"/>
            <a:ext cx="11639549" cy="29901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rgbClr val="0094BA"/>
                </a:solidFill>
                <a:latin typeface="Futura T Light Oblique"/>
              </a:defRPr>
            </a:lvl1pPr>
          </a:lstStyle>
          <a:p>
            <a:pPr lvl="0"/>
            <a:r>
              <a:rPr lang="en-US" dirty="0"/>
              <a:t>Place Subheading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3051" y="1291859"/>
            <a:ext cx="11639549" cy="4744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rgbClr val="00203F"/>
                </a:solidFill>
                <a:latin typeface="Futura Book"/>
              </a:defRPr>
            </a:lvl1pPr>
          </a:lstStyle>
          <a:p>
            <a:pPr lvl="0"/>
            <a:r>
              <a:rPr lang="en-US" dirty="0"/>
              <a:t>Place Heading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3051" y="1927073"/>
            <a:ext cx="11639549" cy="472930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00203F"/>
                </a:solidFill>
                <a:latin typeface="Futura T Light"/>
              </a:defRPr>
            </a:lvl1pPr>
          </a:lstStyle>
          <a:p>
            <a:pPr lvl="0"/>
            <a:r>
              <a:rPr lang="en-US" dirty="0"/>
              <a:t>Place body text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• bullet point style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9364365" y="6558282"/>
            <a:ext cx="2827635" cy="299719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 txBox="1">
            <a:spLocks/>
          </p:cNvSpPr>
          <p:nvPr userDrawn="1"/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1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F1EF7CB0-3408-4A66-B45D-08CED48782E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DFD9E7-5661-5545-BCA4-E2B5A832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5" y="330400"/>
            <a:ext cx="10079617" cy="44088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00" b="1">
                <a:solidFill>
                  <a:srgbClr val="0018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A3D1F7-3CCE-E548-831A-816C1E42B88E}"/>
              </a:ext>
            </a:extLst>
          </p:cNvPr>
          <p:cNvCxnSpPr>
            <a:cxnSpLocks/>
          </p:cNvCxnSpPr>
          <p:nvPr userDrawn="1"/>
        </p:nvCxnSpPr>
        <p:spPr>
          <a:xfrm>
            <a:off x="249486" y="821508"/>
            <a:ext cx="11713914" cy="0"/>
          </a:xfrm>
          <a:prstGeom prst="line">
            <a:avLst/>
          </a:prstGeom>
          <a:ln w="19050">
            <a:solidFill>
              <a:srgbClr val="1F97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9375-4EF4-541D-E3D8-42408A4B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DA871-CFA0-BC55-83EF-28683538B293}"/>
              </a:ext>
            </a:extLst>
          </p:cNvPr>
          <p:cNvSpPr txBox="1"/>
          <p:nvPr userDrawn="1"/>
        </p:nvSpPr>
        <p:spPr>
          <a:xfrm>
            <a:off x="8145623" y="4096144"/>
            <a:ext cx="35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Presented by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A346E-A69E-FCF2-80D8-4C1005288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45463" y="4465638"/>
            <a:ext cx="3573462" cy="126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4548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Footers (Body 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4B065BF-8483-4ED2-A758-5F457B836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1435B33-B504-4F8C-AF35-D81B726EF0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4C2BCC-43CF-4A5B-B706-74ABC9F6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54584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dy +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342497"/>
            <a:ext cx="11682153" cy="442755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3708E90-4FC2-554A-D5C8-1EA578A2C9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9A20AE5-76E4-F017-AD5B-04752A03BC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3799449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40">
          <p15:clr>
            <a:srgbClr val="FBAE40"/>
          </p15:clr>
        </p15:guide>
        <p15:guide id="3" orient="horz" pos="3552">
          <p15:clr>
            <a:srgbClr val="FBAE40"/>
          </p15:clr>
        </p15:guide>
        <p15:guide id="4" pos="3840">
          <p15:clr>
            <a:srgbClr val="FBAE40"/>
          </p15:clr>
        </p15:guide>
        <p15:guide id="5" pos="75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 +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1" y="1342498"/>
            <a:ext cx="5830030" cy="431015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68D642-0380-45CE-AC3A-70A7A02D4B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333500"/>
            <a:ext cx="5851525" cy="43322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5295372-8403-12A4-BB9F-5CCBB84EE2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B1839D-2267-A679-97A5-B5DE0C44BC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563002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40">
          <p15:clr>
            <a:srgbClr val="FBAE40"/>
          </p15:clr>
        </p15:guide>
        <p15:guide id="3" orient="horz" pos="3552">
          <p15:clr>
            <a:srgbClr val="FBAE40"/>
          </p15:clr>
        </p15:guide>
        <p15:guide id="4" pos="3840">
          <p15:clr>
            <a:srgbClr val="FBAE40"/>
          </p15:clr>
        </p15:guide>
        <p15:guide id="5" pos="75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70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70" y="1923690"/>
            <a:ext cx="5830030" cy="372896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BE5D83-7351-4B39-AE0E-8AB5DBB5EF20}"/>
              </a:ext>
            </a:extLst>
          </p:cNvPr>
          <p:cNvCxnSpPr>
            <a:cxnSpLocks/>
          </p:cNvCxnSpPr>
          <p:nvPr userDrawn="1"/>
        </p:nvCxnSpPr>
        <p:spPr>
          <a:xfrm>
            <a:off x="265971" y="1935726"/>
            <a:ext cx="5829508" cy="0"/>
          </a:xfrm>
          <a:prstGeom prst="line">
            <a:avLst/>
          </a:prstGeom>
          <a:ln cap="rnd">
            <a:gradFill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68D642-0380-45CE-AC3A-70A7A02D4B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1917676"/>
            <a:ext cx="5851525" cy="374811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B6B28B-09FA-40B2-A263-204D839957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971" y="1333500"/>
            <a:ext cx="5829508" cy="5905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0701C93-DC52-4641-B23D-5E4F396A35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333500"/>
            <a:ext cx="5851525" cy="59055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1DA153-B06B-4513-A7CF-9579585E6BAB}"/>
              </a:ext>
            </a:extLst>
          </p:cNvPr>
          <p:cNvCxnSpPr>
            <a:cxnSpLocks/>
          </p:cNvCxnSpPr>
          <p:nvPr userDrawn="1"/>
        </p:nvCxnSpPr>
        <p:spPr>
          <a:xfrm>
            <a:off x="6133892" y="1935726"/>
            <a:ext cx="5829508" cy="0"/>
          </a:xfrm>
          <a:prstGeom prst="line">
            <a:avLst/>
          </a:prstGeom>
          <a:ln cap="rnd">
            <a:gradFill>
              <a:gsLst>
                <a:gs pos="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039C45B-CADA-E5EE-C395-A58FA3CA4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455CB85-A5AA-A7B5-D53C-12C39943B2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32187310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40">
          <p15:clr>
            <a:srgbClr val="FBAE40"/>
          </p15:clr>
        </p15:guide>
        <p15:guide id="3" orient="horz" pos="3552">
          <p15:clr>
            <a:srgbClr val="FBAE40"/>
          </p15:clr>
        </p15:guide>
        <p15:guide id="4" pos="3840">
          <p15:clr>
            <a:srgbClr val="FBAE40"/>
          </p15:clr>
        </p15:guide>
        <p15:guide id="5" pos="75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4093-E8D6-8341-91AE-5236F7F3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04BA-0E85-F344-9C9F-05135CA2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97D43-8C6C-874B-B44E-F1C07EEF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B36A-8D4F-CE40-84B3-7E34715A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61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4CD8B18-8B20-0E16-71F4-FCE5577BFF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</p:spTree>
    <p:extLst>
      <p:ext uri="{BB962C8B-B14F-4D97-AF65-F5344CB8AC3E}">
        <p14:creationId xmlns:p14="http://schemas.microsoft.com/office/powerpoint/2010/main" val="8666634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8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990" y="273051"/>
            <a:ext cx="7445096" cy="5338169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008" y="1435102"/>
            <a:ext cx="4011084" cy="41761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666CB1C-E6AE-CD25-F798-BD8386075D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692413-0F53-5CB7-2184-7B918B7720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008" y="5770049"/>
            <a:ext cx="11682077" cy="346075"/>
          </a:xfrm>
        </p:spPr>
        <p:txBody>
          <a:bodyPr anchor="b"/>
          <a:lstStyle>
            <a:lvl1pPr marL="182880" indent="-182880">
              <a:spcBef>
                <a:spcPts val="0"/>
              </a:spcBef>
              <a:buFont typeface="+mj-lt"/>
              <a:buAutoNum type="alphaLcPeriod"/>
              <a:defRPr sz="1200">
                <a:solidFill>
                  <a:srgbClr val="565B5D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add footnote.</a:t>
            </a:r>
          </a:p>
          <a:p>
            <a:pPr lvl="0"/>
            <a:r>
              <a:rPr lang="en-US" dirty="0"/>
              <a:t>or Click to add abbreviation expansion.</a:t>
            </a:r>
          </a:p>
        </p:txBody>
      </p:sp>
    </p:spTree>
    <p:extLst>
      <p:ext uri="{BB962C8B-B14F-4D97-AF65-F5344CB8AC3E}">
        <p14:creationId xmlns:p14="http://schemas.microsoft.com/office/powerpoint/2010/main" val="4769189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1821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0389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8495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7E31BF5-5F65-A6B7-653A-35C0B0E1A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83331" y="6228271"/>
            <a:ext cx="8964791" cy="5736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100">
                <a:solidFill>
                  <a:srgbClr val="565B5D"/>
                </a:solidFill>
              </a:defRPr>
            </a:lvl1pPr>
          </a:lstStyle>
          <a:p>
            <a:pPr lvl="0"/>
            <a:r>
              <a:rPr lang="en-US" sz="1100" dirty="0"/>
              <a:t>Click to add reference.</a:t>
            </a:r>
          </a:p>
        </p:txBody>
      </p:sp>
    </p:spTree>
    <p:extLst>
      <p:ext uri="{BB962C8B-B14F-4D97-AF65-F5344CB8AC3E}">
        <p14:creationId xmlns:p14="http://schemas.microsoft.com/office/powerpoint/2010/main" val="2373876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A63B-A969-46A7-9CE1-151A9ABD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66482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EB9E95-DFFD-4CDC-BB8B-86AAAD75AD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7204"/>
            <a:ext cx="9144000" cy="2387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Maitree" panose="00000500000000000000" pitchFamily="2" charset="-34"/>
                <a:ea typeface="Open Sans Extrabold" panose="020B0906030804020204" pitchFamily="34" charset="0"/>
                <a:cs typeface="Maitree" panose="00000500000000000000" pitchFamily="2" charset="-34"/>
              </a:defRPr>
            </a:lvl1pPr>
          </a:lstStyle>
          <a:p>
            <a:pPr algn="l"/>
            <a:r>
              <a:rPr lang="en-US" dirty="0">
                <a:solidFill>
                  <a:srgbClr val="565B5D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Section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575E5B-572F-4462-B991-88CA3E1E9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515"/>
            <a:ext cx="9144000" cy="1655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>
                <a:solidFill>
                  <a:srgbClr val="565B5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703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01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E71CC-159C-3443-ABCC-F64CA1B5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93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CD73-8F3C-A743-B8CE-3ADB99850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61" y="1"/>
            <a:ext cx="10515600" cy="8528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78C1D7D-FC36-0542-A660-16E0CB456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6541" y="6410080"/>
            <a:ext cx="5213350" cy="263525"/>
          </a:xfrm>
        </p:spPr>
        <p:txBody>
          <a:bodyPr>
            <a:noAutofit/>
          </a:bodyPr>
          <a:lstStyle>
            <a:lvl1pPr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>
              <a:defRPr sz="700">
                <a:latin typeface="+mn-lt"/>
              </a:defRPr>
            </a:lvl2pPr>
            <a:lvl3pPr>
              <a:defRPr sz="600">
                <a:latin typeface="+mn-lt"/>
              </a:defRPr>
            </a:lvl3pPr>
            <a:lvl4pPr>
              <a:defRPr sz="500">
                <a:latin typeface="+mn-lt"/>
              </a:defRPr>
            </a:lvl4pPr>
            <a:lvl5pPr>
              <a:defRPr sz="5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32E1C-F3E3-7D45-8788-E58A0711F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150" y="1065213"/>
            <a:ext cx="10515600" cy="635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47E3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77B6F6-4727-864C-846B-AD4F09DD5A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0662" y="1891054"/>
            <a:ext cx="10515600" cy="4197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34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78A9-4AB3-EE41-AE7A-AD4882516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52BB2-892E-3147-9D39-CEC9BAD06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17858-DDD8-0E40-AB32-DBE1B127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60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8A2E-EA41-A046-84C5-7A315255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9517-07E4-1D41-AD16-E5B8C81BD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0F888-6835-6243-A528-0160EB375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74BC2-AE6F-7E48-A5F9-5E8D6300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82C6-886A-114D-A7D3-B7BD06F4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727BC-60BE-984E-98CF-E015C5686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C0923-26DB-7C45-BB2B-6D7CE145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02BDD-3AD0-C848-B10F-A78867D0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07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4093-E8D6-8341-91AE-5236F7F3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F04BA-0E85-F344-9C9F-05135CA2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97D43-8C6C-874B-B44E-F1C07EEF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1B36A-8D4F-CE40-84B3-7E34715AE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29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37C02F9B-3F39-D043-B0D8-F946F3FF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6679" y="6356352"/>
            <a:ext cx="88143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8200"/>
                </a:solidFill>
              </a:defRPr>
            </a:lvl1pPr>
          </a:lstStyle>
          <a:p>
            <a:fld id="{38F3C628-1036-6F46-A000-3E6305A74AF5}" type="slidenum">
              <a:rPr lang="en-BE" smtClean="0"/>
              <a:pPr/>
              <a:t>‹#›</a:t>
            </a:fld>
            <a:endParaRPr lang="en-BE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0955BA-8C8D-8643-A9E6-C9ADDF40F77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68864" y="6417735"/>
            <a:ext cx="0" cy="233020"/>
          </a:xfrm>
          <a:prstGeom prst="line">
            <a:avLst/>
          </a:prstGeom>
          <a:ln w="25400">
            <a:solidFill>
              <a:srgbClr val="FF8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5712CF29-CB64-1B4B-AF48-403D3D01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05702-8F50-1F4B-9D32-94F940C49F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4605" y="1598280"/>
            <a:ext cx="11322793" cy="46638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45C0C48-4115-BA4C-BABA-E5D7DCCDBA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4603" y="6262163"/>
            <a:ext cx="9142424" cy="595839"/>
          </a:xfrm>
        </p:spPr>
        <p:txBody>
          <a:bodyPr anchor="t" anchorCtr="0"/>
          <a:lstStyle/>
          <a:p>
            <a:r>
              <a:rPr lang="en-GB"/>
              <a:t>1. Reference 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641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F7D8-15C0-41E8-8E72-D2775954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1" y="1926625"/>
            <a:ext cx="11682153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06C156E-7C8A-4DF2-ACC3-1AAC782F8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031" y="1418226"/>
            <a:ext cx="11682153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77A7FE-95EA-3050-3C17-D58C8BDECE51}"/>
              </a:ext>
            </a:extLst>
          </p:cNvPr>
          <p:cNvCxnSpPr/>
          <p:nvPr userDrawn="1"/>
        </p:nvCxnSpPr>
        <p:spPr>
          <a:xfrm>
            <a:off x="256033" y="1875886"/>
            <a:ext cx="11682152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308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F7D8-15C0-41E8-8E72-D2775954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1" y="1926625"/>
            <a:ext cx="5775313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06C156E-7C8A-4DF2-ACC3-1AAC782F8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031" y="1418226"/>
            <a:ext cx="5775313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96EF-A02C-AE29-62E8-1B2EAF192A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62873" y="1926625"/>
            <a:ext cx="5775312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DFFA31-881E-0215-8767-EA798BD0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873" y="1418226"/>
            <a:ext cx="5775312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F082BA-E467-BD84-C122-7DB4CBAB997A}"/>
              </a:ext>
            </a:extLst>
          </p:cNvPr>
          <p:cNvCxnSpPr>
            <a:cxnSpLocks/>
          </p:cNvCxnSpPr>
          <p:nvPr userDrawn="1"/>
        </p:nvCxnSpPr>
        <p:spPr>
          <a:xfrm>
            <a:off x="256033" y="1875886"/>
            <a:ext cx="5775312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0B2442-A967-4A0A-3194-5FAC216EB8F6}"/>
              </a:ext>
            </a:extLst>
          </p:cNvPr>
          <p:cNvCxnSpPr>
            <a:cxnSpLocks/>
          </p:cNvCxnSpPr>
          <p:nvPr userDrawn="1"/>
        </p:nvCxnSpPr>
        <p:spPr>
          <a:xfrm>
            <a:off x="6162873" y="1876729"/>
            <a:ext cx="5775312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854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74882"/>
            <a:ext cx="11682153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F7D8-15C0-41E8-8E72-D2775954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926625"/>
            <a:ext cx="3886200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06C156E-7C8A-4DF2-ACC3-1AAC782F8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032" y="1418226"/>
            <a:ext cx="3886200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96EF-A02C-AE29-62E8-1B2EAF192AE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52900" y="1926625"/>
            <a:ext cx="3886200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DFFA31-881E-0215-8767-EA798BD0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2900" y="1418226"/>
            <a:ext cx="3886200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479F56-5B6A-05F4-C5F3-F36E998F27A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049768" y="1926625"/>
            <a:ext cx="3886200" cy="4116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dirty="0">
                <a:solidFill>
                  <a:schemeClr val="tx1"/>
                </a:solidFill>
              </a:defRPr>
            </a:lvl1pPr>
            <a:lvl2pPr marL="457200" indent="0">
              <a:buNone/>
              <a:defRPr lang="en-US" sz="1800" dirty="0">
                <a:solidFill>
                  <a:schemeClr val="tx1"/>
                </a:solidFill>
              </a:defRPr>
            </a:lvl2pPr>
            <a:lvl3pPr marL="914400" indent="0">
              <a:buNone/>
              <a:defRPr lang="en-US" sz="1600" dirty="0">
                <a:solidFill>
                  <a:schemeClr val="tx1"/>
                </a:solidFill>
              </a:defRPr>
            </a:lvl3pPr>
            <a:lvl4pPr marL="1371600" indent="0">
              <a:buNone/>
              <a:defRPr lang="en-US" sz="1400" dirty="0">
                <a:solidFill>
                  <a:schemeClr val="tx1"/>
                </a:solidFill>
              </a:defRPr>
            </a:lvl4pPr>
            <a:lvl5pPr marL="1828800" indent="0">
              <a:buNone/>
              <a:defRPr lang="en-US" sz="1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AD121B-9D7A-9FE4-15DC-6B29F788FE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49768" y="1418226"/>
            <a:ext cx="3886200" cy="41148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2400" b="1" kern="1200" cap="none" baseline="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08352-8F77-967E-D3DF-E9810555F96A}"/>
              </a:ext>
            </a:extLst>
          </p:cNvPr>
          <p:cNvCxnSpPr>
            <a:cxnSpLocks/>
          </p:cNvCxnSpPr>
          <p:nvPr userDrawn="1"/>
        </p:nvCxnSpPr>
        <p:spPr>
          <a:xfrm>
            <a:off x="256033" y="1875886"/>
            <a:ext cx="3886200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6BA180-6965-2F33-9BE6-4ED26EE48A1B}"/>
              </a:ext>
            </a:extLst>
          </p:cNvPr>
          <p:cNvCxnSpPr>
            <a:cxnSpLocks/>
          </p:cNvCxnSpPr>
          <p:nvPr userDrawn="1"/>
        </p:nvCxnSpPr>
        <p:spPr>
          <a:xfrm>
            <a:off x="4152900" y="1875886"/>
            <a:ext cx="3886200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CA967A-D3D8-C49C-E129-81102A2D9D8B}"/>
              </a:ext>
            </a:extLst>
          </p:cNvPr>
          <p:cNvCxnSpPr>
            <a:cxnSpLocks/>
          </p:cNvCxnSpPr>
          <p:nvPr userDrawn="1"/>
        </p:nvCxnSpPr>
        <p:spPr>
          <a:xfrm>
            <a:off x="8049768" y="1875886"/>
            <a:ext cx="3886200" cy="0"/>
          </a:xfrm>
          <a:prstGeom prst="line">
            <a:avLst/>
          </a:prstGeom>
          <a:ln cap="rnd">
            <a:gradFill>
              <a:gsLst>
                <a:gs pos="0">
                  <a:schemeClr val="accent1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01219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F280-6052-4AEA-B9D0-2011EA18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4649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8A2E-EA41-A046-84C5-7A3152557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E9517-07E4-1D41-AD16-E5B8C81BD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0F888-6835-6243-A528-0160EB375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74BC2-AE6F-7E48-A5F9-5E8D6300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3AC2C-D821-D14A-9B42-C2E334A6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6C6FC-085C-E74F-B4BA-854B258B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4195B-4039-1A47-B8ED-044906896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18BF2-1E79-3A42-98C6-9EB0489E2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F02F8-5EED-B746-B6F0-F3365987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B6101-4ABC-A04F-AD82-79D9F943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E934D-2FDC-9648-AD32-E0DCD578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1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44F2-4139-8F44-B660-C6B45AD1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7C290-C044-A84A-AD4D-9AF64C99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1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E71CC-159C-3443-ABCC-F64CA1B5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5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5CF4-1C2A-F34B-B57D-6B83EC19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9ABFB-B6A1-1D44-B559-31B13CDC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E01C4-93B9-D347-996A-5D63993A9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DFB7E-8FA8-C74A-B50C-F751413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3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786C7-1F07-F848-B20B-8A8116E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EF9E9-24CF-004D-9DD9-4BCF07856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26B6D-2B41-D34D-A385-04D4A834B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F42EF-342B-A54B-BE1B-F21E9420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0DD5-26F0-6A4E-AD7E-127FAD33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6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1D102-E8CC-5C4F-9ABE-7F0E03F1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796C2-5A04-E14C-A8BE-E224387E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667FDC-CD25-8543-BD71-B44B8485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82032" y="63699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A48F-F5D7-3643-BD9C-F344ED43A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  <p:sldLayoutId id="2147483672" r:id="rId13"/>
    <p:sldLayoutId id="2147483673" r:id="rId14"/>
    <p:sldLayoutId id="214748369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25" y="1342498"/>
            <a:ext cx="11682153" cy="431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ransition>
    <p:fade/>
  </p:transition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n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Open Sans" panose="020B0606030504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25" y="174882"/>
            <a:ext cx="116821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ransition>
    <p:fade/>
  </p:transition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accent2"/>
          </a:solidFill>
          <a:latin typeface="Maitree" panose="00000500000000000000" pitchFamily="2" charset="-34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buClrTx/>
        <a:buFont typeface="Arial"/>
        <a:buChar char="•"/>
        <a:defRPr lang="en-US" sz="2800" kern="1200" dirty="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buClrTx/>
        <a:buFont typeface="Arial" panose="020B0604020202020204" pitchFamily="34" charset="0"/>
        <a:buChar char="•"/>
        <a:defRPr lang="en-US" sz="2400" kern="1200" dirty="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buClrTx/>
        <a:buFont typeface="Wingdings" panose="05000000000000000000" pitchFamily="2" charset="2"/>
        <a:buChar char="§"/>
        <a:defRPr lang="en-US" sz="2000" kern="1200" dirty="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buClrTx/>
        <a:buFont typeface="Arial" panose="020B0604020202020204" pitchFamily="34" charset="0"/>
        <a:buChar char="»"/>
        <a:defRPr lang="en-US" sz="1800" kern="1200" dirty="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buClrTx/>
        <a:buFont typeface="Wingdings" panose="05000000000000000000" pitchFamily="2" charset="2"/>
        <a:buChar char="§"/>
        <a:defRPr lang="en-US" sz="1800" kern="1200" dirty="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onlinelibrary.wiley.com/doi/10.1002/clt2.1226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cdn.shopify.com/s/files/1/0285/7828/3625/products/41duE6ukRBL_1024x1024.jpg?v=1607736137" TargetMode="External"/><Relationship Id="rId7" Type="http://schemas.openxmlformats.org/officeDocument/2006/relationships/image" Target="https://i0.wp.com/birdwatchinghq.com/wp-content/uploads/2018/11/shelled-peanuts-on-white-bg-960696929-1542227137623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002/clt2.1221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/4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onlinelibrary.wiley.com/doi/10.1002/clt2.122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onlinelibrary.wiley.com/doi/10.1002/clt2.1221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002/clt2.1226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jpeg"/><Relationship Id="rId4" Type="http://schemas.openxmlformats.org/officeDocument/2006/relationships/hyperlink" Target="https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reativecommons.org/licenses/by/4.0/" TargetMode="External"/><Relationship Id="rId5" Type="http://schemas.openxmlformats.org/officeDocument/2006/relationships/hyperlink" Target="https://onlinelibrary.wiley.com/doi/10.1002/clt2.12268" TargetMode="Externa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648-9144/56/3/1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mdpi.com/openacces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onlinelibrary.wiley.com/doi/10.1002/clt2.122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A3361E-CF68-EA27-D747-DA1C9BF3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HK" sz="4000" b="1" dirty="0">
                <a:latin typeface="Aptos" panose="020B0004020202020204" pitchFamily="34" charset="0"/>
              </a:rPr>
              <a:t>Food Oral Immunotherapy: </a:t>
            </a:r>
            <a:br>
              <a:rPr lang="en-HK" sz="4000" b="1" dirty="0">
                <a:latin typeface="Aptos" panose="020B0004020202020204" pitchFamily="34" charset="0"/>
              </a:rPr>
            </a:br>
            <a:r>
              <a:rPr lang="en-HK" sz="4000" b="1" dirty="0">
                <a:latin typeface="Aptos" panose="020B0004020202020204" pitchFamily="34" charset="0"/>
              </a:rPr>
              <a:t>Risks, Benefits, Expected Outcomes</a:t>
            </a:r>
            <a:endParaRPr lang="en-US" sz="4000" dirty="0">
              <a:latin typeface="Aptos" panose="020B00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B3FBF2-869A-C73F-0E62-6D893353A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Mimi Tang, PhD</a:t>
            </a:r>
          </a:p>
        </p:txBody>
      </p:sp>
    </p:spTree>
    <p:extLst>
      <p:ext uri="{BB962C8B-B14F-4D97-AF65-F5344CB8AC3E}">
        <p14:creationId xmlns:p14="http://schemas.microsoft.com/office/powerpoint/2010/main" val="73136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245799-BBAD-F8FB-591E-BBFA33D552B6}"/>
              </a:ext>
            </a:extLst>
          </p:cNvPr>
          <p:cNvSpPr txBox="1">
            <a:spLocks/>
          </p:cNvSpPr>
          <p:nvPr/>
        </p:nvSpPr>
        <p:spPr>
          <a:xfrm>
            <a:off x="167148" y="263683"/>
            <a:ext cx="11769212" cy="774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2"/>
                </a:solidFill>
                <a:latin typeface="+mn-lt"/>
              </a:rPr>
              <a:t>Systematic review: OIT Efficacy At Inducing Remission (SU)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AA5E2-AA65-3A79-4E58-119844F71A32}"/>
              </a:ext>
            </a:extLst>
          </p:cNvPr>
          <p:cNvSpPr txBox="1"/>
          <p:nvPr/>
        </p:nvSpPr>
        <p:spPr>
          <a:xfrm>
            <a:off x="8998785" y="3012902"/>
            <a:ext cx="2937575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0850" indent="-285750"/>
            <a:r>
              <a:rPr lang="en-US" sz="1800" dirty="0"/>
              <a:t>NNT for SU/Remission: </a:t>
            </a:r>
          </a:p>
          <a:p>
            <a:pPr marL="450850" indent="-285750">
              <a:buFont typeface="Arial" panose="020B0604020202020204" pitchFamily="34" charset="0"/>
              <a:buChar char="•"/>
            </a:pPr>
            <a:r>
              <a:rPr lang="en-US" sz="1800" dirty="0"/>
              <a:t>Peanut = 3.38</a:t>
            </a:r>
          </a:p>
          <a:p>
            <a:pPr marL="450850" indent="-285750">
              <a:buFont typeface="Arial" panose="020B0604020202020204" pitchFamily="34" charset="0"/>
              <a:buChar char="•"/>
            </a:pPr>
            <a:r>
              <a:rPr lang="en-US" sz="1800" dirty="0"/>
              <a:t>Egg = 3.29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46D9B-3F4C-A025-4D4A-0D96384F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2087"/>
            <a:ext cx="8000903" cy="4694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79C8667-0F05-67EA-BCBE-F91A76C3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89" y="5290939"/>
            <a:ext cx="844914" cy="3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41FB9C-4EF5-39E5-6762-E6ACDF5F3A20}"/>
              </a:ext>
            </a:extLst>
          </p:cNvPr>
          <p:cNvSpPr txBox="1">
            <a:spLocks/>
          </p:cNvSpPr>
          <p:nvPr/>
        </p:nvSpPr>
        <p:spPr>
          <a:xfrm>
            <a:off x="3081904" y="6234299"/>
            <a:ext cx="6028191" cy="3460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Lodge CJ et al. </a:t>
            </a:r>
            <a:r>
              <a:rPr lang="en-US" sz="1100" i="1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Clin </a:t>
            </a:r>
            <a:r>
              <a:rPr lang="en-US" sz="1100" i="1" dirty="0" err="1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Transl</a:t>
            </a:r>
            <a:r>
              <a:rPr lang="en-US" sz="1100" i="1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Allergy</a:t>
            </a:r>
            <a:r>
              <a:rPr lang="en-US" sz="1100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. 2023;13(7):e12268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sz="1100" dirty="0">
                <a:solidFill>
                  <a:schemeClr val="tx1"/>
                </a:solidFill>
              </a:rPr>
              <a:t>  from Clinical and Translational Allergy (cropped from original) is </a:t>
            </a:r>
            <a:r>
              <a:rPr lang="en-US" sz="11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CC BY 4.0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3">
            <a:extLst>
              <a:ext uri="{FF2B5EF4-FFF2-40B4-BE49-F238E27FC236}">
                <a16:creationId xmlns:a16="http://schemas.microsoft.com/office/drawing/2014/main" id="{B4125811-5832-C444-99D7-7DAC6F42B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99545"/>
              </p:ext>
            </p:extLst>
          </p:nvPr>
        </p:nvGraphicFramePr>
        <p:xfrm>
          <a:off x="650357" y="2503788"/>
          <a:ext cx="10659176" cy="28006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794">
                  <a:extLst>
                    <a:ext uri="{9D8B030D-6E8A-4147-A177-3AD203B41FA5}">
                      <a16:colId xmlns:a16="http://schemas.microsoft.com/office/drawing/2014/main" val="2837428837"/>
                    </a:ext>
                  </a:extLst>
                </a:gridCol>
                <a:gridCol w="2664794">
                  <a:extLst>
                    <a:ext uri="{9D8B030D-6E8A-4147-A177-3AD203B41FA5}">
                      <a16:colId xmlns:a16="http://schemas.microsoft.com/office/drawing/2014/main" val="1539044003"/>
                    </a:ext>
                  </a:extLst>
                </a:gridCol>
                <a:gridCol w="2664794">
                  <a:extLst>
                    <a:ext uri="{9D8B030D-6E8A-4147-A177-3AD203B41FA5}">
                      <a16:colId xmlns:a16="http://schemas.microsoft.com/office/drawing/2014/main" val="1049012415"/>
                    </a:ext>
                  </a:extLst>
                </a:gridCol>
                <a:gridCol w="2664794">
                  <a:extLst>
                    <a:ext uri="{9D8B030D-6E8A-4147-A177-3AD203B41FA5}">
                      <a16:colId xmlns:a16="http://schemas.microsoft.com/office/drawing/2014/main" val="1969613784"/>
                    </a:ext>
                  </a:extLst>
                </a:gridCol>
              </a:tblGrid>
              <a:tr h="2800614">
                <a:tc>
                  <a:txBody>
                    <a:bodyPr/>
                    <a:lstStyle/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552759"/>
                  </a:ext>
                </a:extLst>
              </a:tr>
            </a:tbl>
          </a:graphicData>
        </a:graphic>
      </p:graphicFrame>
      <p:pic>
        <p:nvPicPr>
          <p:cNvPr id="1041" name="Picture 6" descr="M&amp;M's M &amp; M Peanut Standard Bag 45G X 24">
            <a:extLst>
              <a:ext uri="{FF2B5EF4-FFF2-40B4-BE49-F238E27FC236}">
                <a16:creationId xmlns:a16="http://schemas.microsoft.com/office/drawing/2014/main" id="{E16BA020-DF8C-0D40-AD18-F719A39F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442">
            <a:off x="909955" y="2631322"/>
            <a:ext cx="1582376" cy="158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1CCFDD-5F47-4257-8D34-DF3D7A94EBC7}"/>
              </a:ext>
            </a:extLst>
          </p:cNvPr>
          <p:cNvSpPr txBox="1">
            <a:spLocks/>
          </p:cNvSpPr>
          <p:nvPr/>
        </p:nvSpPr>
        <p:spPr>
          <a:xfrm>
            <a:off x="3300084" y="1109578"/>
            <a:ext cx="5335325" cy="5723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Maitree" panose="00000500000000000000" pitchFamily="2" charset="-34"/>
                <a:ea typeface="Open Sans Extrabold" panose="020B0906030804020204" pitchFamily="34" charset="0"/>
                <a:cs typeface="Maitree" panose="00000500000000000000" pitchFamily="2" charset="-34"/>
              </a:defRPr>
            </a:lvl1pPr>
          </a:lstStyle>
          <a:p>
            <a:pPr algn="ctr"/>
            <a:r>
              <a:rPr lang="en-AU" sz="2400" i="1" dirty="0">
                <a:latin typeface="+mn-lt"/>
              </a:rPr>
              <a:t>Desensitization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C3D3186-0E32-435A-8CA3-5E14071CB31D}"/>
              </a:ext>
            </a:extLst>
          </p:cNvPr>
          <p:cNvSpPr txBox="1">
            <a:spLocks/>
          </p:cNvSpPr>
          <p:nvPr/>
        </p:nvSpPr>
        <p:spPr>
          <a:xfrm>
            <a:off x="8638910" y="1109578"/>
            <a:ext cx="2665064" cy="5723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i="1" dirty="0">
                <a:solidFill>
                  <a:schemeClr val="accent2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Remission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3BF47A0B-59B6-4F6D-8CB3-D97604B83F0B}"/>
              </a:ext>
            </a:extLst>
          </p:cNvPr>
          <p:cNvSpPr txBox="1">
            <a:spLocks/>
          </p:cNvSpPr>
          <p:nvPr/>
        </p:nvSpPr>
        <p:spPr>
          <a:xfrm>
            <a:off x="4707766" y="1635784"/>
            <a:ext cx="2519960" cy="572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b="1" i="1" dirty="0">
                <a:solidFill>
                  <a:srgbClr val="ED7D31"/>
                </a:solidFill>
                <a:latin typeface="+mn-lt"/>
              </a:rPr>
              <a:t>Peanut </a:t>
            </a:r>
            <a:r>
              <a:rPr lang="en-AU" sz="2000" b="1" i="1" u="sng" dirty="0">
                <a:solidFill>
                  <a:srgbClr val="ED7D31"/>
                </a:solidFill>
                <a:latin typeface="+mn-lt"/>
              </a:rPr>
              <a:t>avoidance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2A554D79-EE68-412A-A609-B477F39686C9}"/>
              </a:ext>
            </a:extLst>
          </p:cNvPr>
          <p:cNvSpPr txBox="1">
            <a:spLocks/>
          </p:cNvSpPr>
          <p:nvPr/>
        </p:nvSpPr>
        <p:spPr>
          <a:xfrm>
            <a:off x="606162" y="1109578"/>
            <a:ext cx="2693922" cy="5723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i="1" dirty="0">
                <a:solidFill>
                  <a:srgbClr val="FF0000"/>
                </a:solidFill>
                <a:latin typeface="+mn-lt"/>
              </a:rPr>
              <a:t>Standard of Care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931A29EA-B89B-4362-BA3B-E7654698967D}"/>
              </a:ext>
            </a:extLst>
          </p:cNvPr>
          <p:cNvSpPr txBox="1">
            <a:spLocks/>
          </p:cNvSpPr>
          <p:nvPr/>
        </p:nvSpPr>
        <p:spPr>
          <a:xfrm>
            <a:off x="8837573" y="1651576"/>
            <a:ext cx="2313886" cy="572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i="1" u="sng" dirty="0">
                <a:solidFill>
                  <a:schemeClr val="accent2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Free intake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A8CAAB78-0B2A-4503-B5C2-A192E352C964}"/>
              </a:ext>
            </a:extLst>
          </p:cNvPr>
          <p:cNvSpPr txBox="1">
            <a:spLocks/>
          </p:cNvSpPr>
          <p:nvPr/>
        </p:nvSpPr>
        <p:spPr>
          <a:xfrm>
            <a:off x="796180" y="1651576"/>
            <a:ext cx="2313886" cy="572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b="1" i="1" dirty="0">
                <a:solidFill>
                  <a:srgbClr val="FF0000"/>
                </a:solidFill>
                <a:latin typeface="+mn-lt"/>
              </a:rPr>
              <a:t>Peanut avoidance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77A724E9-220E-4405-A9EC-464EF9681FE9}"/>
              </a:ext>
            </a:extLst>
          </p:cNvPr>
          <p:cNvSpPr txBox="1">
            <a:spLocks/>
          </p:cNvSpPr>
          <p:nvPr/>
        </p:nvSpPr>
        <p:spPr>
          <a:xfrm>
            <a:off x="4154265" y="1958229"/>
            <a:ext cx="3626963" cy="572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b="1" i="1" dirty="0">
                <a:solidFill>
                  <a:srgbClr val="ED7D31"/>
                </a:solidFill>
                <a:latin typeface="+mn-lt"/>
              </a:rPr>
              <a:t>Indefinite daily treatment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804F3551-556B-4D70-AF82-27F67A39B7FD}"/>
              </a:ext>
            </a:extLst>
          </p:cNvPr>
          <p:cNvSpPr txBox="1">
            <a:spLocks/>
          </p:cNvSpPr>
          <p:nvPr/>
        </p:nvSpPr>
        <p:spPr>
          <a:xfrm>
            <a:off x="8599234" y="1562363"/>
            <a:ext cx="3082181" cy="572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sz="2400" b="1" i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49FD74-4388-4F14-851F-C6D61BB325DA}"/>
              </a:ext>
            </a:extLst>
          </p:cNvPr>
          <p:cNvSpPr txBox="1"/>
          <p:nvPr/>
        </p:nvSpPr>
        <p:spPr>
          <a:xfrm>
            <a:off x="606541" y="310361"/>
            <a:ext cx="11126993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chemeClr val="accent2"/>
                </a:solidFill>
                <a:ea typeface="+mj-ea"/>
                <a:cs typeface="+mj-cs"/>
              </a:rPr>
              <a:t>Different Levels of Protection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D7953D-57C5-4AA0-AEEF-C848EF98D6D6}"/>
              </a:ext>
            </a:extLst>
          </p:cNvPr>
          <p:cNvSpPr txBox="1"/>
          <p:nvPr/>
        </p:nvSpPr>
        <p:spPr>
          <a:xfrm>
            <a:off x="5966845" y="5398467"/>
            <a:ext cx="266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dose OIT</a:t>
            </a:r>
            <a:endParaRPr lang="en-A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E2FCD1-7CA9-5A48-992C-BD2278C6D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6842" y="3719430"/>
            <a:ext cx="35709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A5FC8-F5B8-1140-BBE4-0964901C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999" y="3578822"/>
            <a:ext cx="12700" cy="12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0CB0A7D-F467-8741-850A-A33277CB3A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415903" y="4740049"/>
            <a:ext cx="564297" cy="419192"/>
          </a:xfrm>
          <a:prstGeom prst="rect">
            <a:avLst/>
          </a:prstGeom>
          <a:effectLst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48F5D64-97CB-0246-A024-41E731244E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001972" y="4740049"/>
            <a:ext cx="564297" cy="419192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55DE0A2-D51A-3247-BEE4-D389B1437D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99188" y="4740049"/>
            <a:ext cx="564297" cy="41919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19A3508-18C7-9144-993F-C939C055A8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12402" y="4740049"/>
            <a:ext cx="564297" cy="41919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F03B788-BBA2-024F-9F89-C21B676444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1185" y="4740049"/>
            <a:ext cx="564297" cy="41919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23BADB6-DB36-5E4B-85CE-32FA615AA1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78140" y="4740049"/>
            <a:ext cx="564297" cy="41919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CE8378F-9EA3-9642-B9FA-FEB5A32DA99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75356" y="4740049"/>
            <a:ext cx="564297" cy="41919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CF6A4D1-1FBE-5643-B3C1-EB76346285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77684" y="4740049"/>
            <a:ext cx="564297" cy="419192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1899C82-3374-4F41-B91D-CF57D9E165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1185" y="4233933"/>
            <a:ext cx="564297" cy="41919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3CE14CCD-DEB5-2A43-B550-E6BA175F6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78140" y="4233933"/>
            <a:ext cx="564297" cy="41919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3D8A2B1-88C2-4346-BE64-33247A886B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75356" y="4233933"/>
            <a:ext cx="564297" cy="41919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89E8C9-E79F-3A43-824A-102A7AC953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77684" y="4233933"/>
            <a:ext cx="564297" cy="41919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B25F4825-510E-5548-A347-77AF09BBCBB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1185" y="3704489"/>
            <a:ext cx="564297" cy="41919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F7F6BAC5-483C-F047-8264-B9766B2A21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78140" y="3704489"/>
            <a:ext cx="564297" cy="41919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9E70306-914E-004A-9E58-EF1953E269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75356" y="3704489"/>
            <a:ext cx="564297" cy="41919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3BA50429-278C-6345-98CE-3A889A3520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77684" y="3704489"/>
            <a:ext cx="564297" cy="41919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CB83994-3B1F-634B-B036-77AC8AC6250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1185" y="3205243"/>
            <a:ext cx="564297" cy="41919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40ED4EBE-85B9-4C47-B5BE-1E5085F3F2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78140" y="3205243"/>
            <a:ext cx="564297" cy="41919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7383BEF-EB70-9A49-A656-9E560C20E5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75356" y="3205243"/>
            <a:ext cx="564297" cy="41919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82EBEC8-EA63-F84E-9419-A9E1EA22FD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77684" y="3205243"/>
            <a:ext cx="564297" cy="41919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04F92670-CC38-5D45-9DAD-E887919251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70038" y="2688778"/>
            <a:ext cx="564297" cy="41919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46FE5E76-636C-5D40-A3F0-008B8E0BE05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66993" y="2688778"/>
            <a:ext cx="564297" cy="41919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3C49492-9BA2-F64A-8989-76C75227AFE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64209" y="2688778"/>
            <a:ext cx="564297" cy="41919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AC4AFF7-0ED7-E44E-A679-6DEBDB13C0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66537" y="2688778"/>
            <a:ext cx="564297" cy="419192"/>
          </a:xfrm>
          <a:prstGeom prst="rect">
            <a:avLst/>
          </a:prstGeom>
        </p:spPr>
      </p:pic>
      <p:sp>
        <p:nvSpPr>
          <p:cNvPr id="113" name="Title 1">
            <a:extLst>
              <a:ext uri="{FF2B5EF4-FFF2-40B4-BE49-F238E27FC236}">
                <a16:creationId xmlns:a16="http://schemas.microsoft.com/office/drawing/2014/main" id="{5B9F268D-0EC0-D74F-9C0F-083D788BB4B6}"/>
              </a:ext>
            </a:extLst>
          </p:cNvPr>
          <p:cNvSpPr txBox="1">
            <a:spLocks/>
          </p:cNvSpPr>
          <p:nvPr/>
        </p:nvSpPr>
        <p:spPr>
          <a:xfrm>
            <a:off x="8541981" y="2002291"/>
            <a:ext cx="2905070" cy="572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b="1" i="1" dirty="0">
                <a:solidFill>
                  <a:schemeClr val="accent2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18 months treatment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58CD963-4A49-7840-82AE-5B0EE154C115}"/>
              </a:ext>
            </a:extLst>
          </p:cNvPr>
          <p:cNvSpPr>
            <a:spLocks noChangeArrowheads="1"/>
          </p:cNvSpPr>
          <p:nvPr/>
        </p:nvSpPr>
        <p:spPr bwMode="auto">
          <a:xfrm rot="20853965">
            <a:off x="894401" y="3795584"/>
            <a:ext cx="46868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Bird Seed 101: The 10 Best Types For Wild Birds - Bird Watching HQ">
            <a:extLst>
              <a:ext uri="{FF2B5EF4-FFF2-40B4-BE49-F238E27FC236}">
                <a16:creationId xmlns:a16="http://schemas.microsoft.com/office/drawing/2014/main" id="{FA2FBEAE-E3DA-D549-B72A-7811BDA0B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3965">
            <a:off x="894401" y="3881189"/>
            <a:ext cx="2201823" cy="9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id="{D2784142-E217-A545-8450-6A857CFAD1B6}"/>
              </a:ext>
            </a:extLst>
          </p:cNvPr>
          <p:cNvSpPr/>
          <p:nvPr/>
        </p:nvSpPr>
        <p:spPr>
          <a:xfrm rot="4703461">
            <a:off x="878553" y="2749309"/>
            <a:ext cx="2167478" cy="2283216"/>
          </a:xfrm>
          <a:prstGeom prst="noSmoking">
            <a:avLst/>
          </a:prstGeom>
          <a:solidFill>
            <a:srgbClr val="FF0000">
              <a:alpha val="1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2A606-D8AC-4387-A2CC-C9175BA23FEA}"/>
              </a:ext>
            </a:extLst>
          </p:cNvPr>
          <p:cNvSpPr txBox="1"/>
          <p:nvPr/>
        </p:nvSpPr>
        <p:spPr>
          <a:xfrm>
            <a:off x="3298280" y="5405820"/>
            <a:ext cx="266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Low dose OIT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8B6B0-D25C-18A1-B1B7-39F3B6A87959}"/>
              </a:ext>
            </a:extLst>
          </p:cNvPr>
          <p:cNvSpPr txBox="1"/>
          <p:nvPr/>
        </p:nvSpPr>
        <p:spPr>
          <a:xfrm>
            <a:off x="8635409" y="5309979"/>
            <a:ext cx="2668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 dose, </a:t>
            </a:r>
          </a:p>
          <a:p>
            <a:pPr algn="ctr"/>
            <a:r>
              <a:rPr lang="en-US" dirty="0"/>
              <a:t>rapid escalation OIT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9FCE1-5804-C901-2589-BF44BFE29B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92772" y="4745590"/>
            <a:ext cx="564297" cy="419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11FC0D-5C1C-B50D-059F-27039FC013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89727" y="4745590"/>
            <a:ext cx="564297" cy="419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29AE59-8028-E8D9-0380-B5B2C614CC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6943" y="4745590"/>
            <a:ext cx="564297" cy="419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8574B9-B09F-73ED-23D5-E062864032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89271" y="4745590"/>
            <a:ext cx="564297" cy="419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E43465-A34C-D66E-7CF2-05116C41C61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92772" y="4239474"/>
            <a:ext cx="564297" cy="419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3AC9C-9491-9FAD-2AC6-D3604BFC1FD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89727" y="4239474"/>
            <a:ext cx="564297" cy="419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40982E-BA9E-E744-037C-68AE39CE2C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6943" y="4239474"/>
            <a:ext cx="564297" cy="4191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A35A7D-478D-1C6C-CD04-6E4D3F082F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89271" y="4239474"/>
            <a:ext cx="564297" cy="419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2EAF75-1368-DF25-B05D-8E26A9B4DD4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92772" y="3710030"/>
            <a:ext cx="564297" cy="4191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2E55AD-15AE-EDA8-6D2A-2903F99EA6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89727" y="3710030"/>
            <a:ext cx="564297" cy="419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F6EAF0-BB20-E355-370F-22B9EC7BB5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6943" y="3710030"/>
            <a:ext cx="564297" cy="4191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45C5A2-6036-59FF-7CED-BD6475FC42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89271" y="3710030"/>
            <a:ext cx="564297" cy="4191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1FC1F2-1202-09C8-EAE1-BB5D6BFD82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92772" y="3210784"/>
            <a:ext cx="564297" cy="4191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F1AA23-102B-2C9C-B253-5F291EDD7D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89727" y="3210784"/>
            <a:ext cx="564297" cy="4191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82F111-0C8B-EF1C-38E2-759EFAB855A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6943" y="3210784"/>
            <a:ext cx="564297" cy="4191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D5DA8F-68DE-9634-22CD-0F34FA4FFC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89271" y="3210784"/>
            <a:ext cx="564297" cy="4191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E5CC23-FD1E-2E42-48E9-DC1E922ABF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781625" y="2694319"/>
            <a:ext cx="564297" cy="4191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4F42A0-AF79-7AB5-846A-07AA6364D21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78580" y="2694319"/>
            <a:ext cx="564297" cy="4191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25CBB2-6F15-984E-A503-B13CCCB307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75796" y="2694319"/>
            <a:ext cx="564297" cy="4191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B3B499-0EAD-14E0-30A2-B1E49ACD89F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0578124" y="2694319"/>
            <a:ext cx="564297" cy="41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8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65EDD7-BC3D-F54F-9BD3-863FA353D293}"/>
              </a:ext>
            </a:extLst>
          </p:cNvPr>
          <p:cNvSpPr txBox="1">
            <a:spLocks/>
          </p:cNvSpPr>
          <p:nvPr/>
        </p:nvSpPr>
        <p:spPr>
          <a:xfrm>
            <a:off x="589935" y="339437"/>
            <a:ext cx="11598131" cy="85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Maitree" panose="00000500000000000000" pitchFamily="2" charset="-34"/>
                <a:ea typeface="Open Sans Extrabold" panose="020B0906030804020204" pitchFamily="34" charset="0"/>
                <a:cs typeface="Maitree" panose="00000500000000000000" pitchFamily="2" charset="-34"/>
              </a:defRPr>
            </a:lvl1pPr>
          </a:lstStyle>
          <a:p>
            <a:r>
              <a:rPr lang="en-US" b="0" dirty="0">
                <a:latin typeface="+mn-lt"/>
              </a:rPr>
              <a:t>Why We Must Test For Desensitization vs Remission After OIT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01F2D-7114-5A42-8B10-75DE8C67F791}"/>
              </a:ext>
            </a:extLst>
          </p:cNvPr>
          <p:cNvSpPr txBox="1">
            <a:spLocks/>
          </p:cNvSpPr>
          <p:nvPr/>
        </p:nvSpPr>
        <p:spPr>
          <a:xfrm>
            <a:off x="589935" y="1388266"/>
            <a:ext cx="10763865" cy="47372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4023"/>
                </a:solidFill>
              </a:rPr>
              <a:t>Distinguishing between desensitisation and remission is essential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A4023"/>
                </a:solidFill>
              </a:rPr>
              <a:t>Need for ongoing immunotherapy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A4023"/>
                </a:solidFill>
              </a:rPr>
              <a:t>Need for continued dietary avoidance 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A4023"/>
                </a:solidFill>
              </a:rPr>
              <a:t>Level of protection that is achieved </a:t>
            </a:r>
            <a:r>
              <a:rPr lang="en-GB" dirty="0" err="1">
                <a:solidFill>
                  <a:srgbClr val="1A4023"/>
                </a:solidFill>
              </a:rPr>
              <a:t>ie</a:t>
            </a:r>
            <a:r>
              <a:rPr lang="en-GB" dirty="0">
                <a:solidFill>
                  <a:srgbClr val="1A4023"/>
                </a:solidFill>
              </a:rPr>
              <a:t> trace amounts in packaged foods vs standard serve</a:t>
            </a:r>
          </a:p>
          <a:p>
            <a:pPr marL="799200" lvl="1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endParaRPr lang="en-GB" dirty="0"/>
          </a:p>
          <a:p>
            <a:pPr marL="62865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4023"/>
                </a:solidFill>
              </a:rPr>
              <a:t>Different challenge-defined outcomes have different effects on </a:t>
            </a:r>
            <a:r>
              <a:rPr lang="en-US" dirty="0">
                <a:solidFill>
                  <a:srgbClr val="1A4023"/>
                </a:solidFill>
              </a:rPr>
              <a:t>patient-centered outcomes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A4023"/>
                </a:solidFill>
              </a:rPr>
              <a:t>Allergic reactions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A4023"/>
                </a:solidFill>
              </a:rPr>
              <a:t>Quality of life</a:t>
            </a:r>
            <a:endParaRPr lang="en-GB" dirty="0">
              <a:solidFill>
                <a:srgbClr val="1A4023"/>
              </a:solidFill>
            </a:endParaRPr>
          </a:p>
          <a:p>
            <a:pPr marL="17462" lvl="1" indent="0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endParaRPr lang="en-GB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462" lvl="1" indent="0" algn="ctr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en-GB" b="1" i="1" dirty="0">
                <a:solidFill>
                  <a:srgbClr val="ED7D31"/>
                </a:solidFill>
              </a:rPr>
              <a:t>A</a:t>
            </a:r>
            <a:r>
              <a:rPr lang="en-US" b="1" i="1" dirty="0" err="1">
                <a:solidFill>
                  <a:srgbClr val="ED7D31"/>
                </a:solidFill>
              </a:rPr>
              <a:t>chieving</a:t>
            </a:r>
            <a:r>
              <a:rPr lang="en-US" b="1" i="1" dirty="0">
                <a:solidFill>
                  <a:srgbClr val="ED7D31"/>
                </a:solidFill>
              </a:rPr>
              <a:t> efficacy in terms of challenge-defined outcomes may not provide meaningful benefit to patients in terms of patient-centered outcomes</a:t>
            </a:r>
          </a:p>
          <a:p>
            <a:pPr marL="456300" lvl="1" indent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96C939-7AC0-0F0A-5611-1021861119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1555" y="6228272"/>
            <a:ext cx="2828890" cy="290292"/>
          </a:xfrm>
        </p:spPr>
        <p:txBody>
          <a:bodyPr/>
          <a:lstStyle/>
          <a:p>
            <a:r>
              <a:rPr lang="en-US" b="0" i="0" dirty="0" err="1">
                <a:solidFill>
                  <a:srgbClr val="212121"/>
                </a:solidFill>
                <a:effectLst/>
              </a:rPr>
              <a:t>Lazizi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Set al. </a:t>
            </a:r>
            <a:r>
              <a:rPr lang="en-US" b="0" i="1" dirty="0">
                <a:solidFill>
                  <a:srgbClr val="212121"/>
                </a:solidFill>
                <a:effectLst/>
              </a:rPr>
              <a:t>Front Allergy</a:t>
            </a:r>
            <a:r>
              <a:rPr lang="en-US" b="0" i="0" dirty="0">
                <a:solidFill>
                  <a:srgbClr val="212121"/>
                </a:solidFill>
                <a:effectLst/>
              </a:rPr>
              <a:t>. 2022;3:974250.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4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65EDD7-BC3D-F54F-9BD3-863FA353D293}"/>
              </a:ext>
            </a:extLst>
          </p:cNvPr>
          <p:cNvSpPr txBox="1">
            <a:spLocks/>
          </p:cNvSpPr>
          <p:nvPr/>
        </p:nvSpPr>
        <p:spPr>
          <a:xfrm>
            <a:off x="521110" y="388863"/>
            <a:ext cx="11598131" cy="852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Maitree" panose="00000500000000000000" pitchFamily="2" charset="-34"/>
                <a:ea typeface="Open Sans Extrabold" panose="020B0906030804020204" pitchFamily="34" charset="0"/>
                <a:cs typeface="Maitree" panose="00000500000000000000" pitchFamily="2" charset="-34"/>
              </a:defRPr>
            </a:lvl1pPr>
          </a:lstStyle>
          <a:p>
            <a:r>
              <a:rPr lang="en-US" b="0" dirty="0">
                <a:latin typeface="+mn-lt"/>
                <a:ea typeface="+mj-ea"/>
                <a:cs typeface="+mj-cs"/>
              </a:rPr>
              <a:t>How Do We Test for ‘Remission’ (SU)?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01F2D-7114-5A42-8B10-75DE8C67F791}"/>
              </a:ext>
            </a:extLst>
          </p:cNvPr>
          <p:cNvSpPr txBox="1">
            <a:spLocks/>
          </p:cNvSpPr>
          <p:nvPr/>
        </p:nvSpPr>
        <p:spPr>
          <a:xfrm>
            <a:off x="521110" y="1348501"/>
            <a:ext cx="10839528" cy="39904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200"/>
              </a:spcBef>
              <a:buFont typeface="Arial"/>
              <a:buNone/>
            </a:pPr>
            <a:r>
              <a:rPr lang="en-GB" sz="2400" dirty="0">
                <a:solidFill>
                  <a:srgbClr val="1A4023"/>
                </a:solidFill>
              </a:rPr>
              <a:t>Variability in the </a:t>
            </a:r>
            <a:r>
              <a:rPr lang="en-GB" sz="2400" u="sng" dirty="0">
                <a:solidFill>
                  <a:srgbClr val="1A4023"/>
                </a:solidFill>
              </a:rPr>
              <a:t>how remission is assessed</a:t>
            </a:r>
          </a:p>
          <a:p>
            <a:pPr marL="62865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4023"/>
                </a:solidFill>
              </a:rPr>
              <a:t>Duration of allergen elimination prior to allergen challenge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A4023"/>
                </a:solidFill>
              </a:rPr>
              <a:t>Trials have applied wide range of elimination periods – 2 weeks to 26 weeks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A4023"/>
                </a:solidFill>
              </a:rPr>
              <a:t>Long enough to clear desensitisation effect</a:t>
            </a:r>
          </a:p>
          <a:p>
            <a:pPr marL="1085850" lvl="3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A4023"/>
                </a:solidFill>
              </a:rPr>
              <a:t>Longer periods can lead to some children losing their remission</a:t>
            </a:r>
          </a:p>
          <a:p>
            <a:pPr marL="628650" lvl="1" indent="-3429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A4023"/>
                </a:solidFill>
              </a:rPr>
              <a:t>Cumulative dose in the remission challenge </a:t>
            </a:r>
          </a:p>
          <a:p>
            <a:pPr marL="1085850" lvl="3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A4023"/>
                </a:solidFill>
              </a:rPr>
              <a:t>Absence of clinical reactivity – diagnostic challenge </a:t>
            </a:r>
          </a:p>
          <a:p>
            <a:pPr marL="1085850" lvl="3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1A4023"/>
                </a:solidFill>
              </a:rPr>
              <a:t>Confusion with sustained desensitisation</a:t>
            </a:r>
          </a:p>
          <a:p>
            <a:pPr marL="799200" lvl="1" indent="-3429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FCDC0B7-3F5C-E021-7228-75053A7D8E08}"/>
              </a:ext>
            </a:extLst>
          </p:cNvPr>
          <p:cNvSpPr txBox="1">
            <a:spLocks/>
          </p:cNvSpPr>
          <p:nvPr/>
        </p:nvSpPr>
        <p:spPr>
          <a:xfrm>
            <a:off x="4749071" y="6274083"/>
            <a:ext cx="2839400" cy="3270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solidFill>
                  <a:srgbClr val="212121"/>
                </a:solidFill>
              </a:rPr>
              <a:t>Lazizi</a:t>
            </a:r>
            <a:r>
              <a:rPr lang="en-US" sz="1100" dirty="0">
                <a:solidFill>
                  <a:srgbClr val="212121"/>
                </a:solidFill>
              </a:rPr>
              <a:t> Set al. . </a:t>
            </a:r>
            <a:r>
              <a:rPr lang="en-US" sz="1100" i="1" dirty="0">
                <a:solidFill>
                  <a:srgbClr val="212121"/>
                </a:solidFill>
              </a:rPr>
              <a:t>Front Allergy</a:t>
            </a:r>
            <a:r>
              <a:rPr lang="en-US" sz="1100" dirty="0">
                <a:solidFill>
                  <a:srgbClr val="212121"/>
                </a:solidFill>
              </a:rPr>
              <a:t>. 2022;3:974250. 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056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0FFB-A6DF-98F0-45E0-D22C9D48D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387" y="2338527"/>
            <a:ext cx="9777225" cy="1413683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latin typeface="+mn-lt"/>
                <a:ea typeface="+mj-ea"/>
                <a:cs typeface="+mj-cs"/>
              </a:rPr>
              <a:t>Patient-centered outcomes</a:t>
            </a:r>
          </a:p>
        </p:txBody>
      </p:sp>
    </p:spTree>
    <p:extLst>
      <p:ext uri="{BB962C8B-B14F-4D97-AF65-F5344CB8AC3E}">
        <p14:creationId xmlns:p14="http://schemas.microsoft.com/office/powerpoint/2010/main" val="38903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7C7D73-C951-5749-9A4A-869164FFE5C4}"/>
              </a:ext>
            </a:extLst>
          </p:cNvPr>
          <p:cNvSpPr/>
          <p:nvPr/>
        </p:nvSpPr>
        <p:spPr>
          <a:xfrm>
            <a:off x="418785" y="324167"/>
            <a:ext cx="117732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accent2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Patients Want a Treatment That Can Improve Quality of Life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1C3E7-DC26-BBBF-E897-E0E9AB46DABB}"/>
              </a:ext>
            </a:extLst>
          </p:cNvPr>
          <p:cNvGrpSpPr/>
          <p:nvPr/>
        </p:nvGrpSpPr>
        <p:grpSpPr>
          <a:xfrm>
            <a:off x="1703778" y="1937801"/>
            <a:ext cx="8784444" cy="4017129"/>
            <a:chOff x="1322156" y="1653830"/>
            <a:chExt cx="8784444" cy="401712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7F8A43-21C1-E971-F18A-BDB4D2D5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156" y="1653830"/>
              <a:ext cx="8784444" cy="401712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FE1B71-BFA0-9871-EA24-122B927AA806}"/>
                </a:ext>
              </a:extLst>
            </p:cNvPr>
            <p:cNvSpPr/>
            <p:nvPr/>
          </p:nvSpPr>
          <p:spPr>
            <a:xfrm>
              <a:off x="1701800" y="4635500"/>
              <a:ext cx="812800" cy="10354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1508" y="1073749"/>
            <a:ext cx="10844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ea typeface="Times New Roman" panose="02020603050405020304" pitchFamily="18" charset="0"/>
              </a:rPr>
              <a:t>Study examining patient e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xpectations from OIT</a:t>
            </a:r>
          </a:p>
          <a:p>
            <a:r>
              <a:rPr lang="en-AU" sz="2000" dirty="0">
                <a:effectLst/>
                <a:ea typeface="Times New Roman" panose="02020603050405020304" pitchFamily="18" charset="0"/>
              </a:rPr>
              <a:t>1024 patients referred for OIT at a single academic </a:t>
            </a:r>
            <a:r>
              <a:rPr lang="en-AU" sz="2000" dirty="0" err="1">
                <a:effectLst/>
                <a:ea typeface="Times New Roman" panose="02020603050405020304" pitchFamily="18" charset="0"/>
              </a:rPr>
              <a:t>center</a:t>
            </a:r>
            <a:r>
              <a:rPr lang="en-AU" sz="2000" dirty="0">
                <a:effectLst/>
                <a:ea typeface="Times New Roman" panose="02020603050405020304" pitchFamily="18" charset="0"/>
              </a:rPr>
              <a:t> from 2017 to 2019</a:t>
            </a:r>
            <a:endParaRPr lang="en-US" sz="2000" b="1" i="1" dirty="0">
              <a:solidFill>
                <a:srgbClr val="ED7D3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0A2580C-7593-35AA-DB29-757989C9B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0066" y="6229836"/>
            <a:ext cx="4331868" cy="303997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Blanc </a:t>
            </a:r>
            <a:r>
              <a:rPr lang="fr-CA" dirty="0">
                <a:solidFill>
                  <a:srgbClr val="21212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V, </a:t>
            </a:r>
            <a:r>
              <a:rPr lang="fr-CA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</a:t>
            </a:r>
            <a:r>
              <a:rPr lang="en-US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en-US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 Allergy Clin Immunol </a:t>
            </a:r>
            <a:r>
              <a:rPr lang="en-US" i="1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</a:t>
            </a:r>
            <a:r>
              <a:rPr lang="en-US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2021;9(5):2087-2089.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2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7C7D73-C951-5749-9A4A-869164FFE5C4}"/>
              </a:ext>
            </a:extLst>
          </p:cNvPr>
          <p:cNvSpPr/>
          <p:nvPr/>
        </p:nvSpPr>
        <p:spPr>
          <a:xfrm>
            <a:off x="621792" y="379329"/>
            <a:ext cx="11783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accent2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Patients Want Freedom From The Burden of Living With Allergy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792" y="1230195"/>
            <a:ext cx="108444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ea typeface="Times New Roman" panose="02020603050405020304" pitchFamily="18" charset="0"/>
              </a:rPr>
              <a:t>Survey of parent attitudes to oral immunotherapy – July to August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ea typeface="Times New Roman" panose="02020603050405020304" pitchFamily="18" charset="0"/>
              </a:rPr>
              <a:t>220 members of Allergy and Anaphylaxis Australia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i="1" dirty="0">
              <a:solidFill>
                <a:srgbClr val="ED7D3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rgbClr val="ED7D3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8F770A7-38B9-13B3-C9A7-B251BF7751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939423"/>
              </p:ext>
            </p:extLst>
          </p:nvPr>
        </p:nvGraphicFramePr>
        <p:xfrm>
          <a:off x="947456" y="2331763"/>
          <a:ext cx="9836658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25FB50-8EDD-5ED3-252C-E34A0FAB8D9E}"/>
              </a:ext>
            </a:extLst>
          </p:cNvPr>
          <p:cNvSpPr txBox="1">
            <a:spLocks/>
          </p:cNvSpPr>
          <p:nvPr/>
        </p:nvSpPr>
        <p:spPr>
          <a:xfrm>
            <a:off x="3187874" y="6242111"/>
            <a:ext cx="6029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 spc="100" baseline="0">
                <a:solidFill>
                  <a:srgbClr val="AAAAAA"/>
                </a:solidFill>
                <a:latin typeface="Avenir LT Std 65 Medium" panose="020B0503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+mn-lt"/>
              </a:rPr>
              <a:t>Allergy and Anaphylaxis Australia Membership Survey (unpublished data, 2021)</a:t>
            </a:r>
          </a:p>
        </p:txBody>
      </p:sp>
    </p:spTree>
    <p:extLst>
      <p:ext uri="{BB962C8B-B14F-4D97-AF65-F5344CB8AC3E}">
        <p14:creationId xmlns:p14="http://schemas.microsoft.com/office/powerpoint/2010/main" val="105473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4DFD49-8D27-30CE-88BD-6B0A7690E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387" y="2338528"/>
            <a:ext cx="9777225" cy="2302298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latin typeface="+mn-lt"/>
                <a:ea typeface="+mj-ea"/>
                <a:cs typeface="+mj-cs"/>
              </a:rPr>
              <a:t>Aligning challenge-defined outcomes with patient-centered outcomes: </a:t>
            </a:r>
            <a:br>
              <a:rPr lang="en-US" b="0" dirty="0">
                <a:latin typeface="+mn-lt"/>
                <a:ea typeface="+mj-ea"/>
                <a:cs typeface="+mj-cs"/>
              </a:rPr>
            </a:br>
            <a:br>
              <a:rPr lang="en-US" b="0" dirty="0">
                <a:latin typeface="+mn-lt"/>
                <a:ea typeface="+mj-ea"/>
                <a:cs typeface="+mj-cs"/>
              </a:rPr>
            </a:br>
            <a:r>
              <a:rPr lang="en-US" i="1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Quality of Life</a:t>
            </a:r>
            <a:endParaRPr lang="en-US" sz="2400" i="1" dirty="0">
              <a:solidFill>
                <a:srgbClr val="ED7D3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9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58CE1-D8FF-AC5F-F514-FA598FD7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87" y="880563"/>
            <a:ext cx="10317442" cy="4817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8D448-6623-87C5-D2F7-5852C0D3A824}"/>
              </a:ext>
            </a:extLst>
          </p:cNvPr>
          <p:cNvSpPr txBox="1">
            <a:spLocks/>
          </p:cNvSpPr>
          <p:nvPr/>
        </p:nvSpPr>
        <p:spPr>
          <a:xfrm>
            <a:off x="3479248" y="6285687"/>
            <a:ext cx="5233504" cy="3209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11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Galvin</a:t>
            </a:r>
            <a:r>
              <a:rPr lang="es-MX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AD, </a:t>
            </a:r>
            <a:r>
              <a:rPr lang="en-US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 al.  </a:t>
            </a:r>
            <a:r>
              <a:rPr lang="en-US" sz="1100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Clin </a:t>
            </a:r>
            <a:r>
              <a:rPr lang="en-US" sz="1100" i="1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Transl</a:t>
            </a:r>
            <a:r>
              <a:rPr lang="en-US" sz="1100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Allergy</a:t>
            </a:r>
            <a:r>
              <a:rPr lang="en-US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2022;12(12):e12213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sz="1100" dirty="0">
                <a:solidFill>
                  <a:schemeClr val="tx1"/>
                </a:solidFill>
              </a:rPr>
              <a:t> from Clinical and Translational Allergy modified is </a:t>
            </a:r>
            <a:r>
              <a:rPr lang="en-US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CC BY 4.0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82314-F1F0-1FDA-5F0E-1C2E508F90C4}"/>
              </a:ext>
            </a:extLst>
          </p:cNvPr>
          <p:cNvSpPr/>
          <p:nvPr/>
        </p:nvSpPr>
        <p:spPr>
          <a:xfrm>
            <a:off x="488425" y="262100"/>
            <a:ext cx="119140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accent2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Meta-analysis of Child Quality of Life With Desensitization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985A5-CAD1-7A8F-8A4C-CB7008438FB8}"/>
              </a:ext>
            </a:extLst>
          </p:cNvPr>
          <p:cNvSpPr txBox="1"/>
          <p:nvPr/>
        </p:nvSpPr>
        <p:spPr>
          <a:xfrm>
            <a:off x="8274231" y="3734281"/>
            <a:ext cx="3666092" cy="8559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tIns="180000" rIns="90000" bIns="180000" rtlCol="0">
            <a:spAutoFit/>
          </a:bodyPr>
          <a:lstStyle/>
          <a:p>
            <a:r>
              <a:rPr lang="en-US" sz="1600" dirty="0">
                <a:latin typeface="+mj-lt"/>
              </a:rPr>
              <a:t>Study endpoint was </a:t>
            </a:r>
            <a:r>
              <a:rPr lang="en-US" sz="1600" b="1" dirty="0" err="1">
                <a:latin typeface="+mj-lt"/>
              </a:rPr>
              <a:t>Desensitisation</a:t>
            </a:r>
            <a:r>
              <a:rPr lang="en-US" sz="1600" dirty="0">
                <a:latin typeface="+mj-lt"/>
              </a:rPr>
              <a:t> </a:t>
            </a:r>
          </a:p>
          <a:p>
            <a:r>
              <a:rPr lang="en-US" sz="1600" dirty="0">
                <a:latin typeface="+mj-lt"/>
              </a:rPr>
              <a:t>(600mg or 1000mg peanut protein)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BB87579-81C4-8DD3-2631-61FD42CD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3" y="5279283"/>
            <a:ext cx="844914" cy="3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4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0F0DED-6F96-D92D-CE8F-9DC1EA90AAE4}"/>
              </a:ext>
            </a:extLst>
          </p:cNvPr>
          <p:cNvSpPr/>
          <p:nvPr/>
        </p:nvSpPr>
        <p:spPr>
          <a:xfrm>
            <a:off x="633414" y="278179"/>
            <a:ext cx="11719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Desensitization Does Not Improve Quality of Life Compared With Placebo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844EE2-8284-88E8-0564-5F45479EEBC3}"/>
              </a:ext>
            </a:extLst>
          </p:cNvPr>
          <p:cNvGrpSpPr/>
          <p:nvPr/>
        </p:nvGrpSpPr>
        <p:grpSpPr>
          <a:xfrm>
            <a:off x="650579" y="914961"/>
            <a:ext cx="9734872" cy="4786936"/>
            <a:chOff x="-400725" y="963822"/>
            <a:chExt cx="9734872" cy="509277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52A43C4-8D4A-288D-2832-E3B4C45F0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5" y="963822"/>
              <a:ext cx="8578902" cy="50926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E3AF70-4DE3-3624-E7CB-4497675E3D2C}"/>
                </a:ext>
              </a:extLst>
            </p:cNvPr>
            <p:cNvSpPr txBox="1"/>
            <p:nvPr/>
          </p:nvSpPr>
          <p:spPr>
            <a:xfrm>
              <a:off x="-400725" y="4037220"/>
              <a:ext cx="2311940" cy="13484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tIns="180000" rIns="90000" bIns="180000" rtlCol="0">
              <a:spAutoFit/>
            </a:bodyPr>
            <a:lstStyle/>
            <a:p>
              <a:pPr algn="ctr"/>
              <a:r>
                <a:rPr lang="en-US" sz="1600" dirty="0"/>
                <a:t>Improvement in HRQL from baseline suggests </a:t>
              </a:r>
              <a:r>
                <a:rPr lang="en-US" sz="1600" u="sng" dirty="0"/>
                <a:t>potential benefit</a:t>
              </a:r>
              <a:r>
                <a:rPr lang="en-US" sz="1600" dirty="0"/>
                <a:t> from treatment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BF35BD-30BA-E91F-7FB8-CBCCADE3C2A4}"/>
                </a:ext>
              </a:extLst>
            </p:cNvPr>
            <p:cNvSpPr/>
            <p:nvPr/>
          </p:nvSpPr>
          <p:spPr>
            <a:xfrm>
              <a:off x="6932141" y="963902"/>
              <a:ext cx="2402006" cy="5092699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412A6B5E-5B98-AA32-AE32-B2C365AA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49" y="5326020"/>
            <a:ext cx="844914" cy="3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88C8B67-19ED-4900-1995-47662D8D1984}"/>
              </a:ext>
            </a:extLst>
          </p:cNvPr>
          <p:cNvSpPr txBox="1">
            <a:spLocks/>
          </p:cNvSpPr>
          <p:nvPr/>
        </p:nvSpPr>
        <p:spPr>
          <a:xfrm>
            <a:off x="3479248" y="6285687"/>
            <a:ext cx="5233504" cy="3209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11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Galvin</a:t>
            </a:r>
            <a:r>
              <a:rPr lang="es-MX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AD, </a:t>
            </a:r>
            <a:r>
              <a:rPr lang="en-US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 al.  </a:t>
            </a:r>
            <a:r>
              <a:rPr lang="en-US" sz="1100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Clin </a:t>
            </a:r>
            <a:r>
              <a:rPr lang="en-US" sz="1100" i="1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Transl</a:t>
            </a:r>
            <a:r>
              <a:rPr lang="en-US" sz="1100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Allergy</a:t>
            </a:r>
            <a:r>
              <a:rPr lang="en-US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2022;12(12):e12213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sz="1100" dirty="0">
                <a:solidFill>
                  <a:schemeClr val="tx1"/>
                </a:solidFill>
              </a:rPr>
              <a:t> from Clinical and Translational Allergy modified is </a:t>
            </a:r>
            <a:r>
              <a:rPr lang="en-US" sz="11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CC BY 4.0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8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8321-E44D-4003-870A-918E3A55A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Faculty Presenter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42FFF3-D1FF-440F-8A47-FC00B16FA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/>
              <a:t>Director of Allergy Translation, Murdoch Children’s Research Institute</a:t>
            </a:r>
          </a:p>
          <a:p>
            <a:pPr marL="0" indent="0">
              <a:buNone/>
            </a:pPr>
            <a:r>
              <a:rPr lang="en-AU" sz="2800" dirty="0"/>
              <a:t>Allergy Immunology, The Royal Children’s Hospital Melbourne</a:t>
            </a:r>
          </a:p>
          <a:p>
            <a:pPr marL="0" indent="0">
              <a:buNone/>
            </a:pPr>
            <a:r>
              <a:rPr lang="en-AU" sz="2800" dirty="0"/>
              <a:t>Department of Paediatrics, The University of Melbourne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B8ACDA-9F2C-4A8C-82F9-4131B63D7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b="0" dirty="0"/>
              <a:t>Professor Mimi Tang</a:t>
            </a:r>
          </a:p>
        </p:txBody>
      </p:sp>
    </p:spTree>
    <p:extLst>
      <p:ext uri="{BB962C8B-B14F-4D97-AF65-F5344CB8AC3E}">
        <p14:creationId xmlns:p14="http://schemas.microsoft.com/office/powerpoint/2010/main" val="139742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ABA4CA-AC4F-FA41-BE6E-EA3AEA139CBA}"/>
              </a:ext>
            </a:extLst>
          </p:cNvPr>
          <p:cNvSpPr/>
          <p:nvPr/>
        </p:nvSpPr>
        <p:spPr>
          <a:xfrm>
            <a:off x="226141" y="211157"/>
            <a:ext cx="117397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Desensitization Does Not Improve Quality Of Life Compared with Placebo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8EC749-12D7-C192-E38E-C2023CAAEADE}"/>
              </a:ext>
            </a:extLst>
          </p:cNvPr>
          <p:cNvGrpSpPr/>
          <p:nvPr/>
        </p:nvGrpSpPr>
        <p:grpSpPr>
          <a:xfrm>
            <a:off x="349465" y="835993"/>
            <a:ext cx="9476143" cy="4692746"/>
            <a:chOff x="-435469" y="879340"/>
            <a:chExt cx="10140111" cy="50993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DEA0F0-15C0-A943-ABD8-D49C46AAD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979" y="879340"/>
              <a:ext cx="8823663" cy="50993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54EE905-7B38-6E4D-8B5D-9293C62C271C}"/>
                </a:ext>
              </a:extLst>
            </p:cNvPr>
            <p:cNvSpPr txBox="1"/>
            <p:nvPr/>
          </p:nvSpPr>
          <p:spPr>
            <a:xfrm>
              <a:off x="-435469" y="3819629"/>
              <a:ext cx="3282435" cy="1197670"/>
            </a:xfrm>
            <a:prstGeom prst="rect">
              <a:avLst/>
            </a:prstGeom>
            <a:solidFill>
              <a:srgbClr val="C3E7CC"/>
            </a:solidFill>
            <a:ln>
              <a:solidFill>
                <a:schemeClr val="accent2"/>
              </a:solidFill>
            </a:ln>
          </p:spPr>
          <p:txBody>
            <a:bodyPr wrap="square" tIns="180000" rIns="90000" bIns="180000" rtlCol="0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chemeClr val="accent2"/>
                  </a:solidFill>
                </a:rPr>
                <a:t>No HRQL benefit</a:t>
              </a:r>
              <a:r>
                <a:rPr lang="en-US" sz="1600" b="1" dirty="0">
                  <a:solidFill>
                    <a:schemeClr val="accent2"/>
                  </a:solidFill>
                </a:rPr>
                <a:t> </a:t>
              </a:r>
              <a:r>
                <a:rPr lang="en-US" sz="1600" dirty="0"/>
                <a:t>from treatment when compared with placebo</a:t>
              </a:r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9AE71C0C-E216-3BFA-9BD8-E3DC63D8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05" y="5100066"/>
            <a:ext cx="844914" cy="3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56307A-164F-3507-A6B2-1F98A4F8E9A0}"/>
              </a:ext>
            </a:extLst>
          </p:cNvPr>
          <p:cNvSpPr txBox="1">
            <a:spLocks/>
          </p:cNvSpPr>
          <p:nvPr/>
        </p:nvSpPr>
        <p:spPr>
          <a:xfrm>
            <a:off x="3479248" y="6285687"/>
            <a:ext cx="5233504" cy="3209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11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Galvin</a:t>
            </a:r>
            <a:r>
              <a:rPr lang="es-MX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AD, </a:t>
            </a:r>
            <a:r>
              <a:rPr lang="en-US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 al.  </a:t>
            </a:r>
            <a:r>
              <a:rPr lang="en-US" sz="1100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Clin </a:t>
            </a:r>
            <a:r>
              <a:rPr lang="en-US" sz="1100" i="1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Transl</a:t>
            </a:r>
            <a:r>
              <a:rPr lang="en-US" sz="1100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Allergy</a:t>
            </a:r>
            <a:r>
              <a:rPr lang="en-US" sz="1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2022;12(12):e12213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sz="1100" dirty="0">
                <a:solidFill>
                  <a:schemeClr val="tx1"/>
                </a:solidFill>
              </a:rPr>
              <a:t> from Clinical and Translational Allergy modified is </a:t>
            </a:r>
            <a:r>
              <a:rPr lang="en-US" sz="11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CC BY 4.0</a:t>
            </a:r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6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ABA4CA-AC4F-FA41-BE6E-EA3AEA139CBA}"/>
              </a:ext>
            </a:extLst>
          </p:cNvPr>
          <p:cNvSpPr/>
          <p:nvPr/>
        </p:nvSpPr>
        <p:spPr>
          <a:xfrm>
            <a:off x="412551" y="177533"/>
            <a:ext cx="11639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A4023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Remission Leads to Better Quality of Life vs Desensitization and vs Allergy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603469B-E341-4249-894A-8DA291AD8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9800"/>
              </p:ext>
            </p:extLst>
          </p:nvPr>
        </p:nvGraphicFramePr>
        <p:xfrm>
          <a:off x="1024943" y="634442"/>
          <a:ext cx="10414224" cy="504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953039A-625E-9B45-8122-8091BC2A029F}"/>
              </a:ext>
            </a:extLst>
          </p:cNvPr>
          <p:cNvGrpSpPr/>
          <p:nvPr/>
        </p:nvGrpSpPr>
        <p:grpSpPr>
          <a:xfrm>
            <a:off x="1172213" y="1345190"/>
            <a:ext cx="307777" cy="3228270"/>
            <a:chOff x="1172213" y="1718807"/>
            <a:chExt cx="307777" cy="32282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8B6EAC-DB6D-CD43-951F-E9449B1E8914}"/>
                </a:ext>
              </a:extLst>
            </p:cNvPr>
            <p:cNvSpPr txBox="1"/>
            <p:nvPr/>
          </p:nvSpPr>
          <p:spPr>
            <a:xfrm rot="16200000">
              <a:off x="697179" y="2193841"/>
              <a:ext cx="1257845" cy="30777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1A4023"/>
                  </a:solidFill>
                </a:rPr>
                <a:t>Improvement 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AC6A6C41-ACF0-EB46-847E-D10CB73D1DFD}"/>
                </a:ext>
              </a:extLst>
            </p:cNvPr>
            <p:cNvSpPr/>
            <p:nvPr/>
          </p:nvSpPr>
          <p:spPr>
            <a:xfrm rot="5400000">
              <a:off x="382603" y="3934260"/>
              <a:ext cx="1886999" cy="138636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A4023"/>
                </a:solidFill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EA9B20-22A2-9848-B891-CA2923B46C97}"/>
              </a:ext>
            </a:extLst>
          </p:cNvPr>
          <p:cNvCxnSpPr/>
          <p:nvPr/>
        </p:nvCxnSpPr>
        <p:spPr>
          <a:xfrm>
            <a:off x="2090080" y="3885905"/>
            <a:ext cx="7273636" cy="0"/>
          </a:xfrm>
          <a:prstGeom prst="line">
            <a:avLst/>
          </a:prstGeom>
          <a:ln w="317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C8B832-4957-994F-A7E4-E0D33A1BDAF7}"/>
              </a:ext>
            </a:extLst>
          </p:cNvPr>
          <p:cNvSpPr txBox="1"/>
          <p:nvPr/>
        </p:nvSpPr>
        <p:spPr>
          <a:xfrm>
            <a:off x="9765885" y="3646939"/>
            <a:ext cx="1598295" cy="4779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A4023"/>
                </a:solidFill>
              </a:rPr>
              <a:t>Minimal Clinically Important Difference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D650D32-0656-564A-8B57-5C107AE5808E}"/>
              </a:ext>
            </a:extLst>
          </p:cNvPr>
          <p:cNvSpPr/>
          <p:nvPr/>
        </p:nvSpPr>
        <p:spPr>
          <a:xfrm rot="10800000">
            <a:off x="9420766" y="3766420"/>
            <a:ext cx="345119" cy="23896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02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E9125-B1D6-1444-86AF-827C095676A8}"/>
              </a:ext>
            </a:extLst>
          </p:cNvPr>
          <p:cNvSpPr txBox="1"/>
          <p:nvPr/>
        </p:nvSpPr>
        <p:spPr>
          <a:xfrm rot="16200000">
            <a:off x="-104646" y="3372196"/>
            <a:ext cx="202273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A4023"/>
                </a:solidFill>
              </a:rPr>
              <a:t>Change in FAQLQ Score</a:t>
            </a:r>
            <a:endParaRPr lang="en-US" sz="1400" i="1" dirty="0">
              <a:solidFill>
                <a:srgbClr val="1A40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634B50-3A29-E242-8BB6-F87B4B4BB179}"/>
              </a:ext>
            </a:extLst>
          </p:cNvPr>
          <p:cNvSpPr txBox="1"/>
          <p:nvPr/>
        </p:nvSpPr>
        <p:spPr>
          <a:xfrm>
            <a:off x="7920842" y="5250764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A4023"/>
                </a:solidFill>
              </a:rPr>
              <a:t>* </a:t>
            </a:r>
            <a:r>
              <a:rPr lang="en-US" baseline="30000" dirty="0">
                <a:solidFill>
                  <a:srgbClr val="1A4023"/>
                </a:solidFill>
              </a:rPr>
              <a:t>#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A3E08-1C28-4F48-9C2F-8520FF020BF4}"/>
              </a:ext>
            </a:extLst>
          </p:cNvPr>
          <p:cNvSpPr txBox="1"/>
          <p:nvPr/>
        </p:nvSpPr>
        <p:spPr>
          <a:xfrm>
            <a:off x="6615831" y="5495729"/>
            <a:ext cx="28049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A4023"/>
                </a:solidFill>
              </a:rPr>
              <a:t>*</a:t>
            </a:r>
            <a:r>
              <a:rPr lang="en-US" sz="1400" dirty="0">
                <a:solidFill>
                  <a:srgbClr val="1A4023"/>
                </a:solidFill>
              </a:rPr>
              <a:t> </a:t>
            </a:r>
            <a:r>
              <a:rPr lang="en-US" sz="1200" dirty="0">
                <a:solidFill>
                  <a:srgbClr val="1A4023"/>
                </a:solidFill>
              </a:rPr>
              <a:t>p=0.01   SU/remission vs Allergic</a:t>
            </a:r>
          </a:p>
          <a:p>
            <a:r>
              <a:rPr lang="en-US" sz="1400" baseline="30000" dirty="0">
                <a:solidFill>
                  <a:srgbClr val="1A4023"/>
                </a:solidFill>
              </a:rPr>
              <a:t>#</a:t>
            </a:r>
            <a:r>
              <a:rPr lang="en-US" sz="1400" dirty="0">
                <a:solidFill>
                  <a:srgbClr val="1A4023"/>
                </a:solidFill>
              </a:rPr>
              <a:t> </a:t>
            </a:r>
            <a:r>
              <a:rPr lang="en-US" sz="1200" dirty="0">
                <a:solidFill>
                  <a:srgbClr val="1A4023"/>
                </a:solidFill>
              </a:rPr>
              <a:t>p=0.05   SU/remission vs Desensitized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13D955-EAB0-94C3-1039-B1F51721A7C2}"/>
              </a:ext>
            </a:extLst>
          </p:cNvPr>
          <p:cNvSpPr txBox="1">
            <a:spLocks/>
          </p:cNvSpPr>
          <p:nvPr/>
        </p:nvSpPr>
        <p:spPr>
          <a:xfrm>
            <a:off x="3536579" y="6241874"/>
            <a:ext cx="5118842" cy="348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 spc="100" baseline="0">
                <a:solidFill>
                  <a:srgbClr val="AAAAAA"/>
                </a:solidFill>
                <a:latin typeface="Avenir LT Std 65 Medium" panose="020B0503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1A4023"/>
                </a:solidFill>
                <a:latin typeface="+mn-lt"/>
              </a:rPr>
              <a:t> </a:t>
            </a:r>
            <a:r>
              <a:rPr lang="en-US" sz="1100" dirty="0">
                <a:solidFill>
                  <a:srgbClr val="21212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Loke P, et al. </a:t>
            </a:r>
            <a:r>
              <a:rPr lang="en-US" sz="1100" i="1" dirty="0">
                <a:solidFill>
                  <a:srgbClr val="21212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Lancet Child </a:t>
            </a:r>
            <a:r>
              <a:rPr lang="en-US" sz="1100" i="1" dirty="0" err="1">
                <a:solidFill>
                  <a:srgbClr val="21212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Adolesc</a:t>
            </a:r>
            <a:r>
              <a:rPr lang="en-US" sz="1100" i="1" dirty="0">
                <a:solidFill>
                  <a:srgbClr val="21212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Health</a:t>
            </a:r>
            <a:r>
              <a:rPr lang="en-US" sz="1100" dirty="0">
                <a:solidFill>
                  <a:srgbClr val="21212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2022;6(3):171-184. </a:t>
            </a:r>
            <a:endParaRPr lang="en-US" sz="1100" dirty="0">
              <a:solidFill>
                <a:srgbClr val="1A4023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6550F5-2E79-3219-8238-9F82DFCFF675}"/>
              </a:ext>
            </a:extLst>
          </p:cNvPr>
          <p:cNvSpPr/>
          <p:nvPr/>
        </p:nvSpPr>
        <p:spPr>
          <a:xfrm>
            <a:off x="9559402" y="4369834"/>
            <a:ext cx="2414763" cy="1548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600"/>
              </a:spcBef>
            </a:pPr>
            <a:r>
              <a:rPr lang="en-AU" sz="2000" b="1" i="1" dirty="0">
                <a:solidFill>
                  <a:srgbClr val="1A4023"/>
                </a:solidFill>
              </a:rPr>
              <a:t>Greatest improvement was in Social and Dietary Limitation</a:t>
            </a:r>
            <a:endParaRPr lang="en-AU" sz="2000" b="1" i="1" baseline="30000" dirty="0">
              <a:solidFill>
                <a:srgbClr val="1A4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853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F55A-929C-B94B-AA67-4ED8F97A737F}"/>
              </a:ext>
            </a:extLst>
          </p:cNvPr>
          <p:cNvSpPr txBox="1">
            <a:spLocks/>
          </p:cNvSpPr>
          <p:nvPr/>
        </p:nvSpPr>
        <p:spPr>
          <a:xfrm>
            <a:off x="747185" y="153517"/>
            <a:ext cx="11671582" cy="786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Maitree" panose="00000500000000000000" pitchFamily="2" charset="-34"/>
                <a:ea typeface="Open Sans Extrabold" panose="020B0906030804020204" pitchFamily="34" charset="0"/>
                <a:cs typeface="Maitree" panose="00000500000000000000" pitchFamily="2" charset="-34"/>
              </a:defRPr>
            </a:lvl1pPr>
          </a:lstStyle>
          <a:p>
            <a:r>
              <a:rPr lang="en-US" b="0" dirty="0">
                <a:solidFill>
                  <a:srgbClr val="1A4023"/>
                </a:solidFill>
                <a:latin typeface="+mn-lt"/>
              </a:rPr>
              <a:t>Continued Improvement In Quality Of Life Over 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A0AB-833D-4543-8A79-486E9D3EB941}"/>
              </a:ext>
            </a:extLst>
          </p:cNvPr>
          <p:cNvSpPr txBox="1">
            <a:spLocks/>
          </p:cNvSpPr>
          <p:nvPr/>
        </p:nvSpPr>
        <p:spPr>
          <a:xfrm>
            <a:off x="824587" y="4917220"/>
            <a:ext cx="4772355" cy="786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75" lvl="1" indent="0" algn="ctr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en-HK" sz="2000" b="1" i="1" dirty="0">
                <a:solidFill>
                  <a:srgbClr val="ED7D31"/>
                </a:solidFill>
              </a:rPr>
              <a:t>Remission leads to </a:t>
            </a:r>
            <a:r>
              <a:rPr lang="en-HK" sz="2000" b="1" i="1" u="sng" dirty="0">
                <a:solidFill>
                  <a:srgbClr val="ED7D31"/>
                </a:solidFill>
              </a:rPr>
              <a:t>lasting improvement</a:t>
            </a:r>
            <a:r>
              <a:rPr lang="en-HK" sz="2000" b="1" i="1" dirty="0">
                <a:solidFill>
                  <a:srgbClr val="ED7D31"/>
                </a:solidFill>
              </a:rPr>
              <a:t> in quality of life that </a:t>
            </a:r>
            <a:r>
              <a:rPr lang="en-HK" sz="2000" b="1" i="1" u="sng" dirty="0">
                <a:solidFill>
                  <a:srgbClr val="ED7D31"/>
                </a:solidFill>
              </a:rPr>
              <a:t>increases over time</a:t>
            </a:r>
            <a:endParaRPr lang="en-AU" sz="2000" b="1" i="1" u="sng" dirty="0">
              <a:solidFill>
                <a:srgbClr val="ED7D3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26B7917-AE52-4A1F-B8AB-A4B1AD79E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14747"/>
              </p:ext>
            </p:extLst>
          </p:nvPr>
        </p:nvGraphicFramePr>
        <p:xfrm>
          <a:off x="741948" y="1274555"/>
          <a:ext cx="4937635" cy="354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8A759D3-2876-4375-9720-7CC26BB7C9C4}"/>
              </a:ext>
            </a:extLst>
          </p:cNvPr>
          <p:cNvSpPr txBox="1"/>
          <p:nvPr/>
        </p:nvSpPr>
        <p:spPr>
          <a:xfrm>
            <a:off x="1061775" y="4552773"/>
            <a:ext cx="867545" cy="261610"/>
          </a:xfrm>
          <a:prstGeom prst="rect">
            <a:avLst/>
          </a:prstGeom>
          <a:solidFill>
            <a:srgbClr val="EFF5E7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A4023"/>
                </a:solidFill>
              </a:rPr>
              <a:t>Study entry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B4A22-0B79-46E5-9704-E3C64BB6C7BF}"/>
              </a:ext>
            </a:extLst>
          </p:cNvPr>
          <p:cNvSpPr txBox="1"/>
          <p:nvPr/>
        </p:nvSpPr>
        <p:spPr>
          <a:xfrm>
            <a:off x="1869596" y="4552773"/>
            <a:ext cx="1241045" cy="261610"/>
          </a:xfrm>
          <a:prstGeom prst="rect">
            <a:avLst/>
          </a:prstGeom>
          <a:solidFill>
            <a:srgbClr val="EFF5E7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1A4023"/>
                </a:solidFill>
              </a:rPr>
              <a:t>End-of-treatment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9C083-A915-422E-95ED-A729732F1C5C}"/>
              </a:ext>
            </a:extLst>
          </p:cNvPr>
          <p:cNvSpPr txBox="1"/>
          <p:nvPr/>
        </p:nvSpPr>
        <p:spPr>
          <a:xfrm>
            <a:off x="2926421" y="4552773"/>
            <a:ext cx="875561" cy="261610"/>
          </a:xfrm>
          <a:prstGeom prst="rect">
            <a:avLst/>
          </a:prstGeom>
          <a:solidFill>
            <a:srgbClr val="EFF5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1A4023"/>
                </a:solidFill>
              </a:rPr>
              <a:t>3m post-Rx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262359-EFC8-402D-9C9A-A8A2368647EB}"/>
              </a:ext>
            </a:extLst>
          </p:cNvPr>
          <p:cNvSpPr txBox="1"/>
          <p:nvPr/>
        </p:nvSpPr>
        <p:spPr>
          <a:xfrm>
            <a:off x="3760670" y="4552773"/>
            <a:ext cx="950901" cy="261610"/>
          </a:xfrm>
          <a:prstGeom prst="rect">
            <a:avLst/>
          </a:prstGeom>
          <a:solidFill>
            <a:srgbClr val="EFF5E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1A4023"/>
                </a:solidFill>
              </a:rPr>
              <a:t>12m post-Rx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F6E12-D3D6-452E-803F-2E0613C0FB6A}"/>
              </a:ext>
            </a:extLst>
          </p:cNvPr>
          <p:cNvSpPr/>
          <p:nvPr/>
        </p:nvSpPr>
        <p:spPr>
          <a:xfrm>
            <a:off x="4812997" y="4552773"/>
            <a:ext cx="819455" cy="261610"/>
          </a:xfrm>
          <a:prstGeom prst="rect">
            <a:avLst/>
          </a:prstGeom>
          <a:solidFill>
            <a:srgbClr val="EFF5E7"/>
          </a:solidFill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1A4023"/>
                </a:solidFill>
              </a:rPr>
              <a:t>4y post-Rx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8CD900A-6A48-944D-828D-6D3ADA833B3A}"/>
              </a:ext>
            </a:extLst>
          </p:cNvPr>
          <p:cNvSpPr txBox="1">
            <a:spLocks/>
          </p:cNvSpPr>
          <p:nvPr/>
        </p:nvSpPr>
        <p:spPr>
          <a:xfrm>
            <a:off x="2834966" y="6222567"/>
            <a:ext cx="6522067" cy="422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>
              <a:defRPr sz="1100" b="0" i="0" spc="100" baseline="0">
                <a:solidFill>
                  <a:srgbClr val="1A4023"/>
                </a:solidFill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tx1"/>
                </a:solidFill>
              </a:rPr>
              <a:t>Dunn Galvin et al J Allergy Clin Immunol </a:t>
            </a:r>
            <a:r>
              <a:rPr lang="en-AU" dirty="0" err="1">
                <a:solidFill>
                  <a:schemeClr val="tx1"/>
                </a:solidFill>
              </a:rPr>
              <a:t>Prac</a:t>
            </a:r>
            <a:r>
              <a:rPr lang="en-AU" dirty="0">
                <a:solidFill>
                  <a:schemeClr val="tx1"/>
                </a:solidFill>
              </a:rPr>
              <a:t> 2022</a:t>
            </a:r>
            <a:endParaRPr lang="en-HK" dirty="0">
              <a:solidFill>
                <a:schemeClr val="tx1"/>
              </a:solidFill>
            </a:endParaRPr>
          </a:p>
          <a:p>
            <a:endParaRPr lang="en-HK" dirty="0">
              <a:solidFill>
                <a:schemeClr val="tx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C4DEE18-925A-F541-A923-18311AEC6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8499921"/>
              </p:ext>
            </p:extLst>
          </p:nvPr>
        </p:nvGraphicFramePr>
        <p:xfrm>
          <a:off x="6487405" y="1274555"/>
          <a:ext cx="4962648" cy="354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B8F0B5A-22D3-C748-9EA7-BE191B11FF9C}"/>
              </a:ext>
            </a:extLst>
          </p:cNvPr>
          <p:cNvSpPr/>
          <p:nvPr/>
        </p:nvSpPr>
        <p:spPr>
          <a:xfrm>
            <a:off x="6841257" y="4995397"/>
            <a:ext cx="4462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" lvl="1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2000" b="1" i="1" dirty="0">
                <a:solidFill>
                  <a:srgbClr val="ED7D31"/>
                </a:solidFill>
              </a:rPr>
              <a:t>Greatest improvement in children</a:t>
            </a:r>
          </a:p>
          <a:p>
            <a:pPr marL="79375" lvl="1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AU" sz="2000" b="1" i="1" dirty="0">
                <a:solidFill>
                  <a:srgbClr val="ED7D31"/>
                </a:solidFill>
              </a:rPr>
              <a:t> eating </a:t>
            </a:r>
            <a:r>
              <a:rPr lang="en-AU" sz="2000" b="1" i="1" u="sng" dirty="0">
                <a:solidFill>
                  <a:srgbClr val="ED7D31"/>
                </a:solidFill>
              </a:rPr>
              <a:t>large amounts</a:t>
            </a:r>
            <a:r>
              <a:rPr lang="en-AU" sz="2000" b="1" i="1" dirty="0">
                <a:solidFill>
                  <a:srgbClr val="ED7D31"/>
                </a:solidFill>
              </a:rPr>
              <a:t> of peanut.  </a:t>
            </a:r>
            <a:endParaRPr lang="en-AU" sz="2400" b="1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1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4DFD49-8D27-30CE-88BD-6B0A7690E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387" y="2338528"/>
            <a:ext cx="9777225" cy="2302298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latin typeface="+mn-lt"/>
                <a:ea typeface="+mj-ea"/>
                <a:cs typeface="+mj-cs"/>
              </a:rPr>
              <a:t>Aligning challenge-defined outcomes with patient-centered outcomes:</a:t>
            </a:r>
            <a:br>
              <a:rPr lang="en-US" b="0" dirty="0">
                <a:latin typeface="+mn-lt"/>
                <a:ea typeface="+mj-ea"/>
                <a:cs typeface="+mj-cs"/>
              </a:rPr>
            </a:br>
            <a:br>
              <a:rPr lang="en-US" b="0" dirty="0">
                <a:latin typeface="+mn-lt"/>
                <a:ea typeface="+mj-ea"/>
                <a:cs typeface="+mj-cs"/>
              </a:rPr>
            </a:br>
            <a:r>
              <a:rPr lang="en-US" i="1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Allergic Reactions</a:t>
            </a:r>
            <a:endParaRPr lang="en-US" sz="2400" i="1" dirty="0">
              <a:solidFill>
                <a:srgbClr val="ED7D3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96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A3BA-23C0-2355-3C3E-63280073333B}"/>
              </a:ext>
            </a:extLst>
          </p:cNvPr>
          <p:cNvSpPr txBox="1">
            <a:spLocks/>
          </p:cNvSpPr>
          <p:nvPr/>
        </p:nvSpPr>
        <p:spPr>
          <a:xfrm>
            <a:off x="376530" y="237928"/>
            <a:ext cx="11438939" cy="774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320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Meta-Analysis Of Desensitization Peanut OIT Studies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0A4E7BB-46CA-255B-8661-DE54ED7C2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90106"/>
              </p:ext>
            </p:extLst>
          </p:nvPr>
        </p:nvGraphicFramePr>
        <p:xfrm>
          <a:off x="1297856" y="1302805"/>
          <a:ext cx="9596284" cy="455178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286994">
                  <a:extLst>
                    <a:ext uri="{9D8B030D-6E8A-4147-A177-3AD203B41FA5}">
                      <a16:colId xmlns:a16="http://schemas.microsoft.com/office/drawing/2014/main" val="4008024766"/>
                    </a:ext>
                  </a:extLst>
                </a:gridCol>
                <a:gridCol w="4309290">
                  <a:extLst>
                    <a:ext uri="{9D8B030D-6E8A-4147-A177-3AD203B41FA5}">
                      <a16:colId xmlns:a16="http://schemas.microsoft.com/office/drawing/2014/main" val="4121353048"/>
                    </a:ext>
                  </a:extLst>
                </a:gridCol>
              </a:tblGrid>
              <a:tr h="5923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Event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Risk Ratio (95% Confidence Interval)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6772285"/>
                  </a:ext>
                </a:extLst>
              </a:tr>
              <a:tr h="472845">
                <a:tc>
                  <a:txBody>
                    <a:bodyPr/>
                    <a:lstStyle/>
                    <a:p>
                      <a:pPr marL="358775" indent="0">
                        <a:tabLst/>
                      </a:pPr>
                      <a:r>
                        <a:rPr lang="en-US" dirty="0"/>
                        <a:t>Anaphylaxis risk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3.12 (1.76 – 5.55)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0376005"/>
                  </a:ext>
                </a:extLst>
              </a:tr>
              <a:tr h="540832">
                <a:tc>
                  <a:txBody>
                    <a:bodyPr/>
                    <a:lstStyle/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Anaphylaxis frequency (incidence rate ratio; IRR)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2.71 (1.57 – 4.72)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6675434"/>
                  </a:ext>
                </a:extLst>
              </a:tr>
              <a:tr h="472845">
                <a:tc>
                  <a:txBody>
                    <a:bodyPr/>
                    <a:lstStyle/>
                    <a:p>
                      <a:pPr marL="358775" indent="0">
                        <a:tabLst/>
                      </a:pPr>
                      <a:r>
                        <a:rPr lang="en-US" dirty="0"/>
                        <a:t>Epinephrine 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2.21 (1.27 – 3.83)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5013166"/>
                  </a:ext>
                </a:extLst>
              </a:tr>
              <a:tr h="472845">
                <a:tc>
                  <a:txBody>
                    <a:bodyPr/>
                    <a:lstStyle/>
                    <a:p>
                      <a:pPr marL="358775" indent="0">
                        <a:tabLst/>
                      </a:pPr>
                      <a:r>
                        <a:rPr lang="en-US" dirty="0"/>
                        <a:t>Serious adverse events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1.92 (1.00 – 3.66)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2138351"/>
                  </a:ext>
                </a:extLst>
              </a:tr>
              <a:tr h="472845">
                <a:tc>
                  <a:txBody>
                    <a:bodyPr/>
                    <a:lstStyle/>
                    <a:p>
                      <a:pPr marL="358775" indent="0">
                        <a:tabLst/>
                      </a:pPr>
                      <a:r>
                        <a:rPr lang="en-US" dirty="0"/>
                        <a:t>Vomiting (incidence rate ratio; IRR)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2.11 (1.54 – 2.89)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04766367"/>
                  </a:ext>
                </a:extLst>
              </a:tr>
              <a:tr h="472845">
                <a:tc>
                  <a:txBody>
                    <a:bodyPr/>
                    <a:lstStyle/>
                    <a:p>
                      <a:pPr marL="358775" indent="0">
                        <a:tabLst/>
                      </a:pPr>
                      <a:r>
                        <a:rPr lang="en-US" dirty="0"/>
                        <a:t>Angioedema (IRR)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2.51 (1.79 – 3.52)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65898708"/>
                  </a:ext>
                </a:extLst>
              </a:tr>
              <a:tr h="472845">
                <a:tc>
                  <a:txBody>
                    <a:bodyPr/>
                    <a:lstStyle/>
                    <a:p>
                      <a:pPr marL="358775" indent="0">
                        <a:tabLst/>
                      </a:pPr>
                      <a:r>
                        <a:rPr lang="en-US" dirty="0"/>
                        <a:t>Upper respiratory (IRR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1.48 (1.04 – 2.10)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77308356"/>
                  </a:ext>
                </a:extLst>
              </a:tr>
              <a:tr h="472845">
                <a:tc>
                  <a:txBody>
                    <a:bodyPr/>
                    <a:lstStyle/>
                    <a:p>
                      <a:pPr marL="358775" indent="0">
                        <a:tabLst/>
                      </a:pPr>
                      <a:r>
                        <a:rPr lang="en-US" dirty="0"/>
                        <a:t>Lower respiratory (wheeze, asthma) (IRR)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1.55 (0.96 – 2.50)</a:t>
                      </a:r>
                    </a:p>
                  </a:txBody>
                  <a:tcPr marL="41544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55567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3B1689-B2AF-3957-4E0C-7B77B739737C}"/>
              </a:ext>
            </a:extLst>
          </p:cNvPr>
          <p:cNvSpPr txBox="1"/>
          <p:nvPr/>
        </p:nvSpPr>
        <p:spPr>
          <a:xfrm>
            <a:off x="1511327" y="6263577"/>
            <a:ext cx="9184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Chu DK et al. 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Lancet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2019;393(10187):2222-2232.</a:t>
            </a:r>
            <a:endParaRPr lang="en-US" sz="1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6F272-90BE-352D-8411-3F78674BEDEF}"/>
              </a:ext>
            </a:extLst>
          </p:cNvPr>
          <p:cNvSpPr/>
          <p:nvPr/>
        </p:nvSpPr>
        <p:spPr>
          <a:xfrm>
            <a:off x="1297856" y="2005781"/>
            <a:ext cx="9595340" cy="19762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0A9486-5D8E-2B74-A12C-7D9CA60425FB}"/>
              </a:ext>
            </a:extLst>
          </p:cNvPr>
          <p:cNvSpPr txBox="1"/>
          <p:nvPr/>
        </p:nvSpPr>
        <p:spPr>
          <a:xfrm>
            <a:off x="376530" y="774745"/>
            <a:ext cx="1145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Desensitization with OIT </a:t>
            </a:r>
            <a:r>
              <a:rPr lang="en-US" sz="2400" dirty="0">
                <a:solidFill>
                  <a:srgbClr val="ED7D31"/>
                </a:solidFill>
                <a:sym typeface="Wingdings" pitchFamily="2" charset="2"/>
              </a:rPr>
              <a:t> m</a:t>
            </a:r>
            <a:r>
              <a:rPr lang="en-US" sz="2400" dirty="0">
                <a:solidFill>
                  <a:srgbClr val="ED7D31"/>
                </a:solidFill>
              </a:rPr>
              <a:t>ore reactions than avoidance or placebo treatment</a:t>
            </a:r>
          </a:p>
        </p:txBody>
      </p:sp>
    </p:spTree>
    <p:extLst>
      <p:ext uri="{BB962C8B-B14F-4D97-AF65-F5344CB8AC3E}">
        <p14:creationId xmlns:p14="http://schemas.microsoft.com/office/powerpoint/2010/main" val="361806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B50AD-ECB0-3E6A-4F09-1828655B2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645" y="1091813"/>
            <a:ext cx="6635465" cy="4943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245799-BBAD-F8FB-591E-BBFA33D552B6}"/>
              </a:ext>
            </a:extLst>
          </p:cNvPr>
          <p:cNvSpPr txBox="1">
            <a:spLocks/>
          </p:cNvSpPr>
          <p:nvPr/>
        </p:nvSpPr>
        <p:spPr>
          <a:xfrm>
            <a:off x="605722" y="317152"/>
            <a:ext cx="11710219" cy="774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Increased Anaphylaxis Risk - Irrespective Of OIT Regimen And Treatment Phase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DC91C-624C-0F53-8C13-27611D6156CE}"/>
              </a:ext>
            </a:extLst>
          </p:cNvPr>
          <p:cNvSpPr txBox="1"/>
          <p:nvPr/>
        </p:nvSpPr>
        <p:spPr>
          <a:xfrm>
            <a:off x="704850" y="1728534"/>
            <a:ext cx="3086100" cy="3677930"/>
          </a:xfrm>
          <a:prstGeom prst="rect">
            <a:avLst/>
          </a:prstGeom>
          <a:solidFill>
            <a:srgbClr val="C3E7C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Increased anaphylaxis risk was irrespective of: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Entry challenge eliciting dose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Starting dose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Maintenance dose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Phase of immunotherapy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Duration of OIT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Proprietary vs food OIT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3679E-51A8-1B14-9FDF-EAB977F2377A}"/>
              </a:ext>
            </a:extLst>
          </p:cNvPr>
          <p:cNvSpPr/>
          <p:nvPr/>
        </p:nvSpPr>
        <p:spPr>
          <a:xfrm>
            <a:off x="4553645" y="4244177"/>
            <a:ext cx="6635465" cy="885288"/>
          </a:xfrm>
          <a:prstGeom prst="rect">
            <a:avLst/>
          </a:prstGeom>
          <a:solidFill>
            <a:srgbClr val="FFE699">
              <a:alpha val="23137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8EF16A-F012-D8DD-EE2B-B6C1691EB7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948" y="6228271"/>
            <a:ext cx="3554103" cy="312577"/>
          </a:xfrm>
        </p:spPr>
        <p:txBody>
          <a:bodyPr/>
          <a:lstStyle/>
          <a:p>
            <a:r>
              <a:rPr lang="en-US" sz="1100" b="0" i="0" u="none" strike="noStrike" dirty="0">
                <a:solidFill>
                  <a:srgbClr val="212121"/>
                </a:solidFill>
                <a:effectLst/>
                <a:latin typeface="+mn-lt"/>
              </a:rPr>
              <a:t>Chu Dk et al. </a:t>
            </a:r>
            <a:r>
              <a:rPr lang="en-US" sz="1100" b="0" i="1" u="none" strike="noStrike" dirty="0">
                <a:solidFill>
                  <a:srgbClr val="333333"/>
                </a:solidFill>
                <a:effectLst/>
                <a:latin typeface="+mn-lt"/>
              </a:rPr>
              <a:t>Lancet</a:t>
            </a:r>
            <a:r>
              <a:rPr lang="en-US" sz="1100" b="0" i="0" u="none" strike="noStrike" dirty="0">
                <a:solidFill>
                  <a:srgbClr val="333333"/>
                </a:solidFill>
                <a:effectLst/>
                <a:latin typeface="+mn-lt"/>
              </a:rPr>
              <a:t>. 2019;393(10187):2222-2232. </a:t>
            </a:r>
            <a:r>
              <a:rPr lang="en-AU" sz="1100" b="0" i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r>
              <a:rPr lang="en-AU" sz="110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0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3C86031-FFD3-5E47-A82F-2BD98212C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387802"/>
              </p:ext>
            </p:extLst>
          </p:nvPr>
        </p:nvGraphicFramePr>
        <p:xfrm>
          <a:off x="429262" y="1621468"/>
          <a:ext cx="7220237" cy="412905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13836">
                  <a:extLst>
                    <a:ext uri="{9D8B030D-6E8A-4147-A177-3AD203B41FA5}">
                      <a16:colId xmlns:a16="http://schemas.microsoft.com/office/drawing/2014/main" val="1899060230"/>
                    </a:ext>
                  </a:extLst>
                </a:gridCol>
                <a:gridCol w="2523361">
                  <a:extLst>
                    <a:ext uri="{9D8B030D-6E8A-4147-A177-3AD203B41FA5}">
                      <a16:colId xmlns:a16="http://schemas.microsoft.com/office/drawing/2014/main" val="1805100628"/>
                    </a:ext>
                  </a:extLst>
                </a:gridCol>
                <a:gridCol w="2283040">
                  <a:extLst>
                    <a:ext uri="{9D8B030D-6E8A-4147-A177-3AD203B41FA5}">
                      <a16:colId xmlns:a16="http://schemas.microsoft.com/office/drawing/2014/main" val="876871740"/>
                    </a:ext>
                  </a:extLst>
                </a:gridCol>
              </a:tblGrid>
              <a:tr h="564824">
                <a:tc rowSpan="2"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Safety (4-17 </a:t>
                      </a:r>
                      <a:r>
                        <a:rPr lang="en-US" sz="1800" b="0" dirty="0" err="1">
                          <a:latin typeface="+mn-lt"/>
                        </a:rPr>
                        <a:t>yr</a:t>
                      </a:r>
                      <a:r>
                        <a:rPr lang="en-US" sz="1800" b="0" dirty="0">
                          <a:latin typeface="+mn-lt"/>
                        </a:rPr>
                        <a:t>)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Daily treatment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A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14322"/>
                  </a:ext>
                </a:extLst>
              </a:tr>
              <a:tr h="707330">
                <a:tc vMerge="1"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First 12m</a:t>
                      </a:r>
                    </a:p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PALISADE (n=374)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B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 12m</a:t>
                      </a:r>
                    </a:p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ARCOO4 (n=31)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FB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6702"/>
                  </a:ext>
                </a:extLst>
              </a:tr>
              <a:tr h="6531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Withdrawals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21.4% (80)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16.1% (5)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863349"/>
                  </a:ext>
                </a:extLst>
              </a:tr>
              <a:tr h="89751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Subjects with reactions to treatment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98.7% (167)</a:t>
                      </a:r>
                    </a:p>
                  </a:txBody>
                  <a:tcPr marL="9525" marR="9525" marT="9525" marB="0" anchor="ctr">
                    <a:solidFill>
                      <a:srgbClr val="8FBF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48.4% (15)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32634"/>
                  </a:ext>
                </a:extLst>
              </a:tr>
              <a:tr h="6531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Subjects with systemic reactions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14.2% (53)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16.1% (5)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498875"/>
                  </a:ext>
                </a:extLst>
              </a:tr>
              <a:tr h="65312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Subjects receiving Epinephrine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14.0% (52)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12.9% (4)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021732"/>
                  </a:ext>
                </a:extLst>
              </a:tr>
            </a:tbl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83F5DB3-1732-604E-A4D2-DF181EA69AB5}"/>
              </a:ext>
            </a:extLst>
          </p:cNvPr>
          <p:cNvSpPr txBox="1">
            <a:spLocks/>
          </p:cNvSpPr>
          <p:nvPr/>
        </p:nvSpPr>
        <p:spPr>
          <a:xfrm>
            <a:off x="3771262" y="6228194"/>
            <a:ext cx="4671568" cy="473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48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58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27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Vickery BP et al. </a:t>
            </a:r>
            <a:r>
              <a:rPr lang="en-US" sz="1100" i="1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 Allergy Clin Immunol </a:t>
            </a:r>
            <a:r>
              <a:rPr lang="en-US" sz="1100" i="1" kern="100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</a:t>
            </a:r>
            <a:r>
              <a:rPr lang="en-US" sz="1100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2021;9(5):1879-1889.e13. 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F0974-0D4E-A842-854B-986E00837BEB}"/>
              </a:ext>
            </a:extLst>
          </p:cNvPr>
          <p:cNvSpPr txBox="1"/>
          <p:nvPr/>
        </p:nvSpPr>
        <p:spPr>
          <a:xfrm>
            <a:off x="8171519" y="2716501"/>
            <a:ext cx="3591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ED7D31"/>
                </a:solidFill>
              </a:rPr>
              <a:t>Longer duration of </a:t>
            </a:r>
            <a:r>
              <a:rPr lang="en-GB" sz="2400" b="1" i="1" u="sng" dirty="0">
                <a:solidFill>
                  <a:srgbClr val="ED7D31"/>
                </a:solidFill>
              </a:rPr>
              <a:t>desensitization</a:t>
            </a:r>
            <a:r>
              <a:rPr lang="en-GB" sz="2400" b="1" i="1" dirty="0">
                <a:solidFill>
                  <a:srgbClr val="ED7D31"/>
                </a:solidFill>
              </a:rPr>
              <a:t> with OIT does not reduce systemic reactions or rescue epinephrine 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88850E-3C8A-6543-8C6C-2364EFE2F05A}"/>
                  </a:ext>
                </a:extLst>
              </p:cNvPr>
              <p:cNvSpPr txBox="1"/>
              <p:nvPr/>
            </p:nvSpPr>
            <p:spPr>
              <a:xfrm>
                <a:off x="330406" y="5759941"/>
                <a:ext cx="435568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* Eligibility for ARC004 – Completed PALISADE with desensitization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000" dirty="0"/>
                  <a:t>300mg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88850E-3C8A-6543-8C6C-2364EFE2F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06" y="5759941"/>
                <a:ext cx="4355680" cy="246221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F6AD6A89-170A-FDF0-3799-19D798224FFB}"/>
              </a:ext>
            </a:extLst>
          </p:cNvPr>
          <p:cNvSpPr/>
          <p:nvPr/>
        </p:nvSpPr>
        <p:spPr>
          <a:xfrm>
            <a:off x="429260" y="4448432"/>
            <a:ext cx="7220237" cy="130209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AA3AB-6AA9-AE74-5267-82DE4068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 Over Time on OIT </a:t>
            </a:r>
          </a:p>
        </p:txBody>
      </p:sp>
    </p:spTree>
    <p:extLst>
      <p:ext uri="{BB962C8B-B14F-4D97-AF65-F5344CB8AC3E}">
        <p14:creationId xmlns:p14="http://schemas.microsoft.com/office/powerpoint/2010/main" val="58085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C1C65B7-032E-184D-B97E-58676ED7FBB6}"/>
              </a:ext>
            </a:extLst>
          </p:cNvPr>
          <p:cNvSpPr txBox="1">
            <a:spLocks/>
          </p:cNvSpPr>
          <p:nvPr/>
        </p:nvSpPr>
        <p:spPr>
          <a:xfrm>
            <a:off x="3619350" y="6254433"/>
            <a:ext cx="495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 spc="100" baseline="0">
                <a:solidFill>
                  <a:srgbClr val="AAAAAA"/>
                </a:solidFill>
                <a:latin typeface="Avenir LT Std 65 Medium" panose="020B0503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Loke P, et al. 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Lancet Child </a:t>
            </a:r>
            <a:r>
              <a:rPr lang="en-US" sz="1100" i="1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Adolesc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Health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2022;6(3):171-184.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726" y="4211852"/>
            <a:ext cx="1047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Compared to desensitised children, children with Remission/SU were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u="sng" dirty="0">
                <a:solidFill>
                  <a:schemeClr val="bg2">
                    <a:lumMod val="25000"/>
                  </a:schemeClr>
                </a:solidFill>
              </a:rPr>
              <a:t>Half as likely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to have a reaction (p&lt;0.01)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u="sng" dirty="0">
                <a:solidFill>
                  <a:schemeClr val="bg2">
                    <a:lumMod val="25000"/>
                  </a:schemeClr>
                </a:solidFill>
              </a:rPr>
              <a:t>Half as likely</a:t>
            </a:r>
            <a:r>
              <a:rPr lang="en-GB" sz="2000" dirty="0">
                <a:solidFill>
                  <a:schemeClr val="bg2">
                    <a:lumMod val="25000"/>
                  </a:schemeClr>
                </a:solidFill>
              </a:rPr>
              <a:t> to use rescue epinephrine 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AF8778-955C-194A-AC77-18608F59ED2C}"/>
              </a:ext>
            </a:extLst>
          </p:cNvPr>
          <p:cNvSpPr txBox="1">
            <a:spLocks/>
          </p:cNvSpPr>
          <p:nvPr/>
        </p:nvSpPr>
        <p:spPr>
          <a:xfrm>
            <a:off x="706726" y="506999"/>
            <a:ext cx="11720052" cy="5013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Remission: Half The Number Of Reactions vs Sensitization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BDA815EA-921A-DB6A-5457-9DE643081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96850"/>
              </p:ext>
            </p:extLst>
          </p:nvPr>
        </p:nvGraphicFramePr>
        <p:xfrm>
          <a:off x="839539" y="1190102"/>
          <a:ext cx="10070552" cy="280333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699934">
                  <a:extLst>
                    <a:ext uri="{9D8B030D-6E8A-4147-A177-3AD203B41FA5}">
                      <a16:colId xmlns:a16="http://schemas.microsoft.com/office/drawing/2014/main" val="1899060230"/>
                    </a:ext>
                  </a:extLst>
                </a:gridCol>
                <a:gridCol w="2258291">
                  <a:extLst>
                    <a:ext uri="{9D8B030D-6E8A-4147-A177-3AD203B41FA5}">
                      <a16:colId xmlns:a16="http://schemas.microsoft.com/office/drawing/2014/main" val="1805100628"/>
                    </a:ext>
                  </a:extLst>
                </a:gridCol>
                <a:gridCol w="2812473">
                  <a:extLst>
                    <a:ext uri="{9D8B030D-6E8A-4147-A177-3AD203B41FA5}">
                      <a16:colId xmlns:a16="http://schemas.microsoft.com/office/drawing/2014/main" val="876871740"/>
                    </a:ext>
                  </a:extLst>
                </a:gridCol>
                <a:gridCol w="2299854">
                  <a:extLst>
                    <a:ext uri="{9D8B030D-6E8A-4147-A177-3AD203B41FA5}">
                      <a16:colId xmlns:a16="http://schemas.microsoft.com/office/drawing/2014/main" val="3001772874"/>
                    </a:ext>
                  </a:extLst>
                </a:gridCol>
              </a:tblGrid>
              <a:tr h="109645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1A4023"/>
                        </a:solidFill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1A4023"/>
                          </a:solidFill>
                          <a:latin typeface="+mn-lt"/>
                        </a:rPr>
                        <a:t>Allergic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1A4023"/>
                          </a:solidFill>
                          <a:latin typeface="+mn-lt"/>
                        </a:rPr>
                        <a:t>(n=46)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1A4023"/>
                          </a:solidFill>
                          <a:latin typeface="+mn-lt"/>
                        </a:rPr>
                        <a:t>Desensitized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1A4023"/>
                          </a:solidFill>
                          <a:latin typeface="+mn-lt"/>
                        </a:rPr>
                        <a:t>(without remission)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1A4023"/>
                          </a:solidFill>
                          <a:latin typeface="+mn-lt"/>
                        </a:rPr>
                        <a:t>(n=44)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1A4023"/>
                          </a:solidFill>
                          <a:latin typeface="+mn-lt"/>
                        </a:rPr>
                        <a:t>Remission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1A4023"/>
                          </a:solidFill>
                          <a:latin typeface="+mn-lt"/>
                        </a:rPr>
                        <a:t>(n=80)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86702"/>
                  </a:ext>
                </a:extLst>
              </a:tr>
              <a:tr h="68977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Subjects with any reaction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10.9% (5)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54.3% (24)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26.3% (21)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32634"/>
                  </a:ext>
                </a:extLst>
              </a:tr>
              <a:tr h="68977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Subjects needing EpiPen to treat reactions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0% (0)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6.8% (3)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1A4023"/>
                          </a:solidFill>
                          <a:latin typeface="+mn-lt"/>
                        </a:rPr>
                        <a:t>3.75% (3)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198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184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59FC-BDFF-6553-8067-09226CD6E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488" y="2300988"/>
            <a:ext cx="9777225" cy="1413683"/>
          </a:xfrm>
        </p:spPr>
        <p:txBody>
          <a:bodyPr>
            <a:noAutofit/>
          </a:bodyPr>
          <a:lstStyle/>
          <a:p>
            <a:r>
              <a:rPr lang="en-US" sz="3600" b="0" dirty="0">
                <a:latin typeface="+mn-lt"/>
                <a:cs typeface="+mj-cs"/>
              </a:rPr>
              <a:t>Measuring safety</a:t>
            </a:r>
          </a:p>
        </p:txBody>
      </p:sp>
    </p:spTree>
    <p:extLst>
      <p:ext uri="{BB962C8B-B14F-4D97-AF65-F5344CB8AC3E}">
        <p14:creationId xmlns:p14="http://schemas.microsoft.com/office/powerpoint/2010/main" val="1460985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5245799-BBAD-F8FB-591E-BBFA33D552B6}"/>
              </a:ext>
            </a:extLst>
          </p:cNvPr>
          <p:cNvSpPr txBox="1">
            <a:spLocks/>
          </p:cNvSpPr>
          <p:nvPr/>
        </p:nvSpPr>
        <p:spPr>
          <a:xfrm>
            <a:off x="807441" y="293562"/>
            <a:ext cx="11225981" cy="774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Any Allergic Reactions: OIT vs Placebo or Avoidance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8FF7A-483A-C95F-4593-6480EDEFD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46" y="1074562"/>
            <a:ext cx="7113108" cy="4777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690119-DA89-B7B9-D38C-9730CDEDF48A}"/>
              </a:ext>
            </a:extLst>
          </p:cNvPr>
          <p:cNvSpPr/>
          <p:nvPr/>
        </p:nvSpPr>
        <p:spPr>
          <a:xfrm>
            <a:off x="2539446" y="3302524"/>
            <a:ext cx="7113108" cy="2027173"/>
          </a:xfrm>
          <a:prstGeom prst="rect">
            <a:avLst/>
          </a:prstGeom>
          <a:solidFill>
            <a:srgbClr val="FFE699">
              <a:alpha val="21961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DC63D-A285-F320-D466-B2C75F582D95}"/>
              </a:ext>
            </a:extLst>
          </p:cNvPr>
          <p:cNvSpPr txBox="1"/>
          <p:nvPr/>
        </p:nvSpPr>
        <p:spPr>
          <a:xfrm>
            <a:off x="3137964" y="6243021"/>
            <a:ext cx="5916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Lodge </a:t>
            </a:r>
            <a:r>
              <a:rPr lang="en-US" sz="1100" dirty="0">
                <a:solidFill>
                  <a:srgbClr val="21212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CJ 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 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 </a:t>
            </a:r>
            <a:r>
              <a:rPr lang="en-US" sz="1100" i="1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Transl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Allergy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2023;13(7):e12268.</a:t>
            </a:r>
          </a:p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sz="1100" dirty="0"/>
              <a:t>  from Clinical and Translational Allergy cropped from original is </a:t>
            </a:r>
            <a:r>
              <a:rPr lang="en-US" sz="11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CC BY 4.0</a:t>
            </a:r>
            <a:endParaRPr lang="en-US" sz="1100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505BB2B-BA17-C4EF-3E8A-A3AE158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74" y="5405534"/>
            <a:ext cx="844914" cy="3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7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51C0-AD77-4223-8D6F-134F34DF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Faculty 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C22DCE-B630-CEA3-2E47-6B900FE52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348295"/>
              </p:ext>
            </p:extLst>
          </p:nvPr>
        </p:nvGraphicFramePr>
        <p:xfrm>
          <a:off x="254924" y="951470"/>
          <a:ext cx="11513393" cy="1188720"/>
        </p:xfrm>
        <a:graphic>
          <a:graphicData uri="http://schemas.openxmlformats.org/drawingml/2006/table">
            <a:tbl>
              <a:tblPr/>
              <a:tblGrid>
                <a:gridCol w="1151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943600" algn="r"/>
                          <a:tab pos="6686550" algn="r"/>
                        </a:tabLst>
                        <a:defRPr/>
                      </a:pPr>
                      <a:r>
                        <a:rPr kumimoji="0" lang="en-US" sz="1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 is the policy of the Annenberg Center to ensure fair balance, independence, objectivity, and scientific rigor in all programming.  All faculty participating in </a:t>
                      </a:r>
                      <a:r>
                        <a:rPr lang="en-US" sz="18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accredited</a:t>
                      </a:r>
                      <a:r>
                        <a:rPr kumimoji="0" lang="en-US" sz="18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programs are expected to identify and reference off-label product use and disclose any relationship with those supporting the activity or any others whose products or services are discussed</a:t>
                      </a:r>
                      <a:r>
                        <a:rPr kumimoji="0" lang="en-US" sz="1800" b="1" i="1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C940A23-CAAB-5287-D453-FDF53C01B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092970"/>
              </p:ext>
            </p:extLst>
          </p:nvPr>
        </p:nvGraphicFramePr>
        <p:xfrm>
          <a:off x="254924" y="5534716"/>
          <a:ext cx="11513393" cy="640080"/>
        </p:xfrm>
        <a:graphic>
          <a:graphicData uri="http://schemas.openxmlformats.org/drawingml/2006/table">
            <a:tbl>
              <a:tblPr/>
              <a:tblGrid>
                <a:gridCol w="11513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Faculty have documented that this presentation will involve discussion of unapproved or off-label, experimental, or investigational use.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1CDC5B-0B5D-26D0-F3DA-167367632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79797"/>
              </p:ext>
            </p:extLst>
          </p:nvPr>
        </p:nvGraphicFramePr>
        <p:xfrm>
          <a:off x="254923" y="2270413"/>
          <a:ext cx="11338101" cy="935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8101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b-NO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Mimi Tang, Phd</a:t>
                      </a:r>
                      <a:endParaRPr lang="it-IT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4778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 relevant financial disclosures</a:t>
                      </a:r>
                    </a:p>
                  </a:txBody>
                  <a:tcP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25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81B6756-43CB-C5BE-16E4-5460B2848814}"/>
              </a:ext>
            </a:extLst>
          </p:cNvPr>
          <p:cNvGrpSpPr/>
          <p:nvPr/>
        </p:nvGrpSpPr>
        <p:grpSpPr>
          <a:xfrm>
            <a:off x="2427315" y="887309"/>
            <a:ext cx="7414953" cy="4918799"/>
            <a:chOff x="731321" y="734279"/>
            <a:chExt cx="7912827" cy="59297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5C2E60-2AE1-FA92-03D3-17A73B29F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321" y="734279"/>
              <a:ext cx="7912827" cy="59297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E12B796-B9D8-0B28-26D5-F7BA82CCD536}"/>
                </a:ext>
              </a:extLst>
            </p:cNvPr>
            <p:cNvSpPr/>
            <p:nvPr/>
          </p:nvSpPr>
          <p:spPr>
            <a:xfrm>
              <a:off x="731321" y="3997772"/>
              <a:ext cx="7912827" cy="2083174"/>
            </a:xfrm>
            <a:prstGeom prst="rect">
              <a:avLst/>
            </a:prstGeom>
            <a:solidFill>
              <a:srgbClr val="FFE699">
                <a:alpha val="21961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D5D318D-08A9-AAF2-B5AE-F578C0DCB2F6}"/>
              </a:ext>
            </a:extLst>
          </p:cNvPr>
          <p:cNvSpPr txBox="1">
            <a:spLocks/>
          </p:cNvSpPr>
          <p:nvPr/>
        </p:nvSpPr>
        <p:spPr>
          <a:xfrm>
            <a:off x="609601" y="158055"/>
            <a:ext cx="11695670" cy="7746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Any Allergic Reactions: OIT vs Placebo or Avoidance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9415B29-DDCB-2CDF-B950-7544292B7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71" y="5420641"/>
            <a:ext cx="844914" cy="3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EAE1B6-2681-961F-5563-2958F7DA64B1}"/>
              </a:ext>
            </a:extLst>
          </p:cNvPr>
          <p:cNvSpPr txBox="1"/>
          <p:nvPr/>
        </p:nvSpPr>
        <p:spPr>
          <a:xfrm>
            <a:off x="3137964" y="6243021"/>
            <a:ext cx="5916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Lodge </a:t>
            </a:r>
            <a:r>
              <a:rPr lang="en-US" sz="1100" dirty="0">
                <a:solidFill>
                  <a:srgbClr val="21212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CJ 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 al. 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 </a:t>
            </a:r>
            <a:r>
              <a:rPr lang="en-US" sz="1100" i="1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Transl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Allergy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2023;13(7):e12268.</a:t>
            </a:r>
          </a:p>
          <a:p>
            <a:r>
              <a:rPr lang="en-US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sz="1100" dirty="0"/>
              <a:t>  from Clinical and Translational Allergy cropped from original is </a:t>
            </a:r>
            <a:r>
              <a:rPr lang="en-US" sz="11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CC BY 4.0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7927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C5FC-3DEE-4D70-8C14-2B6A2888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5" y="167979"/>
            <a:ext cx="11864406" cy="852854"/>
          </a:xfrm>
        </p:spPr>
        <p:txBody>
          <a:bodyPr>
            <a:noAutofit/>
          </a:bodyPr>
          <a:lstStyle/>
          <a:p>
            <a:r>
              <a:rPr lang="en-AU" sz="2400" b="0" i="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Exposure Adjusted Incidence Rate Of Adverse Events With Desensitisation OIT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7CDAFA-2380-884E-97EE-AB628292F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26444"/>
              </p:ext>
            </p:extLst>
          </p:nvPr>
        </p:nvGraphicFramePr>
        <p:xfrm>
          <a:off x="811714" y="1452484"/>
          <a:ext cx="5573070" cy="4390427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59057">
                  <a:extLst>
                    <a:ext uri="{9D8B030D-6E8A-4147-A177-3AD203B41FA5}">
                      <a16:colId xmlns:a16="http://schemas.microsoft.com/office/drawing/2014/main" val="4037824122"/>
                    </a:ext>
                  </a:extLst>
                </a:gridCol>
                <a:gridCol w="1956323">
                  <a:extLst>
                    <a:ext uri="{9D8B030D-6E8A-4147-A177-3AD203B41FA5}">
                      <a16:colId xmlns:a16="http://schemas.microsoft.com/office/drawing/2014/main" val="2899763243"/>
                    </a:ext>
                  </a:extLst>
                </a:gridCol>
                <a:gridCol w="1857690">
                  <a:extLst>
                    <a:ext uri="{9D8B030D-6E8A-4147-A177-3AD203B41FA5}">
                      <a16:colId xmlns:a16="http://schemas.microsoft.com/office/drawing/2014/main" val="377477453"/>
                    </a:ext>
                  </a:extLst>
                </a:gridCol>
              </a:tblGrid>
              <a:tr h="4610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2000" b="1" dirty="0">
                        <a:solidFill>
                          <a:srgbClr val="1A402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rgbClr val="1A4023"/>
                          </a:solidFill>
                          <a:effectLst/>
                        </a:rPr>
                        <a:t>PALISADE trial</a:t>
                      </a:r>
                      <a:endParaRPr lang="en-AU" sz="2000" b="1" dirty="0">
                        <a:solidFill>
                          <a:srgbClr val="1A402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+mj-lt"/>
                      </a:endParaRPr>
                    </a:p>
                  </a:txBody>
                  <a:tcPr marL="68580" marR="68580" marT="53975" marB="0" anchor="ctr"/>
                </a:tc>
                <a:extLst>
                  <a:ext uri="{0D108BD9-81ED-4DB2-BD59-A6C34878D82A}">
                    <a16:rowId xmlns:a16="http://schemas.microsoft.com/office/drawing/2014/main" val="1326970593"/>
                  </a:ext>
                </a:extLst>
              </a:tr>
              <a:tr h="789114">
                <a:tc vMerge="1">
                  <a:txBody>
                    <a:bodyPr/>
                    <a:lstStyle/>
                    <a:p>
                      <a:pPr algn="ctr" fontAlgn="ctr"/>
                      <a:endParaRPr lang="en-A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 err="1">
                          <a:solidFill>
                            <a:srgbClr val="1A4023"/>
                          </a:solidFill>
                          <a:effectLst/>
                        </a:rPr>
                        <a:t>Palforzia</a:t>
                      </a:r>
                      <a:endParaRPr lang="en-AU" sz="2000" u="none" strike="noStrike" dirty="0">
                        <a:solidFill>
                          <a:srgbClr val="1A4023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(n=372)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Placebo</a:t>
                      </a:r>
                    </a:p>
                    <a:p>
                      <a:pPr algn="ctr" fontAlgn="ctr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(n=124)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21081"/>
                  </a:ext>
                </a:extLst>
              </a:tr>
              <a:tr h="785077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OVERALL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40.7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5.7</a:t>
                      </a:r>
                      <a:endParaRPr lang="en-AU" sz="2000" b="0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5874013"/>
                  </a:ext>
                </a:extLst>
              </a:tr>
              <a:tr h="785077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Rush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256.9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93.2</a:t>
                      </a:r>
                      <a:endParaRPr lang="en-AU" sz="2000" b="0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46722"/>
                  </a:ext>
                </a:extLst>
              </a:tr>
              <a:tr h="785077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 err="1">
                          <a:solidFill>
                            <a:srgbClr val="1A4023"/>
                          </a:solidFill>
                          <a:effectLst/>
                        </a:rPr>
                        <a:t>Buildup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59.7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9.3</a:t>
                      </a:r>
                      <a:endParaRPr lang="en-AU" sz="2000" b="0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544423"/>
                  </a:ext>
                </a:extLst>
              </a:tr>
              <a:tr h="785077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Maintenance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18.0</a:t>
                      </a:r>
                      <a:endParaRPr lang="en-AU" sz="2000" b="1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solidFill>
                            <a:srgbClr val="1A4023"/>
                          </a:solidFill>
                          <a:effectLst/>
                        </a:rPr>
                        <a:t>1.5</a:t>
                      </a:r>
                      <a:endParaRPr lang="en-AU" sz="2000" b="0" i="0" u="none" strike="noStrike" dirty="0">
                        <a:solidFill>
                          <a:srgbClr val="1A402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8FBF5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4093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3126" y="823114"/>
            <a:ext cx="1122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ED7D31"/>
                </a:solidFill>
              </a:rPr>
              <a:t>Standardized measure of the ‘burden’ of side effects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E7BD27-11CF-2755-29A0-B280771DE249}"/>
              </a:ext>
            </a:extLst>
          </p:cNvPr>
          <p:cNvGrpSpPr/>
          <p:nvPr/>
        </p:nvGrpSpPr>
        <p:grpSpPr>
          <a:xfrm>
            <a:off x="6672650" y="1432522"/>
            <a:ext cx="5353386" cy="4410389"/>
            <a:chOff x="621792" y="1780703"/>
            <a:chExt cx="5294099" cy="4327159"/>
          </a:xfrm>
          <a:noFill/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B7EDE33-C988-69CC-14A9-963A58A98075}"/>
                </a:ext>
              </a:extLst>
            </p:cNvPr>
            <p:cNvGrpSpPr/>
            <p:nvPr/>
          </p:nvGrpSpPr>
          <p:grpSpPr>
            <a:xfrm>
              <a:off x="621792" y="1780703"/>
              <a:ext cx="5294099" cy="4327159"/>
              <a:chOff x="4031106" y="2263712"/>
              <a:chExt cx="5294099" cy="4327159"/>
            </a:xfrm>
            <a:grp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81342095-847F-CA3E-8926-F34781F34227}"/>
                  </a:ext>
                </a:extLst>
              </p:cNvPr>
              <p:cNvGrpSpPr/>
              <p:nvPr/>
            </p:nvGrpSpPr>
            <p:grpSpPr>
              <a:xfrm>
                <a:off x="4031106" y="2263712"/>
                <a:ext cx="5294099" cy="4327159"/>
                <a:chOff x="433842" y="2218642"/>
                <a:chExt cx="5294099" cy="4327159"/>
              </a:xfrm>
              <a:grpFill/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D00AFFB-605E-0422-DD2A-DBE1D393F083}"/>
                    </a:ext>
                  </a:extLst>
                </p:cNvPr>
                <p:cNvGrpSpPr/>
                <p:nvPr/>
              </p:nvGrpSpPr>
              <p:grpSpPr>
                <a:xfrm>
                  <a:off x="433842" y="2218642"/>
                  <a:ext cx="5294099" cy="4327159"/>
                  <a:chOff x="433842" y="2218642"/>
                  <a:chExt cx="5294099" cy="4327159"/>
                </a:xfrm>
                <a:grpFill/>
              </p:grpSpPr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216A6954-5078-8C4A-9520-7FDA3BA35F30}"/>
                      </a:ext>
                    </a:extLst>
                  </p:cNvPr>
                  <p:cNvSpPr/>
                  <p:nvPr/>
                </p:nvSpPr>
                <p:spPr>
                  <a:xfrm>
                    <a:off x="433842" y="2218642"/>
                    <a:ext cx="5294099" cy="432715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b="1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Number of adverse events per year on treatment</a:t>
                    </a:r>
                  </a:p>
                  <a:p>
                    <a:endParaRPr lang="en-US" sz="2000" u="sng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sz="200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pPr marL="274638"/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Number of treatment-related adverse events</a:t>
                    </a:r>
                  </a:p>
                  <a:p>
                    <a:pPr marL="274638"/>
                    <a:endParaRPr lang="en-US" sz="160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  <a:p>
                    <a:pPr marL="1435100"/>
                    <a:r>
                      <a:rPr 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Days on treatment</a:t>
                    </a:r>
                  </a:p>
                  <a:p>
                    <a:r>
                      <a:rPr lang="en-US" dirty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     </a:t>
                    </a:r>
                    <a:endParaRPr lang="en-US" sz="200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3ACB534-1071-74A1-4F37-1B9FDF2412D5}"/>
                      </a:ext>
                    </a:extLst>
                  </p:cNvPr>
                  <p:cNvSpPr txBox="1"/>
                  <p:nvPr/>
                </p:nvSpPr>
                <p:spPr>
                  <a:xfrm>
                    <a:off x="4845880" y="4518723"/>
                    <a:ext cx="667170" cy="338554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dirty="0"/>
                      <a:t>X 365</a:t>
                    </a:r>
                  </a:p>
                </p:txBody>
              </p:sp>
            </p:grpSp>
            <p:sp>
              <p:nvSpPr>
                <p:cNvPr id="19" name="Left Bracket 18">
                  <a:extLst>
                    <a:ext uri="{FF2B5EF4-FFF2-40B4-BE49-F238E27FC236}">
                      <a16:creationId xmlns:a16="http://schemas.microsoft.com/office/drawing/2014/main" id="{F74E41D8-83FF-DF42-44EE-9760A3BD539F}"/>
                    </a:ext>
                  </a:extLst>
                </p:cNvPr>
                <p:cNvSpPr/>
                <p:nvPr/>
              </p:nvSpPr>
              <p:spPr>
                <a:xfrm>
                  <a:off x="613815" y="4212875"/>
                  <a:ext cx="197660" cy="950251"/>
                </a:xfrm>
                <a:prstGeom prst="leftBracke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9D61B7F-0F90-300B-8FAE-41FA33BC5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0807" y="4736155"/>
                <a:ext cx="3519740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Left Bracket 10">
              <a:extLst>
                <a:ext uri="{FF2B5EF4-FFF2-40B4-BE49-F238E27FC236}">
                  <a16:creationId xmlns:a16="http://schemas.microsoft.com/office/drawing/2014/main" id="{4B4C0C73-4F23-4DCC-2C4C-460BB1E61B48}"/>
                </a:ext>
              </a:extLst>
            </p:cNvPr>
            <p:cNvSpPr/>
            <p:nvPr/>
          </p:nvSpPr>
          <p:spPr>
            <a:xfrm flipH="1">
              <a:off x="4818938" y="3774936"/>
              <a:ext cx="197660" cy="950251"/>
            </a:xfrm>
            <a:prstGeom prst="leftBracke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03E7D6E-2833-DAC1-8AB4-905B2CA76D3A}"/>
              </a:ext>
            </a:extLst>
          </p:cNvPr>
          <p:cNvSpPr txBox="1">
            <a:spLocks/>
          </p:cNvSpPr>
          <p:nvPr/>
        </p:nvSpPr>
        <p:spPr>
          <a:xfrm>
            <a:off x="3075208" y="6257187"/>
            <a:ext cx="6041583" cy="30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48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58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27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5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100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Vickery BP et al. </a:t>
            </a:r>
            <a:r>
              <a:rPr lang="en-US" sz="1100" i="1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 Allergy Clin Immunol </a:t>
            </a:r>
            <a:r>
              <a:rPr lang="en-US" sz="1100" i="1" kern="100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Pract</a:t>
            </a:r>
            <a:r>
              <a:rPr lang="en-US" sz="1100" kern="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2021;9(5):1879-1889.e13. 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en-US" sz="1100" dirty="0">
              <a:solidFill>
                <a:srgbClr val="1A4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74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4908" y="195030"/>
            <a:ext cx="11006661" cy="999334"/>
          </a:xfrm>
        </p:spPr>
        <p:txBody>
          <a:bodyPr>
            <a:normAutofit/>
          </a:bodyPr>
          <a:lstStyle/>
          <a:p>
            <a:r>
              <a:rPr lang="en-AU" sz="2800" b="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Experts and Regulatory Bodies Have Questioned Whether Desensitization OIT Regimens Provide Benefit To Patients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21239" y="6240256"/>
            <a:ext cx="4473998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rtl="0" fontAlgn="base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212121"/>
                </a:solidFill>
                <a:effectLst/>
                <a:latin typeface="+mn-lt"/>
              </a:rPr>
              <a:t>Chu Dk et al. </a:t>
            </a:r>
            <a:r>
              <a:rPr lang="en-US" sz="1100" b="0" i="1" u="none" strike="noStrike" dirty="0">
                <a:solidFill>
                  <a:srgbClr val="333333"/>
                </a:solidFill>
                <a:effectLst/>
                <a:latin typeface="+mn-lt"/>
              </a:rPr>
              <a:t>Lancet</a:t>
            </a:r>
            <a:r>
              <a:rPr lang="en-US" sz="1100" b="0" i="0" u="none" strike="noStrike" dirty="0">
                <a:solidFill>
                  <a:srgbClr val="333333"/>
                </a:solidFill>
                <a:effectLst/>
                <a:latin typeface="+mn-lt"/>
              </a:rPr>
              <a:t>. 2019;393(10187):2222-2232. </a:t>
            </a:r>
            <a:r>
              <a:rPr lang="en-AU" sz="1100" b="0" i="0" dirty="0">
                <a:solidFill>
                  <a:srgbClr val="333333"/>
                </a:solidFill>
                <a:effectLst/>
                <a:latin typeface="+mn-lt"/>
              </a:rPr>
              <a:t>​</a:t>
            </a:r>
            <a:r>
              <a:rPr lang="en-AU" sz="1100" dirty="0">
                <a:solidFill>
                  <a:srgbClr val="333333"/>
                </a:solidFill>
                <a:latin typeface="+mn-lt"/>
              </a:rPr>
              <a:t> 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212121"/>
                </a:solidFill>
                <a:effectLst/>
                <a:latin typeface="+mn-lt"/>
              </a:rPr>
              <a:t>Tice JA,  et al. . </a:t>
            </a:r>
            <a:r>
              <a:rPr lang="en-US" sz="1100" b="0" i="1" u="none" strike="noStrike" dirty="0">
                <a:solidFill>
                  <a:srgbClr val="212121"/>
                </a:solidFill>
                <a:effectLst/>
                <a:latin typeface="+mn-lt"/>
              </a:rPr>
              <a:t>J </a:t>
            </a:r>
            <a:r>
              <a:rPr lang="en-US" sz="1100" b="0" i="1" u="none" strike="noStrike" dirty="0" err="1">
                <a:solidFill>
                  <a:srgbClr val="212121"/>
                </a:solidFill>
                <a:effectLst/>
                <a:latin typeface="+mn-lt"/>
              </a:rPr>
              <a:t>Manag</a:t>
            </a:r>
            <a:r>
              <a:rPr lang="en-US" sz="1100" b="0" i="1" u="none" strike="noStrike" dirty="0">
                <a:solidFill>
                  <a:srgbClr val="212121"/>
                </a:solidFill>
                <a:effectLst/>
                <a:latin typeface="+mn-lt"/>
              </a:rPr>
              <a:t> Care Spec Pharm</a:t>
            </a:r>
            <a:r>
              <a:rPr lang="en-US" sz="1100" b="0" i="0" u="none" strike="noStrike" dirty="0">
                <a:solidFill>
                  <a:srgbClr val="212121"/>
                </a:solidFill>
                <a:effectLst/>
                <a:latin typeface="+mn-lt"/>
              </a:rPr>
              <a:t>. 2020;26(5):620-623. </a:t>
            </a:r>
            <a:endParaRPr lang="en-US" sz="1100" b="0" i="0" dirty="0">
              <a:solidFill>
                <a:srgbClr val="333333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1597A-A164-E940-953C-698A9FA1BBDD}"/>
              </a:ext>
            </a:extLst>
          </p:cNvPr>
          <p:cNvSpPr txBox="1">
            <a:spLocks/>
          </p:cNvSpPr>
          <p:nvPr/>
        </p:nvSpPr>
        <p:spPr>
          <a:xfrm>
            <a:off x="654907" y="3565894"/>
            <a:ext cx="10836878" cy="2446824"/>
          </a:xfrm>
          <a:prstGeom prst="rect">
            <a:avLst/>
          </a:prstGeom>
          <a:solidFill>
            <a:schemeClr val="bg2">
              <a:lumMod val="40000"/>
              <a:lumOff val="60000"/>
              <a:alpha val="76078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177800"/>
            <a:r>
              <a:rPr lang="en-US" sz="2000" b="1" dirty="0"/>
              <a:t>Institute of Clinical and Economic Review (ICER) - 2019 Report on peanut immunotherapies</a:t>
            </a:r>
            <a:r>
              <a:rPr lang="en-US" sz="2000" b="1" baseline="30000" dirty="0"/>
              <a:t>2</a:t>
            </a:r>
            <a:endParaRPr lang="en-US" sz="2000" b="1" dirty="0"/>
          </a:p>
          <a:p>
            <a:pPr marL="533400" indent="-331788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ED7D31"/>
                </a:solidFill>
              </a:rPr>
              <a:t>“Treatment does not provide greater benefit than avoidance”</a:t>
            </a:r>
          </a:p>
          <a:p>
            <a:pPr marL="635000" indent="-317500"/>
            <a:endParaRPr lang="en-US" sz="800" i="1" dirty="0">
              <a:solidFill>
                <a:srgbClr val="ED7D31"/>
              </a:solidFill>
            </a:endParaRPr>
          </a:p>
          <a:p>
            <a:pPr marL="358775" indent="-180975"/>
            <a:r>
              <a:rPr lang="en-US" sz="2000" dirty="0"/>
              <a:t>Uncertainty around:</a:t>
            </a:r>
          </a:p>
          <a:p>
            <a:pPr marL="855663" indent="-317500">
              <a:buFont typeface="Arial" panose="020B0604020202020204" pitchFamily="34" charset="0"/>
              <a:buChar char="•"/>
            </a:pPr>
            <a:r>
              <a:rPr lang="en-US" sz="2000" u="sng" dirty="0"/>
              <a:t>Long-term safety</a:t>
            </a:r>
            <a:r>
              <a:rPr lang="en-US" sz="2000" dirty="0"/>
              <a:t>; and adherence during adolescence and young adulthood</a:t>
            </a:r>
          </a:p>
          <a:p>
            <a:pPr marL="855663" indent="-317500">
              <a:buFont typeface="Arial" panose="020B0604020202020204" pitchFamily="34" charset="0"/>
              <a:buChar char="•"/>
            </a:pPr>
            <a:r>
              <a:rPr lang="en-US" sz="2000" dirty="0"/>
              <a:t>No evidence of improvement in </a:t>
            </a:r>
            <a:r>
              <a:rPr lang="en-US" sz="2000" u="sng" dirty="0"/>
              <a:t>quality of life</a:t>
            </a:r>
            <a:r>
              <a:rPr lang="en-US" sz="2000" dirty="0"/>
              <a:t> outcomes not available </a:t>
            </a:r>
          </a:p>
          <a:p>
            <a:pPr marL="855663" indent="-317500">
              <a:buFont typeface="Arial" panose="020B0604020202020204" pitchFamily="34" charset="0"/>
              <a:buChar char="•"/>
            </a:pPr>
            <a:r>
              <a:rPr lang="en-US" sz="2000" dirty="0"/>
              <a:t>Tolerated dose level that represents a </a:t>
            </a:r>
            <a:r>
              <a:rPr lang="en-US" sz="2000" u="sng" dirty="0"/>
              <a:t>clinically meaningful outcome for desensitization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FA95E-9484-FC41-8B7D-40C33642312D}"/>
              </a:ext>
            </a:extLst>
          </p:cNvPr>
          <p:cNvSpPr txBox="1"/>
          <p:nvPr/>
        </p:nvSpPr>
        <p:spPr>
          <a:xfrm>
            <a:off x="654907" y="1337726"/>
            <a:ext cx="10836877" cy="1954381"/>
          </a:xfrm>
          <a:prstGeom prst="rect">
            <a:avLst/>
          </a:prstGeom>
          <a:solidFill>
            <a:schemeClr val="bg2">
              <a:lumMod val="40000"/>
              <a:lumOff val="60000"/>
              <a:alpha val="76078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177800"/>
            <a:r>
              <a:rPr lang="en-US" sz="2000" b="1" dirty="0"/>
              <a:t>Chu et al - 2018 </a:t>
            </a:r>
            <a:r>
              <a:rPr lang="en-US" sz="2000" b="1" dirty="0" err="1"/>
              <a:t>metaanalysis</a:t>
            </a:r>
            <a:r>
              <a:rPr lang="en-US" sz="2000" b="1" dirty="0"/>
              <a:t> of peanut oral immunotherapy</a:t>
            </a:r>
            <a:r>
              <a:rPr lang="en-US" sz="2000" b="1" baseline="30000" dirty="0"/>
              <a:t>1</a:t>
            </a:r>
            <a:endParaRPr lang="en-US" sz="2000" b="1" dirty="0"/>
          </a:p>
          <a:p>
            <a:pPr marL="579438" indent="-4000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>
                <a:solidFill>
                  <a:srgbClr val="ED7D31"/>
                </a:solidFill>
              </a:rPr>
              <a:t>“Desensitization with available OIT </a:t>
            </a:r>
            <a:r>
              <a:rPr lang="en-AU" sz="2000" b="1" dirty="0">
                <a:solidFill>
                  <a:srgbClr val="ED7D31"/>
                </a:solidFill>
                <a:effectLst/>
              </a:rPr>
              <a:t>regimens considerably increases allergic and </a:t>
            </a:r>
            <a:r>
              <a:rPr lang="en-AU" sz="2000" b="1" dirty="0">
                <a:solidFill>
                  <a:srgbClr val="ED7D31"/>
                </a:solidFill>
              </a:rPr>
              <a:t>an</a:t>
            </a:r>
            <a:r>
              <a:rPr lang="en-AU" sz="2000" b="1" dirty="0">
                <a:solidFill>
                  <a:srgbClr val="ED7D31"/>
                </a:solidFill>
                <a:effectLst/>
              </a:rPr>
              <a:t>aphylactic reactions over avoidance or placebo and doesn’t improve </a:t>
            </a:r>
            <a:r>
              <a:rPr lang="en-AU" sz="2000" b="1" dirty="0">
                <a:solidFill>
                  <a:srgbClr val="ED7D31"/>
                </a:solidFill>
              </a:rPr>
              <a:t>quality of life”</a:t>
            </a:r>
            <a:br>
              <a:rPr lang="en-AU" sz="800" dirty="0">
                <a:effectLst/>
              </a:rPr>
            </a:br>
            <a:endParaRPr lang="en-AU" sz="800" dirty="0">
              <a:effectLst/>
            </a:endParaRPr>
          </a:p>
          <a:p>
            <a:pPr marL="177800" algn="just"/>
            <a:r>
              <a:rPr lang="en-AU" sz="2000" i="1" dirty="0"/>
              <a:t>“</a:t>
            </a:r>
            <a:r>
              <a:rPr lang="en-AU" sz="2000" i="1" dirty="0">
                <a:effectLst/>
              </a:rPr>
              <a:t>Safer peanut allergy treatment approaches and rigorous randomised controlled trials that evaluate </a:t>
            </a:r>
            <a:r>
              <a:rPr lang="en-AU" sz="2000" i="1" u="sng" dirty="0">
                <a:effectLst/>
              </a:rPr>
              <a:t>patient-important outcomes </a:t>
            </a:r>
            <a:r>
              <a:rPr lang="en-AU" sz="2000" i="1" dirty="0">
                <a:effectLst/>
              </a:rPr>
              <a:t>are needed.”</a:t>
            </a:r>
          </a:p>
          <a:p>
            <a:endParaRPr lang="en-US" sz="800" i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67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59FC-BDFF-6553-8067-09226CD6E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986" y="2424221"/>
            <a:ext cx="9144000" cy="1803650"/>
          </a:xfrm>
        </p:spPr>
        <p:txBody>
          <a:bodyPr>
            <a:noAutofit/>
          </a:bodyPr>
          <a:lstStyle/>
          <a:p>
            <a:r>
              <a:rPr lang="en-US" sz="3600" b="0" dirty="0">
                <a:latin typeface="+mn-lt"/>
                <a:cs typeface="+mj-cs"/>
              </a:rPr>
              <a:t>Which patient groups can benefit from the individual challenge-defined </a:t>
            </a:r>
            <a:br>
              <a:rPr lang="en-US" sz="3600" b="0" dirty="0">
                <a:latin typeface="+mn-lt"/>
                <a:cs typeface="+mj-cs"/>
              </a:rPr>
            </a:br>
            <a:r>
              <a:rPr lang="en-US" sz="3600" b="0" dirty="0">
                <a:latin typeface="+mn-lt"/>
                <a:cs typeface="+mj-cs"/>
              </a:rPr>
              <a:t>efficacy outcomes?</a:t>
            </a:r>
          </a:p>
        </p:txBody>
      </p:sp>
    </p:spTree>
    <p:extLst>
      <p:ext uri="{BB962C8B-B14F-4D97-AF65-F5344CB8AC3E}">
        <p14:creationId xmlns:p14="http://schemas.microsoft.com/office/powerpoint/2010/main" val="63504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A01D0-3FE0-5C45-9733-316C0803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95" y="193069"/>
            <a:ext cx="11362344" cy="846158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Understanding Risks &amp; Benefits Of Individual Clinical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9A5A2-3D89-214C-8831-05C4AA67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814" y="977294"/>
            <a:ext cx="5678026" cy="37497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1600"/>
              </a:spcBef>
              <a:buNone/>
            </a:pPr>
            <a:r>
              <a:rPr lang="en-AU" sz="1800" dirty="0">
                <a:solidFill>
                  <a:srgbClr val="1A4023"/>
                </a:solidFill>
              </a:rPr>
              <a:t>Population eliciting doses in peanut allergy </a:t>
            </a:r>
            <a:r>
              <a:rPr lang="en-AU" sz="1800" baseline="30000" dirty="0">
                <a:solidFill>
                  <a:srgbClr val="1A4023"/>
                </a:solidFill>
              </a:rPr>
              <a:t>1</a:t>
            </a:r>
            <a:endParaRPr lang="en-AU" sz="1800" dirty="0">
              <a:solidFill>
                <a:srgbClr val="1A402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B79F2-2256-F545-9EDD-03AE47769D49}"/>
              </a:ext>
            </a:extLst>
          </p:cNvPr>
          <p:cNvSpPr/>
          <p:nvPr/>
        </p:nvSpPr>
        <p:spPr>
          <a:xfrm>
            <a:off x="3716702" y="6234495"/>
            <a:ext cx="4758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AU" sz="1200" dirty="0" err="1">
                <a:solidFill>
                  <a:schemeClr val="bg2">
                    <a:lumMod val="25000"/>
                  </a:schemeClr>
                </a:solidFill>
              </a:rPr>
              <a:t>Houben</a:t>
            </a:r>
            <a:r>
              <a:rPr lang="en-AU" sz="1200" dirty="0">
                <a:solidFill>
                  <a:schemeClr val="bg2">
                    <a:lumMod val="25000"/>
                  </a:schemeClr>
                </a:solidFill>
              </a:rPr>
              <a:t> et al. Food and Chemical Toxicology 146 (2020) 111831; </a:t>
            </a:r>
          </a:p>
          <a:p>
            <a:pPr marL="228600" indent="-228600">
              <a:buAutoNum type="arabicPeriod"/>
            </a:pPr>
            <a:r>
              <a:rPr lang="en-AU" sz="1200" dirty="0">
                <a:solidFill>
                  <a:schemeClr val="bg2">
                    <a:lumMod val="25000"/>
                  </a:schemeClr>
                </a:solidFill>
                <a:effectLst/>
              </a:rPr>
              <a:t>Baumert et al. </a:t>
            </a:r>
            <a:r>
              <a:rPr lang="en-AU" sz="1200" dirty="0">
                <a:solidFill>
                  <a:schemeClr val="bg2">
                    <a:lumMod val="25000"/>
                  </a:schemeClr>
                </a:solidFill>
              </a:rPr>
              <a:t>J Allergy Clin Immunol </a:t>
            </a:r>
            <a:r>
              <a:rPr lang="en-AU" sz="1200" dirty="0" err="1">
                <a:solidFill>
                  <a:schemeClr val="bg2">
                    <a:lumMod val="25000"/>
                  </a:schemeClr>
                </a:solidFill>
              </a:rPr>
              <a:t>Pract</a:t>
            </a:r>
            <a:r>
              <a:rPr lang="en-AU" sz="1200" dirty="0">
                <a:solidFill>
                  <a:schemeClr val="bg2">
                    <a:lumMod val="25000"/>
                  </a:schemeClr>
                </a:solidFill>
              </a:rPr>
              <a:t> 2018;6:457-65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27E1CAE-2871-D34D-9C35-D983628CC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192429"/>
              </p:ext>
            </p:extLst>
          </p:nvPr>
        </p:nvGraphicFramePr>
        <p:xfrm>
          <a:off x="667134" y="1304122"/>
          <a:ext cx="5892801" cy="356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D8019A8-5B28-518F-B8F7-5C7CE1507BF7}"/>
              </a:ext>
            </a:extLst>
          </p:cNvPr>
          <p:cNvSpPr/>
          <p:nvPr/>
        </p:nvSpPr>
        <p:spPr>
          <a:xfrm>
            <a:off x="7022005" y="1379705"/>
            <a:ext cx="450286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1A4023"/>
                </a:solidFill>
              </a:rPr>
              <a:t>Around half the peanut allergy population will react to &lt;300mg peanut protein</a:t>
            </a:r>
            <a:r>
              <a:rPr lang="en-AU" sz="2000" baseline="30000" dirty="0">
                <a:solidFill>
                  <a:srgbClr val="1A4023"/>
                </a:solidFill>
              </a:rPr>
              <a:t>1</a:t>
            </a:r>
            <a:r>
              <a:rPr lang="en-AU" sz="2000" b="1" dirty="0">
                <a:solidFill>
                  <a:srgbClr val="1A4023"/>
                </a:solidFill>
              </a:rPr>
              <a:t> </a:t>
            </a:r>
          </a:p>
          <a:p>
            <a:pPr>
              <a:spcBef>
                <a:spcPts val="400"/>
              </a:spcBef>
            </a:pPr>
            <a:endParaRPr lang="en-AU" sz="2000" b="1" i="1" dirty="0">
              <a:solidFill>
                <a:srgbClr val="1A4023"/>
              </a:solidFill>
            </a:endParaRPr>
          </a:p>
          <a:p>
            <a:pPr>
              <a:spcBef>
                <a:spcPts val="400"/>
              </a:spcBef>
            </a:pPr>
            <a:r>
              <a:rPr lang="en-AU" sz="2000" b="1" i="1" dirty="0">
                <a:solidFill>
                  <a:srgbClr val="1A4023"/>
                </a:solidFill>
              </a:rPr>
              <a:t>Quantitative risk assessment </a:t>
            </a:r>
            <a:r>
              <a:rPr lang="en-AU" sz="2000" b="1" i="1" baseline="30000" dirty="0">
                <a:solidFill>
                  <a:srgbClr val="1A4023"/>
                </a:solidFill>
              </a:rPr>
              <a:t>2</a:t>
            </a:r>
            <a:endParaRPr lang="en-AU" sz="2000" b="1" i="1" dirty="0">
              <a:solidFill>
                <a:srgbClr val="1A4023"/>
              </a:solidFill>
            </a:endParaRPr>
          </a:p>
          <a:p>
            <a:pPr marL="342900" indent="-3429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1A4023"/>
                </a:solidFill>
              </a:rPr>
              <a:t>Eliciting dose ≥300mg peanut protein </a:t>
            </a:r>
            <a:r>
              <a:rPr lang="en-AU" dirty="0">
                <a:solidFill>
                  <a:srgbClr val="1A4023"/>
                </a:solidFill>
                <a:sym typeface="Wingdings" pitchFamily="2" charset="2"/>
              </a:rPr>
              <a:t></a:t>
            </a:r>
            <a:r>
              <a:rPr lang="en-AU" dirty="0">
                <a:solidFill>
                  <a:srgbClr val="1A4023"/>
                </a:solidFill>
              </a:rPr>
              <a:t> negligible risk (less than 0.08%) of reaction to peanut in packaged foods</a:t>
            </a:r>
            <a:endParaRPr lang="en-US" dirty="0">
              <a:solidFill>
                <a:srgbClr val="1A402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5F5E5B-FBF2-140C-9356-9BBBD40002A6}"/>
              </a:ext>
            </a:extLst>
          </p:cNvPr>
          <p:cNvSpPr/>
          <p:nvPr/>
        </p:nvSpPr>
        <p:spPr>
          <a:xfrm>
            <a:off x="3736258" y="1352270"/>
            <a:ext cx="2705582" cy="3059942"/>
          </a:xfrm>
          <a:prstGeom prst="rect">
            <a:avLst/>
          </a:prstGeom>
          <a:solidFill>
            <a:srgbClr val="ED7D31">
              <a:alpha val="14118"/>
            </a:srgbClr>
          </a:solidFill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9BD68B-E8C7-B9F6-ED75-B9F78BA7E649}"/>
              </a:ext>
            </a:extLst>
          </p:cNvPr>
          <p:cNvSpPr txBox="1"/>
          <p:nvPr/>
        </p:nvSpPr>
        <p:spPr>
          <a:xfrm>
            <a:off x="667134" y="5082734"/>
            <a:ext cx="11207282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1800" b="1" i="1" dirty="0"/>
              <a:t>Desensitisation therapies </a:t>
            </a:r>
            <a:r>
              <a:rPr lang="en-AU" sz="1800" i="1" dirty="0"/>
              <a:t>mainly benefit </a:t>
            </a:r>
            <a:r>
              <a:rPr lang="en-AU" sz="1800" b="1" i="1" dirty="0"/>
              <a:t>‘more sensitive’ patients... </a:t>
            </a:r>
            <a:r>
              <a:rPr lang="en-AU" i="1" dirty="0"/>
              <a:t>p</a:t>
            </a:r>
            <a:r>
              <a:rPr lang="en-AU" sz="1800" i="1" dirty="0"/>
              <a:t>rotect</a:t>
            </a:r>
            <a:r>
              <a:rPr lang="en-AU" sz="1800" b="1" i="1" dirty="0"/>
              <a:t> </a:t>
            </a:r>
            <a:r>
              <a:rPr lang="en-AU" i="1" dirty="0"/>
              <a:t>against peanut contamination </a:t>
            </a:r>
            <a:endParaRPr lang="en-AU" sz="1800" b="1" i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2400" b="1" i="1" dirty="0">
                <a:solidFill>
                  <a:srgbClr val="ED7D31"/>
                </a:solidFill>
              </a:rPr>
              <a:t>Remission therapies can benefit </a:t>
            </a:r>
            <a:r>
              <a:rPr lang="en-AU" sz="2400" b="1" i="1" u="sng" dirty="0">
                <a:solidFill>
                  <a:srgbClr val="ED7D31"/>
                </a:solidFill>
              </a:rPr>
              <a:t>all patients</a:t>
            </a:r>
            <a:r>
              <a:rPr lang="en-AU" sz="2400" b="1" i="1" dirty="0">
                <a:solidFill>
                  <a:srgbClr val="ED7D31"/>
                </a:solidFill>
              </a:rPr>
              <a:t>, including ‘less sensitive’ patients.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2033D7-77DC-A560-E90C-95E96E3B7B1D}"/>
              </a:ext>
            </a:extLst>
          </p:cNvPr>
          <p:cNvSpPr/>
          <p:nvPr/>
        </p:nvSpPr>
        <p:spPr>
          <a:xfrm>
            <a:off x="1101212" y="1352270"/>
            <a:ext cx="2635045" cy="3059942"/>
          </a:xfrm>
          <a:prstGeom prst="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7C7D73-C951-5749-9A4A-869164FFE5C4}"/>
              </a:ext>
            </a:extLst>
          </p:cNvPr>
          <p:cNvSpPr/>
          <p:nvPr/>
        </p:nvSpPr>
        <p:spPr>
          <a:xfrm>
            <a:off x="621792" y="230446"/>
            <a:ext cx="11768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A4023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Majority Of Remission Patients Are Eating Peanut Often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949" y="5340909"/>
            <a:ext cx="1041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ED7D31"/>
                </a:solidFill>
              </a:rPr>
              <a:t>Most children in remission were eating moderate or large amounts of peanut </a:t>
            </a:r>
          </a:p>
          <a:p>
            <a:r>
              <a:rPr lang="en-GB" sz="2000" b="1" i="1" dirty="0">
                <a:solidFill>
                  <a:srgbClr val="ED7D31"/>
                </a:solidFill>
              </a:rPr>
              <a:t>Most children in remission were eating peanut once a week or more</a:t>
            </a:r>
            <a:endParaRPr lang="en-US" sz="2000" b="1" i="1" dirty="0">
              <a:solidFill>
                <a:srgbClr val="ED7D3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9EF98D4-091D-F44D-99B9-79AE7D984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280021"/>
              </p:ext>
            </p:extLst>
          </p:nvPr>
        </p:nvGraphicFramePr>
        <p:xfrm>
          <a:off x="621792" y="1188535"/>
          <a:ext cx="5406550" cy="413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BFB1F9D-0606-A8EA-4BE2-D5EDB26512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693768"/>
              </p:ext>
            </p:extLst>
          </p:nvPr>
        </p:nvGraphicFramePr>
        <p:xfrm>
          <a:off x="6320714" y="1187218"/>
          <a:ext cx="5249494" cy="4138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BA627CC-BCF5-0AB8-34E3-F6197B5E1604}"/>
              </a:ext>
            </a:extLst>
          </p:cNvPr>
          <p:cNvSpPr txBox="1">
            <a:spLocks/>
          </p:cNvSpPr>
          <p:nvPr/>
        </p:nvSpPr>
        <p:spPr>
          <a:xfrm>
            <a:off x="2651770" y="6280807"/>
            <a:ext cx="68884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 spc="100" baseline="0">
                <a:solidFill>
                  <a:srgbClr val="AAAAAA"/>
                </a:solidFill>
                <a:latin typeface="Avenir LT Std 65 Medium" panose="020B0503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Loke P, et al. 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Lancet Child </a:t>
            </a:r>
            <a:r>
              <a:rPr lang="en-US" sz="1100" i="1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Adolesc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Health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2022;6(3):171-184.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2468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7C7D73-C951-5749-9A4A-869164FFE5C4}"/>
              </a:ext>
            </a:extLst>
          </p:cNvPr>
          <p:cNvSpPr/>
          <p:nvPr/>
        </p:nvSpPr>
        <p:spPr>
          <a:xfrm>
            <a:off x="656422" y="353355"/>
            <a:ext cx="11792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A4023"/>
                </a:solidFill>
                <a:ea typeface="Open Sans Extrabold" panose="020B0906030804020204" pitchFamily="34" charset="0"/>
                <a:cs typeface="Maitree" panose="00000500000000000000" pitchFamily="2" charset="-34"/>
              </a:rPr>
              <a:t>Around Half of Patients With Remission “Enjoy Eating Peanut”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1974" y="5079227"/>
            <a:ext cx="1041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ED7D31"/>
                </a:solidFill>
              </a:rPr>
              <a:t>Two thirds of children with SU/remission enjoy eating peanut or are eating peanut often</a:t>
            </a:r>
          </a:p>
          <a:p>
            <a:r>
              <a:rPr lang="en-GB" sz="2000" b="1" i="1" dirty="0">
                <a:solidFill>
                  <a:srgbClr val="ED7D31"/>
                </a:solidFill>
              </a:rPr>
              <a:t>Only ~11% of patients prefer not to eat peanut at all</a:t>
            </a:r>
            <a:endParaRPr lang="en-US" sz="2000" b="1" i="1" dirty="0">
              <a:solidFill>
                <a:srgbClr val="ED7D3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CE6ED00-2DAA-7F42-B641-C081E5910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006952"/>
              </p:ext>
            </p:extLst>
          </p:nvPr>
        </p:nvGraphicFramePr>
        <p:xfrm>
          <a:off x="545211" y="1131332"/>
          <a:ext cx="10645627" cy="3810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10E101-7F9C-0211-FAA1-D61981B8634B}"/>
              </a:ext>
            </a:extLst>
          </p:cNvPr>
          <p:cNvSpPr txBox="1">
            <a:spLocks/>
          </p:cNvSpPr>
          <p:nvPr/>
        </p:nvSpPr>
        <p:spPr>
          <a:xfrm>
            <a:off x="3685458" y="6232857"/>
            <a:ext cx="4821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b="0" i="0" kern="1200" spc="100" baseline="0">
                <a:solidFill>
                  <a:srgbClr val="AAAAAA"/>
                </a:solidFill>
                <a:latin typeface="Avenir LT Std 65 Medium" panose="020B05030202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Loke P, et al. 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Lancet Child </a:t>
            </a:r>
            <a:r>
              <a:rPr lang="en-US" sz="1100" i="1" dirty="0" err="1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Adolesc</a:t>
            </a:r>
            <a:r>
              <a:rPr lang="en-US" sz="1100" i="1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Health</a:t>
            </a:r>
            <a:r>
              <a:rPr lang="en-US" sz="1100" dirty="0">
                <a:solidFill>
                  <a:srgbClr val="21212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2022;6(3):171-184.</a:t>
            </a:r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8213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EDD7-BC3D-F54F-9BD3-863FA353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263885"/>
            <a:ext cx="11183658" cy="852854"/>
          </a:xfrm>
        </p:spPr>
        <p:txBody>
          <a:bodyPr/>
          <a:lstStyle/>
          <a:p>
            <a:r>
              <a:rPr lang="en-US" b="0" i="0" dirty="0">
                <a:solidFill>
                  <a:srgbClr val="1A4023"/>
                </a:solidFill>
                <a:latin typeface="+mn-lt"/>
              </a:rPr>
              <a:t>Key Points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01F2D-7114-5A42-8B10-75DE8C67F7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9568" y="1181668"/>
            <a:ext cx="10515600" cy="44946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solidFill>
                  <a:srgbClr val="1A4023"/>
                </a:solidFill>
              </a:rPr>
              <a:t>OIT describes the approach of allergen immunotherapy administered orally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A4023"/>
                </a:solidFill>
              </a:rPr>
              <a:t>Many different regimens that lead to different outcomes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sz="2000" dirty="0">
                <a:solidFill>
                  <a:srgbClr val="1A4023"/>
                </a:solidFill>
              </a:rPr>
              <a:t>The different clinal outcome goals have different benefits and risks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A4023"/>
                </a:solidFill>
              </a:rPr>
              <a:t>Desensitization </a:t>
            </a:r>
            <a:r>
              <a:rPr lang="en-GB" dirty="0">
                <a:solidFill>
                  <a:srgbClr val="1A4023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1A4023"/>
                </a:solidFill>
              </a:rPr>
              <a:t> protection against accidental exposure (small or larger amounts) </a:t>
            </a:r>
            <a:r>
              <a:rPr lang="en-GB" u="sng" dirty="0">
                <a:solidFill>
                  <a:srgbClr val="1A4023"/>
                </a:solidFill>
              </a:rPr>
              <a:t>but </a:t>
            </a:r>
            <a:r>
              <a:rPr lang="en-GB" dirty="0">
                <a:solidFill>
                  <a:srgbClr val="1A4023"/>
                </a:solidFill>
              </a:rPr>
              <a:t>continuing allergen avoidance and maintenance dosing required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A4023"/>
                </a:solidFill>
              </a:rPr>
              <a:t>Remission </a:t>
            </a:r>
            <a:r>
              <a:rPr lang="en-GB" dirty="0">
                <a:solidFill>
                  <a:srgbClr val="1A4023"/>
                </a:solidFill>
                <a:sym typeface="Wingdings" pitchFamily="2" charset="2"/>
              </a:rPr>
              <a:t></a:t>
            </a:r>
            <a:r>
              <a:rPr lang="en-GB" dirty="0">
                <a:solidFill>
                  <a:srgbClr val="1A4023"/>
                </a:solidFill>
              </a:rPr>
              <a:t> the option to eat allergen freely, no regimented maintenance dosing, no allergen avoidance</a:t>
            </a:r>
          </a:p>
          <a:p>
            <a:pPr marL="342000" indent="-342900">
              <a:lnSpc>
                <a:spcPct val="110000"/>
              </a:lnSpc>
              <a:spcBef>
                <a:spcPts val="1200"/>
              </a:spcBef>
            </a:pPr>
            <a:r>
              <a:rPr lang="en-GB" sz="2000" dirty="0">
                <a:solidFill>
                  <a:srgbClr val="1A4023"/>
                </a:solidFill>
              </a:rPr>
              <a:t>Challenge-defined outcomes do not always align with patient-centred outcome</a:t>
            </a:r>
          </a:p>
          <a:p>
            <a:pPr marL="742050" lvl="1" indent="-34290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1A4023"/>
                </a:solidFill>
              </a:rPr>
              <a:t>Remission is the only outcome that has been shown to provide improved quality of life</a:t>
            </a:r>
          </a:p>
          <a:p>
            <a:pPr marL="342000" indent="-342900">
              <a:lnSpc>
                <a:spcPct val="100000"/>
              </a:lnSpc>
              <a:spcBef>
                <a:spcPts val="1200"/>
              </a:spcBef>
            </a:pPr>
            <a:r>
              <a:rPr lang="en-GB" sz="2000" dirty="0">
                <a:solidFill>
                  <a:srgbClr val="1A4023"/>
                </a:solidFill>
              </a:rPr>
              <a:t>Understanding the patient’s allergy phenotype (sensitivity level / reaction threshold) and treatment goals will help guide the selection of suitable treatment approach tailored to the individual patient</a:t>
            </a:r>
          </a:p>
        </p:txBody>
      </p:sp>
    </p:spTree>
    <p:extLst>
      <p:ext uri="{BB962C8B-B14F-4D97-AF65-F5344CB8AC3E}">
        <p14:creationId xmlns:p14="http://schemas.microsoft.com/office/powerpoint/2010/main" val="22409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ABE1A-80FB-E51D-9AE6-E55D969C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16" y="297989"/>
            <a:ext cx="12034684" cy="772051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rgbClr val="1A4023"/>
                </a:solidFill>
                <a:latin typeface="+mn-lt"/>
                <a:ea typeface="Open Sans Extrabold" panose="020B0906030804020204" pitchFamily="34" charset="0"/>
                <a:cs typeface="Maitree" panose="00000500000000000000" pitchFamily="2" charset="-34"/>
              </a:rPr>
              <a:t>Clinical Care Must Provide Outcomes That Are Meaningful To Patients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9D8FA-79A7-C707-26A4-4B4695DC04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664" y="1554282"/>
            <a:ext cx="2334013" cy="2426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AF9BB-FED0-DA89-93FA-4C4957A874C2}"/>
              </a:ext>
            </a:extLst>
          </p:cNvPr>
          <p:cNvSpPr txBox="1"/>
          <p:nvPr/>
        </p:nvSpPr>
        <p:spPr>
          <a:xfrm>
            <a:off x="4106799" y="1808282"/>
            <a:ext cx="227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A4023"/>
                </a:solidFill>
              </a:rPr>
              <a:t>Socrates…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A037D-BC4E-C0E7-9556-4F08DC6DA935}"/>
              </a:ext>
            </a:extLst>
          </p:cNvPr>
          <p:cNvSpPr txBox="1"/>
          <p:nvPr/>
        </p:nvSpPr>
        <p:spPr>
          <a:xfrm>
            <a:off x="4173416" y="2415238"/>
            <a:ext cx="61362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solidFill>
                  <a:srgbClr val="1A4023"/>
                </a:solidFill>
              </a:rPr>
              <a:t>“We should set the highest value, not on living, but on living well"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FF7DC6-6FAF-7A73-ED9B-18063CDC195B}"/>
              </a:ext>
            </a:extLst>
          </p:cNvPr>
          <p:cNvSpPr txBox="1"/>
          <p:nvPr/>
        </p:nvSpPr>
        <p:spPr>
          <a:xfrm>
            <a:off x="616629" y="4451984"/>
            <a:ext cx="112705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solidFill>
                  <a:srgbClr val="ED7D31"/>
                </a:solidFill>
              </a:rPr>
              <a:t>Reduced quality of life is the most significant impact for people living with food allergy…. Remission offers substantial improvement in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1666493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F690D9-6842-B361-ADD2-C991AB30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Key Takeaways For Your Practice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B8EB976-A094-C0DD-B677-EB33E72B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30" y="1317882"/>
            <a:ext cx="10571460" cy="915179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822960" tIns="91440" rIns="9144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333333"/>
                </a:solidFill>
              </a:rPr>
              <a:t>Remission has been shown to improve quality of life compared with placebo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D98066D-AE23-AD29-1F5B-EBA80C9D308D}"/>
              </a:ext>
            </a:extLst>
          </p:cNvPr>
          <p:cNvSpPr txBox="1">
            <a:spLocks/>
          </p:cNvSpPr>
          <p:nvPr/>
        </p:nvSpPr>
        <p:spPr>
          <a:xfrm>
            <a:off x="877329" y="2844137"/>
            <a:ext cx="10571460" cy="915179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 cap="flat" cmpd="sng" algn="ctr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822960" tIns="9144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5335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Aptos Serif"/>
              </a:rPr>
              <a:t>Desensitization requires continued maintenance dosing </a:t>
            </a: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D21DCE7C-9FE8-68D6-4103-47CCBC789378}"/>
              </a:ext>
            </a:extLst>
          </p:cNvPr>
          <p:cNvSpPr txBox="1">
            <a:spLocks/>
          </p:cNvSpPr>
          <p:nvPr/>
        </p:nvSpPr>
        <p:spPr>
          <a:xfrm>
            <a:off x="877329" y="4370392"/>
            <a:ext cx="10571460" cy="915179"/>
          </a:xfrm>
          <a:custGeom>
            <a:avLst/>
            <a:gdLst>
              <a:gd name="connsiteX0" fmla="*/ 355133 w 11686032"/>
              <a:gd name="connsiteY0" fmla="*/ 48300 h 645240"/>
              <a:gd name="connsiteX1" fmla="*/ 306640 w 11686032"/>
              <a:gd name="connsiteY1" fmla="*/ 274127 h 645240"/>
              <a:gd name="connsiteX2" fmla="*/ 80813 w 11686032"/>
              <a:gd name="connsiteY2" fmla="*/ 322620 h 645240"/>
              <a:gd name="connsiteX3" fmla="*/ 306640 w 11686032"/>
              <a:gd name="connsiteY3" fmla="*/ 371113 h 645240"/>
              <a:gd name="connsiteX4" fmla="*/ 355133 w 11686032"/>
              <a:gd name="connsiteY4" fmla="*/ 596940 h 645240"/>
              <a:gd name="connsiteX5" fmla="*/ 403626 w 11686032"/>
              <a:gd name="connsiteY5" fmla="*/ 371113 h 645240"/>
              <a:gd name="connsiteX6" fmla="*/ 629453 w 11686032"/>
              <a:gd name="connsiteY6" fmla="*/ 322620 h 645240"/>
              <a:gd name="connsiteX7" fmla="*/ 403626 w 11686032"/>
              <a:gd name="connsiteY7" fmla="*/ 274127 h 645240"/>
              <a:gd name="connsiteX8" fmla="*/ 322620 w 11686032"/>
              <a:gd name="connsiteY8" fmla="*/ 0 h 645240"/>
              <a:gd name="connsiteX9" fmla="*/ 11363412 w 11686032"/>
              <a:gd name="connsiteY9" fmla="*/ 0 h 645240"/>
              <a:gd name="connsiteX10" fmla="*/ 11686032 w 11686032"/>
              <a:gd name="connsiteY10" fmla="*/ 322620 h 645240"/>
              <a:gd name="connsiteX11" fmla="*/ 11363412 w 11686032"/>
              <a:gd name="connsiteY11" fmla="*/ 645240 h 645240"/>
              <a:gd name="connsiteX12" fmla="*/ 322620 w 11686032"/>
              <a:gd name="connsiteY12" fmla="*/ 645240 h 645240"/>
              <a:gd name="connsiteX13" fmla="*/ 0 w 11686032"/>
              <a:gd name="connsiteY13" fmla="*/ 322620 h 645240"/>
              <a:gd name="connsiteX14" fmla="*/ 322620 w 11686032"/>
              <a:gd name="connsiteY14" fmla="*/ 0 h 6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6032" h="645240">
                <a:moveTo>
                  <a:pt x="355133" y="48300"/>
                </a:moveTo>
                <a:lnTo>
                  <a:pt x="306640" y="274127"/>
                </a:lnTo>
                <a:lnTo>
                  <a:pt x="80813" y="322620"/>
                </a:lnTo>
                <a:lnTo>
                  <a:pt x="306640" y="371113"/>
                </a:lnTo>
                <a:lnTo>
                  <a:pt x="355133" y="596940"/>
                </a:lnTo>
                <a:lnTo>
                  <a:pt x="403626" y="371113"/>
                </a:lnTo>
                <a:lnTo>
                  <a:pt x="629453" y="322620"/>
                </a:lnTo>
                <a:lnTo>
                  <a:pt x="403626" y="274127"/>
                </a:lnTo>
                <a:close/>
                <a:moveTo>
                  <a:pt x="322620" y="0"/>
                </a:moveTo>
                <a:lnTo>
                  <a:pt x="11363412" y="0"/>
                </a:lnTo>
                <a:cubicBezTo>
                  <a:pt x="11541590" y="0"/>
                  <a:pt x="11686032" y="144442"/>
                  <a:pt x="11686032" y="322620"/>
                </a:cubicBezTo>
                <a:cubicBezTo>
                  <a:pt x="11686032" y="500798"/>
                  <a:pt x="11541590" y="645240"/>
                  <a:pt x="11363412" y="645240"/>
                </a:cubicBezTo>
                <a:lnTo>
                  <a:pt x="322620" y="645240"/>
                </a:lnTo>
                <a:cubicBezTo>
                  <a:pt x="144442" y="645240"/>
                  <a:pt x="0" y="500798"/>
                  <a:pt x="0" y="322620"/>
                </a:cubicBezTo>
                <a:cubicBezTo>
                  <a:pt x="0" y="144442"/>
                  <a:pt x="144442" y="0"/>
                  <a:pt x="322620" y="0"/>
                </a:cubicBezTo>
                <a:close/>
              </a:path>
            </a:pathLst>
          </a:custGeom>
          <a:gradFill flip="none" rotWithShape="1">
            <a:gsLst>
              <a:gs pos="0">
                <a:srgbClr val="FAF1DA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28575" cap="flat" cmpd="sng" algn="ctr">
            <a:gradFill>
              <a:gsLst>
                <a:gs pos="0">
                  <a:srgbClr val="F2D57E"/>
                </a:gs>
                <a:gs pos="100000">
                  <a:schemeClr val="accent3"/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822960" tIns="91440" rIns="91440" bIns="45720" rtlCol="0" anchor="ctr"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/>
              <a:buChar char="•"/>
              <a:defRPr lang="en-US" sz="2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Open Sans" panose="020B0606030504020204" pitchFamily="34" charset="0"/>
              <a:buChar char="»"/>
              <a:defRPr lang="en-US" sz="2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53359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+mn-ea"/>
                <a:cs typeface="Aptos Serif"/>
              </a:rPr>
              <a:t>Patients who continue on OIT or allergen exposure to maintain their desensitization  must have access to rescue medication as serious reactions do not reduce over time</a:t>
            </a:r>
          </a:p>
        </p:txBody>
      </p:sp>
    </p:spTree>
    <p:extLst>
      <p:ext uri="{BB962C8B-B14F-4D97-AF65-F5344CB8AC3E}">
        <p14:creationId xmlns:p14="http://schemas.microsoft.com/office/powerpoint/2010/main" val="4081984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B2E286-13EB-49BE-B070-538917A0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Presentation Objectives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386CA3-655A-40EF-A08E-36CBCD3CE71C}"/>
              </a:ext>
            </a:extLst>
          </p:cNvPr>
          <p:cNvSpPr/>
          <p:nvPr/>
        </p:nvSpPr>
        <p:spPr>
          <a:xfrm>
            <a:off x="292716" y="1863174"/>
            <a:ext cx="829436" cy="829436"/>
          </a:xfrm>
          <a:custGeom>
            <a:avLst/>
            <a:gdLst>
              <a:gd name="connsiteX0" fmla="*/ 414717 w 829436"/>
              <a:gd name="connsiteY0" fmla="*/ 140397 h 829436"/>
              <a:gd name="connsiteX1" fmla="*/ 140397 w 829436"/>
              <a:gd name="connsiteY1" fmla="*/ 414717 h 829436"/>
              <a:gd name="connsiteX2" fmla="*/ 414717 w 829436"/>
              <a:gd name="connsiteY2" fmla="*/ 689037 h 829436"/>
              <a:gd name="connsiteX3" fmla="*/ 689037 w 829436"/>
              <a:gd name="connsiteY3" fmla="*/ 414717 h 829436"/>
              <a:gd name="connsiteX4" fmla="*/ 414717 w 829436"/>
              <a:gd name="connsiteY4" fmla="*/ 140397 h 829436"/>
              <a:gd name="connsiteX5" fmla="*/ 414718 w 829436"/>
              <a:gd name="connsiteY5" fmla="*/ 0 h 829436"/>
              <a:gd name="connsiteX6" fmla="*/ 829436 w 829436"/>
              <a:gd name="connsiteY6" fmla="*/ 414718 h 829436"/>
              <a:gd name="connsiteX7" fmla="*/ 414718 w 829436"/>
              <a:gd name="connsiteY7" fmla="*/ 829436 h 829436"/>
              <a:gd name="connsiteX8" fmla="*/ 0 w 829436"/>
              <a:gd name="connsiteY8" fmla="*/ 414718 h 829436"/>
              <a:gd name="connsiteX9" fmla="*/ 414718 w 829436"/>
              <a:gd name="connsiteY9" fmla="*/ 0 h 8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36" h="829436">
                <a:moveTo>
                  <a:pt x="414717" y="140397"/>
                </a:moveTo>
                <a:cubicBezTo>
                  <a:pt x="263214" y="140397"/>
                  <a:pt x="140397" y="263214"/>
                  <a:pt x="140397" y="414717"/>
                </a:cubicBezTo>
                <a:cubicBezTo>
                  <a:pt x="140397" y="566220"/>
                  <a:pt x="263214" y="689037"/>
                  <a:pt x="414717" y="689037"/>
                </a:cubicBezTo>
                <a:cubicBezTo>
                  <a:pt x="566220" y="689037"/>
                  <a:pt x="689037" y="566220"/>
                  <a:pt x="689037" y="414717"/>
                </a:cubicBezTo>
                <a:cubicBezTo>
                  <a:pt x="689037" y="263214"/>
                  <a:pt x="566220" y="140397"/>
                  <a:pt x="414717" y="140397"/>
                </a:cubicBezTo>
                <a:close/>
                <a:moveTo>
                  <a:pt x="414718" y="0"/>
                </a:moveTo>
                <a:cubicBezTo>
                  <a:pt x="643760" y="0"/>
                  <a:pt x="829436" y="185676"/>
                  <a:pt x="829436" y="414718"/>
                </a:cubicBezTo>
                <a:cubicBezTo>
                  <a:pt x="829436" y="643760"/>
                  <a:pt x="643760" y="829436"/>
                  <a:pt x="414718" y="829436"/>
                </a:cubicBezTo>
                <a:cubicBezTo>
                  <a:pt x="185676" y="829436"/>
                  <a:pt x="0" y="643760"/>
                  <a:pt x="0" y="414718"/>
                </a:cubicBezTo>
                <a:cubicBezTo>
                  <a:pt x="0" y="185676"/>
                  <a:pt x="185676" y="0"/>
                  <a:pt x="41471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15F9F0F-B54F-420C-AE86-12C0877B7FCA}"/>
              </a:ext>
            </a:extLst>
          </p:cNvPr>
          <p:cNvSpPr/>
          <p:nvPr/>
        </p:nvSpPr>
        <p:spPr>
          <a:xfrm>
            <a:off x="723117" y="1800851"/>
            <a:ext cx="11217046" cy="1005840"/>
          </a:xfrm>
          <a:custGeom>
            <a:avLst/>
            <a:gdLst>
              <a:gd name="connsiteX0" fmla="*/ 7339504 w 8077689"/>
              <a:gd name="connsiteY0" fmla="*/ 0 h 1005840"/>
              <a:gd name="connsiteX1" fmla="*/ 7930049 w 8077689"/>
              <a:gd name="connsiteY1" fmla="*/ 0 h 1005840"/>
              <a:gd name="connsiteX2" fmla="*/ 8077689 w 8077689"/>
              <a:gd name="connsiteY2" fmla="*/ 147640 h 1005840"/>
              <a:gd name="connsiteX3" fmla="*/ 8077689 w 8077689"/>
              <a:gd name="connsiteY3" fmla="*/ 858200 h 1005840"/>
              <a:gd name="connsiteX4" fmla="*/ 7930049 w 8077689"/>
              <a:gd name="connsiteY4" fmla="*/ 1005840 h 1005840"/>
              <a:gd name="connsiteX5" fmla="*/ 7339504 w 8077689"/>
              <a:gd name="connsiteY5" fmla="*/ 1005840 h 1005840"/>
              <a:gd name="connsiteX6" fmla="*/ 7339498 w 8077689"/>
              <a:gd name="connsiteY6" fmla="*/ 1005839 h 1005840"/>
              <a:gd name="connsiteX7" fmla="*/ 494701 w 8077689"/>
              <a:gd name="connsiteY7" fmla="*/ 1005839 h 1005840"/>
              <a:gd name="connsiteX8" fmla="*/ 0 w 8077689"/>
              <a:gd name="connsiteY8" fmla="*/ 502920 h 1005840"/>
              <a:gd name="connsiteX9" fmla="*/ 494701 w 8077689"/>
              <a:gd name="connsiteY9" fmla="*/ 1 h 1005840"/>
              <a:gd name="connsiteX10" fmla="*/ 7339498 w 8077689"/>
              <a:gd name="connsiteY10" fmla="*/ 1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689" h="1005840">
                <a:moveTo>
                  <a:pt x="7339504" y="0"/>
                </a:moveTo>
                <a:lnTo>
                  <a:pt x="7930049" y="0"/>
                </a:lnTo>
                <a:cubicBezTo>
                  <a:pt x="8011588" y="0"/>
                  <a:pt x="8077689" y="66101"/>
                  <a:pt x="8077689" y="147640"/>
                </a:cubicBezTo>
                <a:lnTo>
                  <a:pt x="8077689" y="858200"/>
                </a:lnTo>
                <a:cubicBezTo>
                  <a:pt x="8077689" y="939739"/>
                  <a:pt x="8011588" y="1005840"/>
                  <a:pt x="7930049" y="1005840"/>
                </a:cubicBezTo>
                <a:lnTo>
                  <a:pt x="7339504" y="1005840"/>
                </a:lnTo>
                <a:lnTo>
                  <a:pt x="7339498" y="1005839"/>
                </a:lnTo>
                <a:lnTo>
                  <a:pt x="494701" y="1005839"/>
                </a:lnTo>
                <a:lnTo>
                  <a:pt x="0" y="502920"/>
                </a:lnTo>
                <a:lnTo>
                  <a:pt x="494701" y="1"/>
                </a:lnTo>
                <a:lnTo>
                  <a:pt x="733949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000">
                <a:schemeClr val="bg1"/>
              </a:gs>
            </a:gsLst>
            <a:lin ang="0" scaled="0"/>
          </a:gra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srgbClr val="758572">
                <a:alpha val="5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1" numCol="1" spcCol="1270" anchor="ctr" anchorCtr="0">
            <a:no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000" u="none" strike="noStrike" dirty="0">
                <a:solidFill>
                  <a:srgbClr val="212121"/>
                </a:solidFill>
                <a:effectLst/>
              </a:rPr>
              <a:t>Understand the principles of oral immunotherapy – dosing regimens and clinical outcomes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5583C0-3026-4D64-B225-E6E2A5C212BE}"/>
              </a:ext>
            </a:extLst>
          </p:cNvPr>
          <p:cNvSpPr/>
          <p:nvPr/>
        </p:nvSpPr>
        <p:spPr>
          <a:xfrm>
            <a:off x="292716" y="3341566"/>
            <a:ext cx="829436" cy="829436"/>
          </a:xfrm>
          <a:custGeom>
            <a:avLst/>
            <a:gdLst>
              <a:gd name="connsiteX0" fmla="*/ 414717 w 829436"/>
              <a:gd name="connsiteY0" fmla="*/ 140397 h 829436"/>
              <a:gd name="connsiteX1" fmla="*/ 140397 w 829436"/>
              <a:gd name="connsiteY1" fmla="*/ 414717 h 829436"/>
              <a:gd name="connsiteX2" fmla="*/ 414717 w 829436"/>
              <a:gd name="connsiteY2" fmla="*/ 689037 h 829436"/>
              <a:gd name="connsiteX3" fmla="*/ 689037 w 829436"/>
              <a:gd name="connsiteY3" fmla="*/ 414717 h 829436"/>
              <a:gd name="connsiteX4" fmla="*/ 414717 w 829436"/>
              <a:gd name="connsiteY4" fmla="*/ 140397 h 829436"/>
              <a:gd name="connsiteX5" fmla="*/ 414718 w 829436"/>
              <a:gd name="connsiteY5" fmla="*/ 0 h 829436"/>
              <a:gd name="connsiteX6" fmla="*/ 829436 w 829436"/>
              <a:gd name="connsiteY6" fmla="*/ 414718 h 829436"/>
              <a:gd name="connsiteX7" fmla="*/ 414718 w 829436"/>
              <a:gd name="connsiteY7" fmla="*/ 829436 h 829436"/>
              <a:gd name="connsiteX8" fmla="*/ 0 w 829436"/>
              <a:gd name="connsiteY8" fmla="*/ 414718 h 829436"/>
              <a:gd name="connsiteX9" fmla="*/ 414718 w 829436"/>
              <a:gd name="connsiteY9" fmla="*/ 0 h 8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36" h="829436">
                <a:moveTo>
                  <a:pt x="414717" y="140397"/>
                </a:moveTo>
                <a:cubicBezTo>
                  <a:pt x="263214" y="140397"/>
                  <a:pt x="140397" y="263214"/>
                  <a:pt x="140397" y="414717"/>
                </a:cubicBezTo>
                <a:cubicBezTo>
                  <a:pt x="140397" y="566220"/>
                  <a:pt x="263214" y="689037"/>
                  <a:pt x="414717" y="689037"/>
                </a:cubicBezTo>
                <a:cubicBezTo>
                  <a:pt x="566220" y="689037"/>
                  <a:pt x="689037" y="566220"/>
                  <a:pt x="689037" y="414717"/>
                </a:cubicBezTo>
                <a:cubicBezTo>
                  <a:pt x="689037" y="263214"/>
                  <a:pt x="566220" y="140397"/>
                  <a:pt x="414717" y="140397"/>
                </a:cubicBezTo>
                <a:close/>
                <a:moveTo>
                  <a:pt x="414718" y="0"/>
                </a:moveTo>
                <a:cubicBezTo>
                  <a:pt x="643760" y="0"/>
                  <a:pt x="829436" y="185676"/>
                  <a:pt x="829436" y="414718"/>
                </a:cubicBezTo>
                <a:cubicBezTo>
                  <a:pt x="829436" y="643760"/>
                  <a:pt x="643760" y="829436"/>
                  <a:pt x="414718" y="829436"/>
                </a:cubicBezTo>
                <a:cubicBezTo>
                  <a:pt x="185676" y="829436"/>
                  <a:pt x="0" y="643760"/>
                  <a:pt x="0" y="414718"/>
                </a:cubicBezTo>
                <a:cubicBezTo>
                  <a:pt x="0" y="185676"/>
                  <a:pt x="185676" y="0"/>
                  <a:pt x="41471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ABECC2B-F605-60B8-83C8-E19FB2980FE8}"/>
              </a:ext>
            </a:extLst>
          </p:cNvPr>
          <p:cNvSpPr/>
          <p:nvPr/>
        </p:nvSpPr>
        <p:spPr>
          <a:xfrm>
            <a:off x="723117" y="3253364"/>
            <a:ext cx="11217046" cy="1005840"/>
          </a:xfrm>
          <a:custGeom>
            <a:avLst/>
            <a:gdLst>
              <a:gd name="connsiteX0" fmla="*/ 7339504 w 8077689"/>
              <a:gd name="connsiteY0" fmla="*/ 0 h 1005840"/>
              <a:gd name="connsiteX1" fmla="*/ 7930049 w 8077689"/>
              <a:gd name="connsiteY1" fmla="*/ 0 h 1005840"/>
              <a:gd name="connsiteX2" fmla="*/ 8077689 w 8077689"/>
              <a:gd name="connsiteY2" fmla="*/ 147640 h 1005840"/>
              <a:gd name="connsiteX3" fmla="*/ 8077689 w 8077689"/>
              <a:gd name="connsiteY3" fmla="*/ 858200 h 1005840"/>
              <a:gd name="connsiteX4" fmla="*/ 7930049 w 8077689"/>
              <a:gd name="connsiteY4" fmla="*/ 1005840 h 1005840"/>
              <a:gd name="connsiteX5" fmla="*/ 7339504 w 8077689"/>
              <a:gd name="connsiteY5" fmla="*/ 1005840 h 1005840"/>
              <a:gd name="connsiteX6" fmla="*/ 7339498 w 8077689"/>
              <a:gd name="connsiteY6" fmla="*/ 1005839 h 1005840"/>
              <a:gd name="connsiteX7" fmla="*/ 494701 w 8077689"/>
              <a:gd name="connsiteY7" fmla="*/ 1005839 h 1005840"/>
              <a:gd name="connsiteX8" fmla="*/ 0 w 8077689"/>
              <a:gd name="connsiteY8" fmla="*/ 502920 h 1005840"/>
              <a:gd name="connsiteX9" fmla="*/ 494701 w 8077689"/>
              <a:gd name="connsiteY9" fmla="*/ 1 h 1005840"/>
              <a:gd name="connsiteX10" fmla="*/ 7339498 w 8077689"/>
              <a:gd name="connsiteY10" fmla="*/ 1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689" h="1005840">
                <a:moveTo>
                  <a:pt x="7339504" y="0"/>
                </a:moveTo>
                <a:lnTo>
                  <a:pt x="7930049" y="0"/>
                </a:lnTo>
                <a:cubicBezTo>
                  <a:pt x="8011588" y="0"/>
                  <a:pt x="8077689" y="66101"/>
                  <a:pt x="8077689" y="147640"/>
                </a:cubicBezTo>
                <a:lnTo>
                  <a:pt x="8077689" y="858200"/>
                </a:lnTo>
                <a:cubicBezTo>
                  <a:pt x="8077689" y="939739"/>
                  <a:pt x="8011588" y="1005840"/>
                  <a:pt x="7930049" y="1005840"/>
                </a:cubicBezTo>
                <a:lnTo>
                  <a:pt x="7339504" y="1005840"/>
                </a:lnTo>
                <a:lnTo>
                  <a:pt x="7339498" y="1005839"/>
                </a:lnTo>
                <a:lnTo>
                  <a:pt x="494701" y="1005839"/>
                </a:lnTo>
                <a:lnTo>
                  <a:pt x="0" y="502920"/>
                </a:lnTo>
                <a:lnTo>
                  <a:pt x="494701" y="1"/>
                </a:lnTo>
                <a:lnTo>
                  <a:pt x="733949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000">
                <a:schemeClr val="bg1"/>
              </a:gs>
            </a:gsLst>
            <a:lin ang="0" scaled="0"/>
          </a:gra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srgbClr val="758572">
                <a:alpha val="5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1" numCol="1" spcCol="1270" anchor="ctr" anchorCtr="0">
            <a:no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000" u="none" strike="noStrike" dirty="0">
                <a:solidFill>
                  <a:srgbClr val="212121"/>
                </a:solidFill>
                <a:effectLst/>
              </a:rPr>
              <a:t>Discuss the daily regimen and risks associated with food oral immunotherapy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06DA802-67E0-ED66-0036-0E11C3E60AF4}"/>
              </a:ext>
            </a:extLst>
          </p:cNvPr>
          <p:cNvSpPr/>
          <p:nvPr/>
        </p:nvSpPr>
        <p:spPr>
          <a:xfrm>
            <a:off x="254924" y="4703334"/>
            <a:ext cx="829436" cy="829436"/>
          </a:xfrm>
          <a:custGeom>
            <a:avLst/>
            <a:gdLst>
              <a:gd name="connsiteX0" fmla="*/ 414717 w 829436"/>
              <a:gd name="connsiteY0" fmla="*/ 140397 h 829436"/>
              <a:gd name="connsiteX1" fmla="*/ 140397 w 829436"/>
              <a:gd name="connsiteY1" fmla="*/ 414717 h 829436"/>
              <a:gd name="connsiteX2" fmla="*/ 414717 w 829436"/>
              <a:gd name="connsiteY2" fmla="*/ 689037 h 829436"/>
              <a:gd name="connsiteX3" fmla="*/ 689037 w 829436"/>
              <a:gd name="connsiteY3" fmla="*/ 414717 h 829436"/>
              <a:gd name="connsiteX4" fmla="*/ 414717 w 829436"/>
              <a:gd name="connsiteY4" fmla="*/ 140397 h 829436"/>
              <a:gd name="connsiteX5" fmla="*/ 414718 w 829436"/>
              <a:gd name="connsiteY5" fmla="*/ 0 h 829436"/>
              <a:gd name="connsiteX6" fmla="*/ 829436 w 829436"/>
              <a:gd name="connsiteY6" fmla="*/ 414718 h 829436"/>
              <a:gd name="connsiteX7" fmla="*/ 414718 w 829436"/>
              <a:gd name="connsiteY7" fmla="*/ 829436 h 829436"/>
              <a:gd name="connsiteX8" fmla="*/ 0 w 829436"/>
              <a:gd name="connsiteY8" fmla="*/ 414718 h 829436"/>
              <a:gd name="connsiteX9" fmla="*/ 414718 w 829436"/>
              <a:gd name="connsiteY9" fmla="*/ 0 h 829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9436" h="829436">
                <a:moveTo>
                  <a:pt x="414717" y="140397"/>
                </a:moveTo>
                <a:cubicBezTo>
                  <a:pt x="263214" y="140397"/>
                  <a:pt x="140397" y="263214"/>
                  <a:pt x="140397" y="414717"/>
                </a:cubicBezTo>
                <a:cubicBezTo>
                  <a:pt x="140397" y="566220"/>
                  <a:pt x="263214" y="689037"/>
                  <a:pt x="414717" y="689037"/>
                </a:cubicBezTo>
                <a:cubicBezTo>
                  <a:pt x="566220" y="689037"/>
                  <a:pt x="689037" y="566220"/>
                  <a:pt x="689037" y="414717"/>
                </a:cubicBezTo>
                <a:cubicBezTo>
                  <a:pt x="689037" y="263214"/>
                  <a:pt x="566220" y="140397"/>
                  <a:pt x="414717" y="140397"/>
                </a:cubicBezTo>
                <a:close/>
                <a:moveTo>
                  <a:pt x="414718" y="0"/>
                </a:moveTo>
                <a:cubicBezTo>
                  <a:pt x="643760" y="0"/>
                  <a:pt x="829436" y="185676"/>
                  <a:pt x="829436" y="414718"/>
                </a:cubicBezTo>
                <a:cubicBezTo>
                  <a:pt x="829436" y="643760"/>
                  <a:pt x="643760" y="829436"/>
                  <a:pt x="414718" y="829436"/>
                </a:cubicBezTo>
                <a:cubicBezTo>
                  <a:pt x="185676" y="829436"/>
                  <a:pt x="0" y="643760"/>
                  <a:pt x="0" y="414718"/>
                </a:cubicBezTo>
                <a:cubicBezTo>
                  <a:pt x="0" y="185676"/>
                  <a:pt x="185676" y="0"/>
                  <a:pt x="414718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no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8D5E93-EA40-28C8-CDB3-33EAF86B751D}"/>
              </a:ext>
            </a:extLst>
          </p:cNvPr>
          <p:cNvSpPr/>
          <p:nvPr/>
        </p:nvSpPr>
        <p:spPr>
          <a:xfrm>
            <a:off x="685325" y="4615132"/>
            <a:ext cx="11217046" cy="1005840"/>
          </a:xfrm>
          <a:custGeom>
            <a:avLst/>
            <a:gdLst>
              <a:gd name="connsiteX0" fmla="*/ 7339504 w 8077689"/>
              <a:gd name="connsiteY0" fmla="*/ 0 h 1005840"/>
              <a:gd name="connsiteX1" fmla="*/ 7930049 w 8077689"/>
              <a:gd name="connsiteY1" fmla="*/ 0 h 1005840"/>
              <a:gd name="connsiteX2" fmla="*/ 8077689 w 8077689"/>
              <a:gd name="connsiteY2" fmla="*/ 147640 h 1005840"/>
              <a:gd name="connsiteX3" fmla="*/ 8077689 w 8077689"/>
              <a:gd name="connsiteY3" fmla="*/ 858200 h 1005840"/>
              <a:gd name="connsiteX4" fmla="*/ 7930049 w 8077689"/>
              <a:gd name="connsiteY4" fmla="*/ 1005840 h 1005840"/>
              <a:gd name="connsiteX5" fmla="*/ 7339504 w 8077689"/>
              <a:gd name="connsiteY5" fmla="*/ 1005840 h 1005840"/>
              <a:gd name="connsiteX6" fmla="*/ 7339498 w 8077689"/>
              <a:gd name="connsiteY6" fmla="*/ 1005839 h 1005840"/>
              <a:gd name="connsiteX7" fmla="*/ 494701 w 8077689"/>
              <a:gd name="connsiteY7" fmla="*/ 1005839 h 1005840"/>
              <a:gd name="connsiteX8" fmla="*/ 0 w 8077689"/>
              <a:gd name="connsiteY8" fmla="*/ 502920 h 1005840"/>
              <a:gd name="connsiteX9" fmla="*/ 494701 w 8077689"/>
              <a:gd name="connsiteY9" fmla="*/ 1 h 1005840"/>
              <a:gd name="connsiteX10" fmla="*/ 7339498 w 8077689"/>
              <a:gd name="connsiteY10" fmla="*/ 1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7689" h="1005840">
                <a:moveTo>
                  <a:pt x="7339504" y="0"/>
                </a:moveTo>
                <a:lnTo>
                  <a:pt x="7930049" y="0"/>
                </a:lnTo>
                <a:cubicBezTo>
                  <a:pt x="8011588" y="0"/>
                  <a:pt x="8077689" y="66101"/>
                  <a:pt x="8077689" y="147640"/>
                </a:cubicBezTo>
                <a:lnTo>
                  <a:pt x="8077689" y="858200"/>
                </a:lnTo>
                <a:cubicBezTo>
                  <a:pt x="8077689" y="939739"/>
                  <a:pt x="8011588" y="1005840"/>
                  <a:pt x="7930049" y="1005840"/>
                </a:cubicBezTo>
                <a:lnTo>
                  <a:pt x="7339504" y="1005840"/>
                </a:lnTo>
                <a:lnTo>
                  <a:pt x="7339498" y="1005839"/>
                </a:lnTo>
                <a:lnTo>
                  <a:pt x="494701" y="1005839"/>
                </a:lnTo>
                <a:lnTo>
                  <a:pt x="0" y="502920"/>
                </a:lnTo>
                <a:lnTo>
                  <a:pt x="494701" y="1"/>
                </a:lnTo>
                <a:lnTo>
                  <a:pt x="7339498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3000">
                <a:schemeClr val="bg1"/>
              </a:gs>
            </a:gsLst>
            <a:lin ang="0" scaled="0"/>
          </a:gradFill>
          <a:ln w="12700">
            <a:solidFill>
              <a:schemeClr val="accent3"/>
            </a:solidFill>
          </a:ln>
          <a:effectLst>
            <a:outerShdw blurRad="50800" dist="38100" dir="2700000" algn="tl" rotWithShape="0">
              <a:srgbClr val="758572">
                <a:alpha val="50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117" tIns="68581" rIns="128016" bIns="68581" numCol="1" spcCol="1270" anchor="ctr" anchorCtr="0">
            <a:noAutofit/>
          </a:bodyPr>
          <a:lstStyle/>
          <a:p>
            <a:pPr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2000" u="none" strike="noStrike" dirty="0">
                <a:solidFill>
                  <a:srgbClr val="212121"/>
                </a:solidFill>
                <a:effectLst/>
              </a:rPr>
              <a:t>Participate in shared decision making with caregivers of children with food allergies to help them understand the potential outcomes that may be achieved with oral immunotherapy</a:t>
            </a:r>
            <a:endParaRPr lang="en-AU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2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DEBC-CD74-47E3-CB61-22E7F1DD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n-lt"/>
              </a:rPr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6ED0E-B39E-C3AF-EF78-003ADA590FCB}"/>
              </a:ext>
            </a:extLst>
          </p:cNvPr>
          <p:cNvSpPr txBox="1">
            <a:spLocks/>
          </p:cNvSpPr>
          <p:nvPr/>
        </p:nvSpPr>
        <p:spPr>
          <a:xfrm>
            <a:off x="612058" y="1687171"/>
            <a:ext cx="10515600" cy="42613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/>
              <a:buChar char="•"/>
              <a:defRPr lang="en-US" sz="2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lang="en-US" sz="24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20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Char char="»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lang="en-US" sz="1800" kern="1200" dirty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0"/>
              </a:spcBef>
              <a:buNone/>
            </a:pPr>
            <a:r>
              <a:rPr lang="en-US" sz="2400" dirty="0"/>
              <a:t>OIT outcomes</a:t>
            </a:r>
          </a:p>
          <a:p>
            <a:pPr marL="461963" lvl="2">
              <a:lnSpc>
                <a:spcPct val="120000"/>
              </a:lnSpc>
            </a:pPr>
            <a:r>
              <a:rPr lang="en-US" sz="2400" dirty="0"/>
              <a:t>Challenge-defined outcomes (Desensitization, Remission)</a:t>
            </a:r>
          </a:p>
          <a:p>
            <a:pPr marL="461963" lvl="2">
              <a:lnSpc>
                <a:spcPct val="120000"/>
              </a:lnSpc>
            </a:pPr>
            <a:r>
              <a:rPr lang="en-US" sz="2400" dirty="0"/>
              <a:t>Patient-centered outcomes (Quality of Life, Safety)</a:t>
            </a:r>
          </a:p>
          <a:p>
            <a:pPr marL="0" indent="0">
              <a:lnSpc>
                <a:spcPct val="120000"/>
              </a:lnSpc>
              <a:spcBef>
                <a:spcPts val="3400"/>
              </a:spcBef>
              <a:buNone/>
            </a:pPr>
            <a:r>
              <a:rPr lang="en-US" sz="2400" dirty="0"/>
              <a:t>Aligning patient needs and expectations with treatment outcomes</a:t>
            </a:r>
          </a:p>
          <a:p>
            <a:pPr marL="914400" lvl="2" indent="0">
              <a:lnSpc>
                <a:spcPct val="120000"/>
              </a:lnSpc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224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149A7-80F5-B546-E231-289E177DA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387" y="2338527"/>
            <a:ext cx="9777225" cy="1413683"/>
          </a:xfrm>
        </p:spPr>
        <p:txBody>
          <a:bodyPr>
            <a:noAutofit/>
          </a:bodyPr>
          <a:lstStyle/>
          <a:p>
            <a:pPr algn="ctr"/>
            <a:r>
              <a:rPr lang="en-US" b="0" dirty="0">
                <a:latin typeface="+mn-lt"/>
                <a:ea typeface="+mj-ea"/>
                <a:cs typeface="+mj-cs"/>
              </a:rPr>
              <a:t>Challenge-defined outcomes</a:t>
            </a:r>
            <a:br>
              <a:rPr lang="en-US" sz="4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4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31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 txBox="1">
            <a:spLocks/>
          </p:cNvSpPr>
          <p:nvPr/>
        </p:nvSpPr>
        <p:spPr>
          <a:xfrm>
            <a:off x="599769" y="148932"/>
            <a:ext cx="11592232" cy="86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Maitree" panose="00000500000000000000" pitchFamily="2" charset="-34"/>
                <a:ea typeface="Open Sans Extrabold" panose="020B0906030804020204" pitchFamily="34" charset="0"/>
                <a:cs typeface="Maitree" panose="00000500000000000000" pitchFamily="2" charset="-34"/>
              </a:defRPr>
            </a:lvl1pPr>
          </a:lstStyle>
          <a:p>
            <a:r>
              <a:rPr lang="en-US" b="0" dirty="0">
                <a:latin typeface="+mn-lt"/>
                <a:ea typeface="+mj-ea"/>
                <a:cs typeface="+mj-cs"/>
              </a:rPr>
              <a:t>Typical Oral Immunotherapy Regimen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B1FA18B-F302-9621-3CB7-160507745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831" y="841496"/>
            <a:ext cx="6700800" cy="466933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BE9EE1-51F4-99D4-D4E8-D26F43C49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12121"/>
                </a:solidFill>
                <a:effectLst/>
              </a:rPr>
              <a:t>Barni</a:t>
            </a:r>
            <a:r>
              <a:rPr lang="en-US" b="0" i="0" dirty="0">
                <a:solidFill>
                  <a:srgbClr val="212121"/>
                </a:solidFill>
                <a:effectLst/>
              </a:rPr>
              <a:t> S, et al. . </a:t>
            </a:r>
            <a:r>
              <a:rPr lang="en-US" b="0" i="1" dirty="0" err="1">
                <a:solidFill>
                  <a:srgbClr val="212121"/>
                </a:solidFill>
                <a:effectLst/>
              </a:rPr>
              <a:t>Medicina</a:t>
            </a:r>
            <a:r>
              <a:rPr lang="en-US" b="0" i="1" dirty="0">
                <a:solidFill>
                  <a:srgbClr val="212121"/>
                </a:solidFill>
                <a:effectLst/>
              </a:rPr>
              <a:t> (Kaunas)</a:t>
            </a:r>
            <a:r>
              <a:rPr lang="en-US" b="0" i="0" dirty="0">
                <a:solidFill>
                  <a:srgbClr val="212121"/>
                </a:solidFill>
                <a:effectLst/>
              </a:rPr>
              <a:t>. 2020;56(3):111.</a:t>
            </a:r>
          </a:p>
          <a:p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sz="1100" dirty="0"/>
              <a:t> f rom </a:t>
            </a:r>
            <a:r>
              <a:rPr lang="en-US" sz="1100" dirty="0" err="1"/>
              <a:t>Medicina</a:t>
            </a:r>
            <a:r>
              <a:rPr lang="en-US" sz="1100" dirty="0"/>
              <a:t> (cropped from original)  </a:t>
            </a: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MPDI open access </a:t>
            </a:r>
            <a:endParaRPr lang="en-US" sz="11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solidFill>
                <a:srgbClr val="21212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6F65E2-3A55-C78A-DF13-5C4D72E810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8" y="5770049"/>
            <a:ext cx="11682077" cy="346075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hlinkClick r:id="rId4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</a:rPr>
              <a:t>DDPCFC, Doble-blind placebo-controlled food challenge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41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A3E8C0-5A88-F612-2DB7-84BFE7345C57}"/>
              </a:ext>
            </a:extLst>
          </p:cNvPr>
          <p:cNvGrpSpPr/>
          <p:nvPr/>
        </p:nvGrpSpPr>
        <p:grpSpPr>
          <a:xfrm>
            <a:off x="217640" y="1023105"/>
            <a:ext cx="11228762" cy="5052330"/>
            <a:chOff x="251721" y="896595"/>
            <a:chExt cx="11577752" cy="5511234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2A26085B-1A90-F24B-8E7E-7DEC97409B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5318547"/>
                </p:ext>
              </p:extLst>
            </p:nvPr>
          </p:nvGraphicFramePr>
          <p:xfrm>
            <a:off x="251721" y="2393144"/>
            <a:ext cx="11577752" cy="39881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D943C6B-37BB-364C-94CC-B64904FA9466}"/>
                </a:ext>
              </a:extLst>
            </p:cNvPr>
            <p:cNvGrpSpPr/>
            <p:nvPr/>
          </p:nvGrpSpPr>
          <p:grpSpPr>
            <a:xfrm>
              <a:off x="796087" y="5314574"/>
              <a:ext cx="10086397" cy="1093255"/>
              <a:chOff x="749154" y="1360841"/>
              <a:chExt cx="10397643" cy="658610"/>
            </a:xfrm>
            <a:gradFill>
              <a:gsLst>
                <a:gs pos="69000">
                  <a:srgbClr val="ED7D31"/>
                </a:gs>
                <a:gs pos="11000">
                  <a:schemeClr val="accent6">
                    <a:lumMod val="75000"/>
                  </a:schemeClr>
                </a:gs>
                <a:gs pos="31000">
                  <a:schemeClr val="accent6"/>
                </a:gs>
                <a:gs pos="45000">
                  <a:srgbClr val="8CC63F"/>
                </a:gs>
              </a:gsLst>
              <a:lin ang="10800000" scaled="1"/>
            </a:gradFill>
          </p:grpSpPr>
          <p:sp>
            <p:nvSpPr>
              <p:cNvPr id="7" name="Arrow: Right 11">
                <a:extLst>
                  <a:ext uri="{FF2B5EF4-FFF2-40B4-BE49-F238E27FC236}">
                    <a16:creationId xmlns:a16="http://schemas.microsoft.com/office/drawing/2014/main" id="{DC4B4103-FEE6-A740-B1F9-3C17B304CAFC}"/>
                  </a:ext>
                </a:extLst>
              </p:cNvPr>
              <p:cNvSpPr/>
              <p:nvPr/>
            </p:nvSpPr>
            <p:spPr>
              <a:xfrm>
                <a:off x="749154" y="1360841"/>
                <a:ext cx="10397643" cy="658610"/>
              </a:xfrm>
              <a:prstGeom prst="rightArrow">
                <a:avLst/>
              </a:prstGeom>
              <a:gradFill>
                <a:gsLst>
                  <a:gs pos="79000">
                    <a:srgbClr val="ED7D31"/>
                  </a:gs>
                  <a:gs pos="11000">
                    <a:schemeClr val="accent6">
                      <a:lumMod val="75000"/>
                    </a:schemeClr>
                  </a:gs>
                  <a:gs pos="31000">
                    <a:schemeClr val="accent6"/>
                  </a:gs>
                  <a:gs pos="42000">
                    <a:srgbClr val="8CC63F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9750"/>
                <a:r>
                  <a:rPr lang="en-AU" sz="2000" b="1" i="1" dirty="0"/>
                  <a:t>Limited</a:t>
                </a:r>
                <a:r>
                  <a:rPr lang="en-AU" sz="2000" b="1" dirty="0"/>
                  <a:t> 	</a:t>
                </a:r>
                <a:r>
                  <a:rPr lang="en-AU" b="1" dirty="0"/>
                  <a:t>	      </a:t>
                </a:r>
                <a:r>
                  <a:rPr lang="en-AU" sz="2400" b="1" dirty="0">
                    <a:solidFill>
                      <a:schemeClr val="bg1"/>
                    </a:solidFill>
                  </a:rPr>
                  <a:t>BENEFIT TO PATIENT</a:t>
                </a:r>
                <a:endParaRPr lang="en-A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795FBE-EC77-684E-BFE1-C30D7CDBFD10}"/>
                  </a:ext>
                </a:extLst>
              </p:cNvPr>
              <p:cNvSpPr/>
              <p:nvPr/>
            </p:nvSpPr>
            <p:spPr>
              <a:xfrm>
                <a:off x="9251979" y="1569628"/>
                <a:ext cx="975288" cy="241038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AU" b="1" i="1" dirty="0">
                    <a:solidFill>
                      <a:schemeClr val="bg1"/>
                    </a:solidFill>
                  </a:rPr>
                  <a:t>	</a:t>
                </a:r>
                <a:r>
                  <a:rPr lang="en-AU" sz="2000" b="1" i="1" dirty="0">
                    <a:solidFill>
                      <a:schemeClr val="bg1"/>
                    </a:solidFill>
                  </a:rPr>
                  <a:t>Large</a:t>
                </a:r>
                <a:r>
                  <a:rPr lang="en-AU" b="1" dirty="0">
                    <a:solidFill>
                      <a:schemeClr val="bg1"/>
                    </a:solidFill>
                  </a:rPr>
                  <a:t> </a:t>
                </a:r>
                <a:endParaRPr lang="en-AU" sz="1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riangle 7">
              <a:extLst>
                <a:ext uri="{FF2B5EF4-FFF2-40B4-BE49-F238E27FC236}">
                  <a16:creationId xmlns:a16="http://schemas.microsoft.com/office/drawing/2014/main" id="{A386F773-6200-DD45-8D98-DA32358D3603}"/>
                </a:ext>
              </a:extLst>
            </p:cNvPr>
            <p:cNvSpPr/>
            <p:nvPr/>
          </p:nvSpPr>
          <p:spPr>
            <a:xfrm>
              <a:off x="10270781" y="2366185"/>
              <a:ext cx="472580" cy="472580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85493633-4BD1-4945-AFCA-7CE0675786AB}"/>
                </a:ext>
              </a:extLst>
            </p:cNvPr>
            <p:cNvSpPr/>
            <p:nvPr/>
          </p:nvSpPr>
          <p:spPr>
            <a:xfrm flipH="1">
              <a:off x="4540830" y="1078291"/>
              <a:ext cx="2596909" cy="1524184"/>
            </a:xfrm>
            <a:prstGeom prst="wedgeRoundRectCallout">
              <a:avLst>
                <a:gd name="adj1" fmla="val 21364"/>
                <a:gd name="adj2" fmla="val 80376"/>
                <a:gd name="adj3" fmla="val 16667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1" dirty="0">
                  <a:solidFill>
                    <a:schemeClr val="tx1"/>
                  </a:solidFill>
                </a:rPr>
                <a:t>Off treatment</a:t>
              </a:r>
            </a:p>
            <a:p>
              <a:r>
                <a:rPr lang="en-US" b="1" i="1" dirty="0">
                  <a:solidFill>
                    <a:schemeClr val="tx1"/>
                  </a:solidFill>
                </a:rPr>
                <a:t>No avoidance</a:t>
              </a:r>
            </a:p>
            <a:p>
              <a:r>
                <a:rPr lang="en-US" b="1" i="1" dirty="0">
                  <a:solidFill>
                    <a:schemeClr val="tx1"/>
                  </a:solidFill>
                </a:rPr>
                <a:t>Eat allergen freely</a:t>
              </a:r>
            </a:p>
            <a:p>
              <a:r>
                <a:rPr lang="en-US" b="1" dirty="0">
                  <a:solidFill>
                    <a:srgbClr val="ED7D31"/>
                  </a:solidFill>
                </a:rPr>
                <a:t>Some allergen intake</a:t>
              </a:r>
            </a:p>
          </p:txBody>
        </p: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0E94FD07-B460-3A49-B5DB-031B3EBDA579}"/>
                </a:ext>
              </a:extLst>
            </p:cNvPr>
            <p:cNvSpPr/>
            <p:nvPr/>
          </p:nvSpPr>
          <p:spPr>
            <a:xfrm flipH="1">
              <a:off x="783454" y="1156931"/>
              <a:ext cx="3295543" cy="2151487"/>
            </a:xfrm>
            <a:prstGeom prst="wedgeRoundRectCallout">
              <a:avLst>
                <a:gd name="adj1" fmla="val 19960"/>
                <a:gd name="adj2" fmla="val 8094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1" dirty="0">
                  <a:solidFill>
                    <a:schemeClr val="tx1"/>
                  </a:solidFill>
                </a:rPr>
                <a:t>Protection against accidental reactions</a:t>
              </a:r>
              <a:r>
                <a:rPr lang="en-US" dirty="0">
                  <a:solidFill>
                    <a:schemeClr val="tx1"/>
                  </a:solidFill>
                </a:rPr>
                <a:t> BUT….</a:t>
              </a:r>
            </a:p>
            <a:p>
              <a:r>
                <a:rPr lang="en-US" b="1" dirty="0">
                  <a:solidFill>
                    <a:schemeClr val="accent2"/>
                  </a:solidFill>
                </a:rPr>
                <a:t>Indefinite treatment</a:t>
              </a:r>
            </a:p>
            <a:p>
              <a:r>
                <a:rPr lang="en-US" b="1" dirty="0">
                  <a:solidFill>
                    <a:schemeClr val="accent2"/>
                  </a:solidFill>
                </a:rPr>
                <a:t>Must continue avoidance</a:t>
              </a:r>
            </a:p>
            <a:p>
              <a:r>
                <a:rPr lang="en-US" b="1" dirty="0">
                  <a:solidFill>
                    <a:schemeClr val="accent2"/>
                  </a:solidFill>
                </a:rPr>
                <a:t>Frequent reactions</a:t>
              </a:r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C1B7C655-7532-1449-A174-8F6F8AF1C095}"/>
                </a:ext>
              </a:extLst>
            </p:cNvPr>
            <p:cNvSpPr/>
            <p:nvPr/>
          </p:nvSpPr>
          <p:spPr>
            <a:xfrm flipH="1">
              <a:off x="7870034" y="896595"/>
              <a:ext cx="2400747" cy="1524184"/>
            </a:xfrm>
            <a:prstGeom prst="wedgeRoundRectCallout">
              <a:avLst>
                <a:gd name="adj1" fmla="val 19367"/>
                <a:gd name="adj2" fmla="val 81855"/>
                <a:gd name="adj3" fmla="val 16667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i="1" dirty="0">
                  <a:solidFill>
                    <a:schemeClr val="tx1"/>
                  </a:solidFill>
                </a:rPr>
                <a:t>Eat allergen freely</a:t>
              </a:r>
            </a:p>
            <a:p>
              <a:r>
                <a:rPr lang="en-US" b="1" i="1" dirty="0">
                  <a:solidFill>
                    <a:schemeClr val="tx1"/>
                  </a:solidFill>
                </a:rPr>
                <a:t>Off treatment</a:t>
              </a:r>
            </a:p>
            <a:p>
              <a:r>
                <a:rPr lang="en-US" b="1" i="1" dirty="0">
                  <a:solidFill>
                    <a:schemeClr val="tx1"/>
                  </a:solidFill>
                </a:rPr>
                <a:t>No avoidance</a:t>
              </a:r>
            </a:p>
            <a:p>
              <a:r>
                <a:rPr lang="en-US" b="1" i="1" dirty="0">
                  <a:solidFill>
                    <a:schemeClr val="tx1"/>
                  </a:solidFill>
                </a:rPr>
                <a:t>No allergen intake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CAAC852-EBD7-A612-6F4F-DC3D402FD313}"/>
              </a:ext>
            </a:extLst>
          </p:cNvPr>
          <p:cNvSpPr txBox="1"/>
          <p:nvPr/>
        </p:nvSpPr>
        <p:spPr>
          <a:xfrm>
            <a:off x="4236608" y="6315360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200" dirty="0"/>
              <a:t>.</a:t>
            </a: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09A283-BC7B-0389-EE0F-6EAA0914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40" y="170376"/>
            <a:ext cx="11682153" cy="1143000"/>
          </a:xfrm>
        </p:spPr>
        <p:txBody>
          <a:bodyPr/>
          <a:lstStyle/>
          <a:p>
            <a:r>
              <a:rPr lang="en-US" b="0" dirty="0">
                <a:latin typeface="+mn-lt"/>
                <a:ea typeface="+mj-ea"/>
                <a:cs typeface="+mj-cs"/>
              </a:rPr>
              <a:t>Challenge-Defined Efficacy Outcomes</a:t>
            </a:r>
            <a:br>
              <a:rPr lang="en-US" b="0" dirty="0">
                <a:latin typeface="+mn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1841C87-D7D7-1116-E3C9-9B74EA000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4108" y="6214975"/>
            <a:ext cx="3083784" cy="393688"/>
          </a:xfrm>
        </p:spPr>
        <p:txBody>
          <a:bodyPr/>
          <a:lstStyle/>
          <a:p>
            <a:r>
              <a:rPr lang="en-US" sz="1100" dirty="0">
                <a:solidFill>
                  <a:srgbClr val="1A4023"/>
                </a:solidFill>
              </a:rPr>
              <a:t>Burks et al. </a:t>
            </a:r>
            <a:r>
              <a:rPr lang="en-SG" sz="1100" dirty="0">
                <a:solidFill>
                  <a:srgbClr val="1A4023"/>
                </a:solidFill>
              </a:rPr>
              <a:t>J Allergy Clin Immunol 2018;141:1-9</a:t>
            </a:r>
            <a:endParaRPr lang="en-US" dirty="0">
              <a:solidFill>
                <a:srgbClr val="1A4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8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A34A0-7073-0692-5B3D-1F1F5053B3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3"/>
          <a:stretch/>
        </p:blipFill>
        <p:spPr>
          <a:xfrm>
            <a:off x="892183" y="741876"/>
            <a:ext cx="5882242" cy="51266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ED351D-3FDD-C2BC-DC3C-1F16BFFC609A}"/>
              </a:ext>
            </a:extLst>
          </p:cNvPr>
          <p:cNvSpPr txBox="1"/>
          <p:nvPr/>
        </p:nvSpPr>
        <p:spPr>
          <a:xfrm>
            <a:off x="7433576" y="1512236"/>
            <a:ext cx="386624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RCT evaluating OFC-proven outcomes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Egg, milk, peanut 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Comparison with placebo or avoidance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OFC on all participants before treatment and at study completion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245799-BBAD-F8FB-591E-BBFA33D552B6}"/>
              </a:ext>
            </a:extLst>
          </p:cNvPr>
          <p:cNvSpPr txBox="1">
            <a:spLocks/>
          </p:cNvSpPr>
          <p:nvPr/>
        </p:nvSpPr>
        <p:spPr>
          <a:xfrm>
            <a:off x="167147" y="204690"/>
            <a:ext cx="11749549" cy="7746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accent2"/>
                </a:solidFill>
                <a:latin typeface="+mn-lt"/>
              </a:rPr>
              <a:t>Systematic review: OIT Efficacy At Inducing Desensitization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028EC-B1C1-8FDE-C2B3-9878127B69E2}"/>
              </a:ext>
            </a:extLst>
          </p:cNvPr>
          <p:cNvSpPr txBox="1"/>
          <p:nvPr/>
        </p:nvSpPr>
        <p:spPr>
          <a:xfrm>
            <a:off x="7654463" y="4125609"/>
            <a:ext cx="353464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33400" indent="-284163"/>
            <a:r>
              <a:rPr lang="en-US" dirty="0"/>
              <a:t>NNT for </a:t>
            </a:r>
            <a:r>
              <a:rPr lang="en-US" dirty="0" err="1"/>
              <a:t>Desensitisation</a:t>
            </a:r>
            <a:r>
              <a:rPr lang="en-US" dirty="0"/>
              <a:t>:</a:t>
            </a:r>
          </a:p>
          <a:p>
            <a:pPr marL="533400" indent="-284163">
              <a:buFont typeface="Arial" panose="020B0604020202020204" pitchFamily="34" charset="0"/>
              <a:buChar char="•"/>
            </a:pPr>
            <a:r>
              <a:rPr lang="en-US" dirty="0"/>
              <a:t>Peanut = 1.88</a:t>
            </a:r>
          </a:p>
          <a:p>
            <a:pPr marL="533400" indent="-284163">
              <a:buFont typeface="Arial" panose="020B0604020202020204" pitchFamily="34" charset="0"/>
              <a:buChar char="•"/>
            </a:pPr>
            <a:r>
              <a:rPr lang="en-US" dirty="0"/>
              <a:t>Egg = 3.21</a:t>
            </a:r>
          </a:p>
          <a:p>
            <a:pPr marL="533400" indent="-284163">
              <a:buFont typeface="Arial" panose="020B0604020202020204" pitchFamily="34" charset="0"/>
              <a:buChar char="•"/>
            </a:pPr>
            <a:r>
              <a:rPr lang="en-US" dirty="0"/>
              <a:t>Milk – not calculable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39740A-EB86-CCA1-8700-1843AB403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4913" y="6209599"/>
            <a:ext cx="6122174" cy="3460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Lodge </a:t>
            </a:r>
            <a:r>
              <a:rPr lang="en-US" dirty="0">
                <a:solidFill>
                  <a:schemeClr val="tx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CJ </a:t>
            </a:r>
            <a:r>
              <a:rPr lang="en-US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 al. </a:t>
            </a:r>
            <a:r>
              <a:rPr lang="en-US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Clin </a:t>
            </a:r>
            <a:r>
              <a:rPr lang="en-US" i="1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Transl</a:t>
            </a:r>
            <a:r>
              <a:rPr lang="en-US" i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Allergy</a:t>
            </a:r>
            <a:r>
              <a:rPr lang="en-US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2023;13(7):e12268</a:t>
            </a:r>
          </a:p>
          <a:p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Figure</a:t>
            </a:r>
            <a:r>
              <a:rPr lang="en-US" dirty="0">
                <a:solidFill>
                  <a:schemeClr val="tx1"/>
                </a:solidFill>
              </a:rPr>
              <a:t>  from Clinical and Translational Allergy  (cropped from original) is 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licensed under CC BY 4.0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506A23-11B0-D52D-387D-7636365F1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008" y="5832679"/>
            <a:ext cx="11682077" cy="3460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RCT, Randomized controlled trial; OFC, oral food challenge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41FB66C-DBDD-C8E0-9B2A-4383859FF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11" y="5483069"/>
            <a:ext cx="844914" cy="38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0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NCE Content Slides">
  <a:themeElements>
    <a:clrScheme name="6092 Custom Color Set">
      <a:dk1>
        <a:srgbClr val="333333"/>
      </a:dk1>
      <a:lt1>
        <a:sysClr val="window" lastClr="FFFFFF"/>
      </a:lt1>
      <a:dk2>
        <a:srgbClr val="153359"/>
      </a:dk2>
      <a:lt2>
        <a:srgbClr val="8FBF5F"/>
      </a:lt2>
      <a:accent1>
        <a:srgbClr val="9591C7"/>
      </a:accent1>
      <a:accent2>
        <a:srgbClr val="1A4023"/>
      </a:accent2>
      <a:accent3>
        <a:srgbClr val="F1A71E"/>
      </a:accent3>
      <a:accent4>
        <a:srgbClr val="3D8D61"/>
      </a:accent4>
      <a:accent5>
        <a:srgbClr val="DAE7C9"/>
      </a:accent5>
      <a:accent6>
        <a:srgbClr val="B6CAB9"/>
      </a:accent6>
      <a:hlink>
        <a:srgbClr val="56C7AA"/>
      </a:hlink>
      <a:folHlink>
        <a:srgbClr val="59A8D1"/>
      </a:folHlink>
    </a:clrScheme>
    <a:fontScheme name="6080 Font Styles">
      <a:majorFont>
        <a:latin typeface="Maitree"/>
        <a:ea typeface=""/>
        <a:cs typeface="Segoe UI"/>
      </a:majorFont>
      <a:minorFont>
        <a:latin typeface="Aptos"/>
        <a:ea typeface=""/>
        <a:cs typeface="Apto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CE Frontmatter">
  <a:themeElements>
    <a:clrScheme name="6092 Custom Color Set">
      <a:dk1>
        <a:srgbClr val="333333"/>
      </a:dk1>
      <a:lt1>
        <a:sysClr val="window" lastClr="FFFFFF"/>
      </a:lt1>
      <a:dk2>
        <a:srgbClr val="153359"/>
      </a:dk2>
      <a:lt2>
        <a:srgbClr val="8FBF5F"/>
      </a:lt2>
      <a:accent1>
        <a:srgbClr val="9591C7"/>
      </a:accent1>
      <a:accent2>
        <a:srgbClr val="1A4023"/>
      </a:accent2>
      <a:accent3>
        <a:srgbClr val="F1A71E"/>
      </a:accent3>
      <a:accent4>
        <a:srgbClr val="3D8D61"/>
      </a:accent4>
      <a:accent5>
        <a:srgbClr val="DAE7C9"/>
      </a:accent5>
      <a:accent6>
        <a:srgbClr val="B6CAB9"/>
      </a:accent6>
      <a:hlink>
        <a:srgbClr val="56C7AA"/>
      </a:hlink>
      <a:folHlink>
        <a:srgbClr val="59A8D1"/>
      </a:folHlink>
    </a:clrScheme>
    <a:fontScheme name="6080 Font Styles">
      <a:majorFont>
        <a:latin typeface="Maitree"/>
        <a:ea typeface=""/>
        <a:cs typeface="Segoe UI"/>
      </a:majorFont>
      <a:minorFont>
        <a:latin typeface="Aptos"/>
        <a:ea typeface=""/>
        <a:cs typeface="Aptos Serif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44E63D440CC4B9D6964DB0CDBC02C" ma:contentTypeVersion="13" ma:contentTypeDescription="Create a new document." ma:contentTypeScope="" ma:versionID="83eb28f0967bacbf968757840c997c4e">
  <xsd:schema xmlns:xsd="http://www.w3.org/2001/XMLSchema" xmlns:xs="http://www.w3.org/2001/XMLSchema" xmlns:p="http://schemas.microsoft.com/office/2006/metadata/properties" xmlns:ns2="85594129-aa75-4ad2-924c-43a1dd938862" xmlns:ns3="dc1a31cb-ef0d-4218-8aad-90ffc2221b02" targetNamespace="http://schemas.microsoft.com/office/2006/metadata/properties" ma:root="true" ma:fieldsID="456a4243cf02568c50e7709f0f72b449" ns2:_="" ns3:_="">
    <xsd:import namespace="85594129-aa75-4ad2-924c-43a1dd938862"/>
    <xsd:import namespace="dc1a31cb-ef0d-4218-8aad-90ffc2221b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94129-aa75-4ad2-924c-43a1dd938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1a31cb-ef0d-4218-8aad-90ffc2221b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BE731-2026-4E8F-A28E-03C4B641D85F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85594129-aa75-4ad2-924c-43a1dd938862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c1a31cb-ef0d-4218-8aad-90ffc2221b0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C293E3-7588-4402-A1AE-21F6D8384E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9A1567-0BB9-4173-AD02-04555D7E04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594129-aa75-4ad2-924c-43a1dd938862"/>
    <ds:schemaRef ds:uri="dc1a31cb-ef0d-4218-8aad-90ffc2221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104597</TotalTime>
  <Words>2242</Words>
  <Application>Microsoft Office PowerPoint</Application>
  <PresentationFormat>Widescreen</PresentationFormat>
  <Paragraphs>344</Paragraphs>
  <Slides>39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8" baseType="lpstr">
      <vt:lpstr>Aptos</vt:lpstr>
      <vt:lpstr>Arial</vt:lpstr>
      <vt:lpstr>Calibri</vt:lpstr>
      <vt:lpstr>Calibri Light</vt:lpstr>
      <vt:lpstr>Cambria Math</vt:lpstr>
      <vt:lpstr>Courier New</vt:lpstr>
      <vt:lpstr>Futura Book</vt:lpstr>
      <vt:lpstr>Futura T Light</vt:lpstr>
      <vt:lpstr>Futura T Light Oblique</vt:lpstr>
      <vt:lpstr>Maitree</vt:lpstr>
      <vt:lpstr>Open Sans</vt:lpstr>
      <vt:lpstr>Open Sans Extrabold</vt:lpstr>
      <vt:lpstr>Open Sans Semibold</vt:lpstr>
      <vt:lpstr>Times New Roman</vt:lpstr>
      <vt:lpstr>Verdana</vt:lpstr>
      <vt:lpstr>Wingdings</vt:lpstr>
      <vt:lpstr>Office Theme</vt:lpstr>
      <vt:lpstr>PNCE Content Slides</vt:lpstr>
      <vt:lpstr>PNCE Frontmatter</vt:lpstr>
      <vt:lpstr>Food Oral Immunotherapy:  Risks, Benefits, Expected Outcomes</vt:lpstr>
      <vt:lpstr>Faculty Presenter</vt:lpstr>
      <vt:lpstr>Faculty Disclosures</vt:lpstr>
      <vt:lpstr>Presentation Objectives</vt:lpstr>
      <vt:lpstr>Presentation Overview</vt:lpstr>
      <vt:lpstr>Challenge-defined outcomes </vt:lpstr>
      <vt:lpstr>PowerPoint Presentation</vt:lpstr>
      <vt:lpstr>Challenge-Defined Efficacy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Patient-centered outcomes</vt:lpstr>
      <vt:lpstr>PowerPoint Presentation</vt:lpstr>
      <vt:lpstr>PowerPoint Presentation</vt:lpstr>
      <vt:lpstr>Aligning challenge-defined outcomes with patient-centered outcomes:   Quality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Aligning challenge-defined outcomes with patient-centered outcomes:  Allergic Reactions</vt:lpstr>
      <vt:lpstr>PowerPoint Presentation</vt:lpstr>
      <vt:lpstr>PowerPoint Presentation</vt:lpstr>
      <vt:lpstr>Reactions Over Time on OIT </vt:lpstr>
      <vt:lpstr>PowerPoint Presentation</vt:lpstr>
      <vt:lpstr>Measuring safety</vt:lpstr>
      <vt:lpstr>PowerPoint Presentation</vt:lpstr>
      <vt:lpstr>PowerPoint Presentation</vt:lpstr>
      <vt:lpstr>Exposure Adjusted Incidence Rate Of Adverse Events With Desensitisation OIT</vt:lpstr>
      <vt:lpstr>Experts and Regulatory Bodies Have Questioned Whether Desensitization OIT Regimens Provide Benefit To Patients</vt:lpstr>
      <vt:lpstr>Which patient groups can benefit from the individual challenge-defined  efficacy outcomes?</vt:lpstr>
      <vt:lpstr>Understanding Risks &amp; Benefits Of Individual Clinical Outcomes</vt:lpstr>
      <vt:lpstr>PowerPoint Presentation</vt:lpstr>
      <vt:lpstr>PowerPoint Presentation</vt:lpstr>
      <vt:lpstr>Key Points </vt:lpstr>
      <vt:lpstr>Clinical Care Must Provide Outcomes That Are Meaningful To Patients</vt:lpstr>
      <vt:lpstr>Key Takeaways For Your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PRT100 data update</dc:title>
  <dc:creator>Mimi Tang</dc:creator>
  <cp:lastModifiedBy>Brett Mutschler</cp:lastModifiedBy>
  <cp:revision>3069</cp:revision>
  <cp:lastPrinted>2021-08-20T04:50:56Z</cp:lastPrinted>
  <dcterms:created xsi:type="dcterms:W3CDTF">2019-06-12T07:47:55Z</dcterms:created>
  <dcterms:modified xsi:type="dcterms:W3CDTF">2024-05-30T15:41:35Z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1780535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  <property fmtid="{D5CDD505-2E9C-101B-9397-08002B2CF9AE}" pid="5" name="ContentTypeId">
    <vt:lpwstr>0x01010024144E63D440CC4B9D6964DB0CDBC02C</vt:lpwstr>
  </property>
</Properties>
</file>