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F_B3B600E0.xml" ContentType="application/vnd.ms-powerpoint.comments+xml"/>
  <Override PartName="/ppt/comments/modernComment_173_23C3BABD.xml" ContentType="application/vnd.ms-powerpoint.comments+xml"/>
  <Override PartName="/ppt/comments/modernComment_187_F155427.xml" ContentType="application/vnd.ms-powerpoint.comments+xml"/>
  <Override PartName="/ppt/comments/modernComment_188_1CDE94C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 id="2147483694" r:id="rId2"/>
    <p:sldMasterId id="2147483676" r:id="rId3"/>
    <p:sldMasterId id="2147483673" r:id="rId4"/>
    <p:sldMasterId id="2147483686" r:id="rId5"/>
  </p:sldMasterIdLst>
  <p:notesMasterIdLst>
    <p:notesMasterId r:id="rId32"/>
  </p:notesMasterIdLst>
  <p:sldIdLst>
    <p:sldId id="363" r:id="rId6"/>
    <p:sldId id="364" r:id="rId7"/>
    <p:sldId id="342" r:id="rId8"/>
    <p:sldId id="345" r:id="rId9"/>
    <p:sldId id="372" r:id="rId10"/>
    <p:sldId id="366" r:id="rId11"/>
    <p:sldId id="368" r:id="rId12"/>
    <p:sldId id="369" r:id="rId13"/>
    <p:sldId id="367" r:id="rId14"/>
    <p:sldId id="390" r:id="rId15"/>
    <p:sldId id="384" r:id="rId16"/>
    <p:sldId id="373" r:id="rId17"/>
    <p:sldId id="371" r:id="rId18"/>
    <p:sldId id="375" r:id="rId19"/>
    <p:sldId id="376" r:id="rId20"/>
    <p:sldId id="377" r:id="rId21"/>
    <p:sldId id="378" r:id="rId22"/>
    <p:sldId id="382" r:id="rId23"/>
    <p:sldId id="383" r:id="rId24"/>
    <p:sldId id="391" r:id="rId25"/>
    <p:sldId id="393" r:id="rId26"/>
    <p:sldId id="380" r:id="rId27"/>
    <p:sldId id="386" r:id="rId28"/>
    <p:sldId id="388" r:id="rId29"/>
    <p:sldId id="389" r:id="rId30"/>
    <p:sldId id="392" r:id="rId31"/>
  </p:sldIdLst>
  <p:sldSz cx="12192000" cy="6858000"/>
  <p:notesSz cx="6858000" cy="9144000"/>
  <p:embeddedFontLst>
    <p:embeddedFont>
      <p:font typeface="Bitter" pitchFamily="2" charset="77"/>
      <p:regular r:id="rId33"/>
      <p:bold r:id="rId34"/>
      <p:italic r:id="rId35"/>
      <p:boldItalic r:id="rId36"/>
    </p:embeddedFont>
    <p:embeddedFont>
      <p:font typeface="Bitter SemiBold" pitchFamily="2" charset="77"/>
      <p:regular r:id="rId37"/>
      <p:bold r:id="rId38"/>
      <p:italic r:id="rId39"/>
      <p:boldItalic r:id="rId40"/>
    </p:embeddedFont>
    <p:embeddedFont>
      <p:font typeface="Maitree" pitchFamily="2" charset="-34"/>
      <p:regular r:id="rId41"/>
      <p:bold r:id="rId42"/>
    </p:embeddedFont>
    <p:embeddedFont>
      <p:font typeface="Open Sans" panose="020B0606030504020204" pitchFamily="34" charset="0"/>
      <p:regular r:id="rId43"/>
      <p:bold r:id="rId44"/>
      <p:italic r:id="rId45"/>
      <p:boldItalic r:id="rId46"/>
    </p:embeddedFont>
    <p:embeddedFont>
      <p:font typeface="Open Sans Extrabold" panose="020F0502020204030204" pitchFamily="34" charset="0"/>
      <p:bold r:id="rId47"/>
      <p:italic r:id="rId48"/>
      <p:boldItalic r:id="rId49"/>
    </p:embeddedFont>
    <p:embeddedFont>
      <p:font typeface="Open Sans Semibold" panose="020F0502020204030204" pitchFamily="34"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EE8E5CE3-2432-46E1-95B6-2FF9DDBAF340}">
          <p14:sldIdLst>
            <p14:sldId id="363"/>
            <p14:sldId id="364"/>
            <p14:sldId id="342"/>
            <p14:sldId id="345"/>
          </p14:sldIdLst>
        </p14:section>
        <p14:section name="Section 1: Dr Wilsey [10 minutes]" id="{188099C6-92F2-4F26-A804-6B5337525712}">
          <p14:sldIdLst>
            <p14:sldId id="372"/>
            <p14:sldId id="366"/>
            <p14:sldId id="368"/>
            <p14:sldId id="369"/>
            <p14:sldId id="367"/>
            <p14:sldId id="390"/>
            <p14:sldId id="384"/>
          </p14:sldIdLst>
        </p14:section>
        <p14:section name="Section 2: Dr Indrio [7 minutes]" id="{8D410E8B-1A35-A84F-8FA3-398F9453DB28}">
          <p14:sldIdLst>
            <p14:sldId id="373"/>
            <p14:sldId id="371"/>
            <p14:sldId id="375"/>
            <p14:sldId id="376"/>
            <p14:sldId id="377"/>
          </p14:sldIdLst>
        </p14:section>
        <p14:section name="Section 3: Dr. Indrio [8 minutes]" id="{F79E7190-9B22-AE4B-9497-2040A12681DD}">
          <p14:sldIdLst>
            <p14:sldId id="378"/>
            <p14:sldId id="382"/>
            <p14:sldId id="383"/>
            <p14:sldId id="391"/>
            <p14:sldId id="393"/>
          </p14:sldIdLst>
        </p14:section>
        <p14:section name="Section 4: Dr. Wilsey [5 minutes]" id="{C967563B-6BCE-4D4B-8945-1345FFDD19ED}">
          <p14:sldIdLst>
            <p14:sldId id="380"/>
            <p14:sldId id="386"/>
            <p14:sldId id="388"/>
            <p14:sldId id="389"/>
            <p14:sldId id="3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D9FB18B-0513-82C0-C8E7-F5DF794993DC}" name="Jessica Martin" initials="JM" userId="fe87a7f0c5a1ff10" providerId="Windows Live"/>
  <p188:author id="{A7C3B3B7-C263-03F4-5A9E-FFDD90F22C9D}" name="Sarah Staskiewicz" initials="SS" userId="Sarah Staskiewicz" providerId="None"/>
  <p188:author id="{1957E1BF-45F6-F304-5DF0-4B6CB6B8271C}" name="Martin, Jessica" initials="" userId="S::Jessicam@fallonmedica.com::40c468f0-ff33-4d1a-8ed7-af2e41df20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24242"/>
    <a:srgbClr val="FFF9F3"/>
    <a:srgbClr val="1C2542"/>
    <a:srgbClr val="565B5D"/>
    <a:srgbClr val="EEF4FA"/>
    <a:srgbClr val="EDF4F8"/>
    <a:srgbClr val="435074"/>
    <a:srgbClr val="F0F1E6"/>
    <a:srgbClr val="F1F5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DFE82-FBC2-434E-84B9-ABD76053715B}" v="3" dt="2024-09-20T18:47:20.793"/>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1" autoAdjust="0"/>
    <p:restoredTop sz="96267" autoAdjust="0"/>
  </p:normalViewPr>
  <p:slideViewPr>
    <p:cSldViewPr snapToGrid="0" snapToObjects="1">
      <p:cViewPr varScale="1">
        <p:scale>
          <a:sx n="174" d="100"/>
          <a:sy n="174" d="100"/>
        </p:scale>
        <p:origin x="656" y="16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omments/modernComment_16F_B3B600E0.xml><?xml version="1.0" encoding="utf-8"?>
<p188:cmLst xmlns:a="http://schemas.openxmlformats.org/drawingml/2006/main" xmlns:r="http://schemas.openxmlformats.org/officeDocument/2006/relationships" xmlns:p188="http://schemas.microsoft.com/office/powerpoint/2018/8/main">
  <p188:cm id="{E497B756-EC3B-8941-9E6A-C669DD2A7D26}" authorId="{1D9FB18B-0513-82C0-C8E7-F5DF794993DC}" created="2024-08-06T19:00:17.319">
    <pc:sldMkLst xmlns:pc="http://schemas.microsoft.com/office/powerpoint/2013/main/command">
      <pc:docMk/>
      <pc:sldMk cId="3015049440" sldId="367"/>
    </pc:sldMkLst>
    <p188:txBody>
      <a:bodyPr/>
      <a:lstStyle/>
      <a:p>
        <a:r>
          <a:rPr lang="en-US"/>
          <a:t>Drs. Indrio and Wilsey: This is a starting point for our list of discussion questions. Please feel free to add, delete, and modify. 
We will also need to determine who will ask each question.</a:t>
        </a:r>
      </a:p>
    </p188:txBody>
  </p188:cm>
  <p188:cm id="{05311570-D510-4844-9DA5-98A8C3B490E4}" authorId="{1D9FB18B-0513-82C0-C8E7-F5DF794993DC}" created="2024-08-06T19:08:15.491">
    <ac:txMkLst xmlns:ac="http://schemas.microsoft.com/office/drawing/2013/main/command">
      <pc:docMk xmlns:pc="http://schemas.microsoft.com/office/powerpoint/2013/main/command"/>
      <pc:sldMk xmlns:pc="http://schemas.microsoft.com/office/powerpoint/2013/main/command" cId="3015049440" sldId="367"/>
      <ac:spMk id="2" creationId="{FE5D55B6-8D67-3475-7656-AE267AB9F5AC}"/>
      <ac:txMk cp="22" len="11">
        <ac:context len="35" hash="2410378765"/>
      </ac:txMk>
    </ac:txMkLst>
    <p188:pos x="7974675" y="672611"/>
    <p188:txBody>
      <a:bodyPr/>
      <a:lstStyle/>
      <a:p>
        <a:r>
          <a:rPr lang="en-US"/>
          <a:t>Drs. Indrio and Wilsey: the time estimates for the discussion come out of the  full time for each section. For example, section 1 is ~7 minutes total, of which 3-4 minutes will be spent on presenting slides 6-8, and 3-4 minutes will be spent on discussion.</a:t>
        </a:r>
      </a:p>
    </p188:txBody>
  </p188:cm>
</p188:cmLst>
</file>

<file path=ppt/comments/modernComment_173_23C3BABD.xml><?xml version="1.0" encoding="utf-8"?>
<p188:cmLst xmlns:a="http://schemas.openxmlformats.org/drawingml/2006/main" xmlns:r="http://schemas.openxmlformats.org/officeDocument/2006/relationships" xmlns:p188="http://schemas.microsoft.com/office/powerpoint/2018/8/main">
  <p188:cm id="{F2F5E15D-1D1D-C547-B280-561C305038A2}" authorId="{1D9FB18B-0513-82C0-C8E7-F5DF794993DC}" created="2024-08-05T21:20:02.770">
    <ac:deMkLst xmlns:ac="http://schemas.microsoft.com/office/drawing/2013/main/command">
      <pc:docMk xmlns:pc="http://schemas.microsoft.com/office/powerpoint/2013/main/command"/>
      <pc:sldMk xmlns:pc="http://schemas.microsoft.com/office/powerpoint/2013/main/command" cId="600029885" sldId="371"/>
      <ac:spMk id="19" creationId="{136431EE-AF60-D4C7-FB79-79AF770593FD}"/>
    </ac:deMkLst>
    <p188:txBody>
      <a:bodyPr/>
      <a:lstStyle/>
      <a:p>
        <a:r>
          <a:rPr lang="en-US"/>
          <a:t>Note: Orange circle is animated in to provide transition to the next slide.</a:t>
        </a:r>
      </a:p>
    </p188:txBody>
  </p188:cm>
</p188:cmLst>
</file>

<file path=ppt/comments/modernComment_187_F155427.xml><?xml version="1.0" encoding="utf-8"?>
<p188:cmLst xmlns:a="http://schemas.openxmlformats.org/drawingml/2006/main" xmlns:r="http://schemas.openxmlformats.org/officeDocument/2006/relationships" xmlns:p188="http://schemas.microsoft.com/office/powerpoint/2018/8/main">
  <p188:cm id="{AF379FB0-2A87-A348-90A6-A745C75E4039}" authorId="{1957E1BF-45F6-F304-5DF0-4B6CB6B8271C}" created="2024-09-02T17:02:19.133">
    <ac:deMkLst xmlns:ac="http://schemas.microsoft.com/office/drawing/2013/main/command">
      <pc:docMk xmlns:pc="http://schemas.microsoft.com/office/powerpoint/2013/main/command"/>
      <pc:sldMk xmlns:pc="http://schemas.microsoft.com/office/powerpoint/2013/main/command" cId="253056039" sldId="391"/>
      <ac:spMk id="3" creationId="{9C8DF235-B6FF-08EE-9116-BA8DC4E01B82}"/>
    </ac:deMkLst>
    <p188:txBody>
      <a:bodyPr/>
      <a:lstStyle/>
      <a:p>
        <a:r>
          <a:rPr lang="en-US"/>
          <a:t>Note: Each white box is animated to appear with a click, and then the bottom text is the final animation in the slide</a:t>
        </a:r>
      </a:p>
    </p188:txBody>
    <p188:extLst>
      <p:ext xmlns:p="http://schemas.openxmlformats.org/presentationml/2006/main" uri="{57CB4572-C831-44C2-8A1C-0ADB6CCDFE69}">
        <p223:reactions xmlns:p223="http://schemas.microsoft.com/office/powerpoint/2022/03/main">
          <p223:rxn type="👍">
            <p223:instance time="2024-09-03T18:26:38.747" authorId="{00000000-0000-0000-0000-000000000000}"/>
          </p223:rxn>
        </p223:reactions>
      </p:ext>
    </p188:extLst>
  </p188:cm>
</p188:cmLst>
</file>

<file path=ppt/comments/modernComment_188_1CDE94C0.xml><?xml version="1.0" encoding="utf-8"?>
<p188:cmLst xmlns:a="http://schemas.openxmlformats.org/drawingml/2006/main" xmlns:r="http://schemas.openxmlformats.org/officeDocument/2006/relationships" xmlns:p188="http://schemas.microsoft.com/office/powerpoint/2018/8/main">
  <p188:cm id="{F841F4F7-A60D-944D-BE95-A53887F9DE37}" authorId="{1D9FB18B-0513-82C0-C8E7-F5DF794993DC}" created="2024-08-06T18:59:18.713">
    <ac:deMkLst xmlns:ac="http://schemas.microsoft.com/office/drawing/2013/main/command">
      <pc:docMk xmlns:pc="http://schemas.microsoft.com/office/powerpoint/2013/main/command"/>
      <pc:sldMk xmlns:pc="http://schemas.microsoft.com/office/powerpoint/2013/main/command" cId="484349120" sldId="392"/>
      <ac:spMk id="19" creationId="{0FA5A316-5497-B967-13E7-A7356641131F}"/>
    </ac:deMkLst>
    <p188:txBody>
      <a:bodyPr/>
      <a:lstStyle/>
      <a:p>
        <a:r>
          <a:rPr lang="en-US"/>
          <a:t>Drs. Indrio and Wilsey: This is a starting point for the key takeaways. This slide will serve as a wrap-up and should emphasize the concepts that you feel are most important to the learners.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0C529-D133-0C4B-AB5D-2099BDB2C403}"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15F98-A9C9-BA49-95A8-37F7D82BC10E}" type="slidenum">
              <a:rPr lang="en-US" smtClean="0"/>
              <a:t>‹#›</a:t>
            </a:fld>
            <a:endParaRPr lang="en-US"/>
          </a:p>
        </p:txBody>
      </p:sp>
    </p:spTree>
    <p:extLst>
      <p:ext uri="{BB962C8B-B14F-4D97-AF65-F5344CB8AC3E}">
        <p14:creationId xmlns:p14="http://schemas.microsoft.com/office/powerpoint/2010/main" val="173334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build our courses in such a way that learners can retain a copy of the slides, or video, we balance test copyrighted materials. Please help </a:t>
            </a:r>
            <a:r>
              <a:rPr lang="en-US"/>
              <a:t>by ensuring </a:t>
            </a:r>
            <a:r>
              <a:rPr lang="en-US" dirty="0"/>
              <a:t>your use of material was lawfully obtained.</a:t>
            </a:r>
          </a:p>
        </p:txBody>
      </p:sp>
      <p:sp>
        <p:nvSpPr>
          <p:cNvPr id="4" name="Slide Number Placeholder 3"/>
          <p:cNvSpPr>
            <a:spLocks noGrp="1"/>
          </p:cNvSpPr>
          <p:nvPr>
            <p:ph type="sldNum" sz="quarter" idx="5"/>
          </p:nvPr>
        </p:nvSpPr>
        <p:spPr/>
        <p:txBody>
          <a:bodyPr/>
          <a:lstStyle/>
          <a:p>
            <a:fld id="{1F415F98-A9C9-BA49-95A8-37F7D82BC10E}" type="slidenum">
              <a:rPr lang="en-US" smtClean="0"/>
              <a:t>1</a:t>
            </a:fld>
            <a:endParaRPr lang="en-US"/>
          </a:p>
        </p:txBody>
      </p:sp>
    </p:spTree>
    <p:extLst>
      <p:ext uri="{BB962C8B-B14F-4D97-AF65-F5344CB8AC3E}">
        <p14:creationId xmlns:p14="http://schemas.microsoft.com/office/powerpoint/2010/main" val="269505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F415F98-A9C9-BA49-95A8-37F7D82BC10E}" type="slidenum">
              <a:rPr lang="en-US" smtClean="0"/>
              <a:t>4</a:t>
            </a:fld>
            <a:endParaRPr lang="en-US"/>
          </a:p>
        </p:txBody>
      </p:sp>
    </p:spTree>
    <p:extLst>
      <p:ext uri="{BB962C8B-B14F-4D97-AF65-F5344CB8AC3E}">
        <p14:creationId xmlns:p14="http://schemas.microsoft.com/office/powerpoint/2010/main" val="17510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Footers (Body Blank)">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4B065BF-8483-4ED2-A758-5F457B8361C4}"/>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21435B33-B504-4F8C-AF35-D81B726EF07C}"/>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
        <p:nvSpPr>
          <p:cNvPr id="8" name="Title 1">
            <a:extLst>
              <a:ext uri="{FF2B5EF4-FFF2-40B4-BE49-F238E27FC236}">
                <a16:creationId xmlns:a16="http://schemas.microsoft.com/office/drawing/2014/main" id="{894C2BCC-43CF-4A5B-B706-74ABC9F6FF4E}"/>
              </a:ext>
            </a:extLst>
          </p:cNvPr>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Tree>
    <p:extLst>
      <p:ext uri="{BB962C8B-B14F-4D97-AF65-F5344CB8AC3E}">
        <p14:creationId xmlns:p14="http://schemas.microsoft.com/office/powerpoint/2010/main" val="23390386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3C30-B8BA-AE0D-BA2A-701C7DDAF610}"/>
              </a:ext>
            </a:extLst>
          </p:cNvPr>
          <p:cNvSpPr>
            <a:spLocks noGrp="1"/>
          </p:cNvSpPr>
          <p:nvPr>
            <p:ph type="title"/>
          </p:nvPr>
        </p:nvSpPr>
        <p:spPr/>
        <p:txBody>
          <a:bodyPr/>
          <a:lstStyle>
            <a:lvl1pPr>
              <a:defRPr>
                <a:latin typeface="Aptos Display" panose="020B00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CC8E7E16-EB72-B67E-2E2F-E1D2A9E528E0}"/>
              </a:ext>
            </a:extLst>
          </p:cNvPr>
          <p:cNvSpPr/>
          <p:nvPr userDrawn="1"/>
        </p:nvSpPr>
        <p:spPr>
          <a:xfrm>
            <a:off x="254925" y="5979459"/>
            <a:ext cx="11682153" cy="55581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dirty="0"/>
              <a:t>Not displayed in video</a:t>
            </a:r>
          </a:p>
        </p:txBody>
      </p:sp>
      <p:sp>
        <p:nvSpPr>
          <p:cNvPr id="6" name="Text Placeholder 5">
            <a:extLst>
              <a:ext uri="{FF2B5EF4-FFF2-40B4-BE49-F238E27FC236}">
                <a16:creationId xmlns:a16="http://schemas.microsoft.com/office/drawing/2014/main" id="{E1A64EA7-974A-5D6C-E439-472A6DF782B6}"/>
              </a:ext>
            </a:extLst>
          </p:cNvPr>
          <p:cNvSpPr>
            <a:spLocks noGrp="1"/>
          </p:cNvSpPr>
          <p:nvPr>
            <p:ph type="body" sz="quarter" idx="10"/>
          </p:nvPr>
        </p:nvSpPr>
        <p:spPr>
          <a:xfrm>
            <a:off x="255588" y="1317625"/>
            <a:ext cx="11680825"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75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Body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342497"/>
            <a:ext cx="11682153" cy="4427551"/>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23708E90-4FC2-554A-D5C8-1EA578A2C930}"/>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C9A20AE5-76E4-F017-AD5B-04752A03BC6D}"/>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732034588"/>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tx2">
                    <a:lumMod val="75000"/>
                  </a:schemeClr>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2"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B621EBAD-47FB-40EE-9506-6B3B1CA4C390}"/>
              </a:ext>
            </a:extLst>
          </p:cNvPr>
          <p:cNvCxnSpPr>
            <a:cxnSpLocks/>
          </p:cNvCxnSpPr>
          <p:nvPr userDrawn="1"/>
        </p:nvCxnSpPr>
        <p:spPr>
          <a:xfrm>
            <a:off x="256032" y="1875674"/>
            <a:ext cx="3886200" cy="11676"/>
          </a:xfrm>
          <a:prstGeom prst="line">
            <a:avLst/>
          </a:prstGeom>
          <a:ln cap="rnd">
            <a:gradFill>
              <a:gsLst>
                <a:gs pos="0">
                  <a:schemeClr val="accent2"/>
                </a:gs>
                <a:gs pos="100000">
                  <a:srgbClr val="EDF4F8"/>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2"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4152900"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A9F4E646-63E5-0675-17CB-4A79A8C22E6D}"/>
              </a:ext>
            </a:extLst>
          </p:cNvPr>
          <p:cNvCxnSpPr>
            <a:cxnSpLocks/>
          </p:cNvCxnSpPr>
          <p:nvPr userDrawn="1"/>
        </p:nvCxnSpPr>
        <p:spPr>
          <a:xfrm>
            <a:off x="4152900" y="1875674"/>
            <a:ext cx="3886200" cy="11676"/>
          </a:xfrm>
          <a:prstGeom prst="line">
            <a:avLst/>
          </a:prstGeom>
          <a:ln cap="rnd">
            <a:gradFill>
              <a:gsLst>
                <a:gs pos="0">
                  <a:schemeClr val="accent2"/>
                </a:gs>
                <a:gs pos="100000">
                  <a:srgbClr val="EDF4F8"/>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4152900"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6" name="Content Placeholder 2">
            <a:extLst>
              <a:ext uri="{FF2B5EF4-FFF2-40B4-BE49-F238E27FC236}">
                <a16:creationId xmlns:a16="http://schemas.microsoft.com/office/drawing/2014/main" id="{EC479F56-5B6A-05F4-C5F3-F36E998F27A5}"/>
              </a:ext>
            </a:extLst>
          </p:cNvPr>
          <p:cNvSpPr>
            <a:spLocks noGrp="1"/>
          </p:cNvSpPr>
          <p:nvPr>
            <p:ph idx="18"/>
          </p:nvPr>
        </p:nvSpPr>
        <p:spPr>
          <a:xfrm>
            <a:off x="8049768"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A586083-F6A7-C9CE-FD5E-547805F3138D}"/>
              </a:ext>
            </a:extLst>
          </p:cNvPr>
          <p:cNvCxnSpPr>
            <a:cxnSpLocks/>
          </p:cNvCxnSpPr>
          <p:nvPr userDrawn="1"/>
        </p:nvCxnSpPr>
        <p:spPr>
          <a:xfrm>
            <a:off x="8049768" y="1875674"/>
            <a:ext cx="3886200" cy="11676"/>
          </a:xfrm>
          <a:prstGeom prst="line">
            <a:avLst/>
          </a:prstGeom>
          <a:ln cap="rnd">
            <a:gradFill>
              <a:gsLst>
                <a:gs pos="0">
                  <a:schemeClr val="accent2"/>
                </a:gs>
                <a:gs pos="100000">
                  <a:srgbClr val="EDF4F8"/>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Text Placeholder 8">
            <a:extLst>
              <a:ext uri="{FF2B5EF4-FFF2-40B4-BE49-F238E27FC236}">
                <a16:creationId xmlns:a16="http://schemas.microsoft.com/office/drawing/2014/main" id="{57AD121B-9D7A-9FE4-15DC-6B29F788FE61}"/>
              </a:ext>
            </a:extLst>
          </p:cNvPr>
          <p:cNvSpPr>
            <a:spLocks noGrp="1"/>
          </p:cNvSpPr>
          <p:nvPr>
            <p:ph type="body" sz="quarter" idx="19" hasCustomPrompt="1"/>
          </p:nvPr>
        </p:nvSpPr>
        <p:spPr>
          <a:xfrm>
            <a:off x="8049768"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Tree>
    <p:extLst>
      <p:ext uri="{BB962C8B-B14F-4D97-AF65-F5344CB8AC3E}">
        <p14:creationId xmlns:p14="http://schemas.microsoft.com/office/powerpoint/2010/main" val="20485714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tx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1" y="1926625"/>
            <a:ext cx="5775313"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1" y="1418226"/>
            <a:ext cx="5775313"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6162873" y="1926625"/>
            <a:ext cx="5775312"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6162873" y="1418226"/>
            <a:ext cx="5775312"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0" name="Straight Connector 9">
            <a:extLst>
              <a:ext uri="{FF2B5EF4-FFF2-40B4-BE49-F238E27FC236}">
                <a16:creationId xmlns:a16="http://schemas.microsoft.com/office/drawing/2014/main" id="{55F082BA-E467-BD84-C122-7DB4CBAB997A}"/>
              </a:ext>
            </a:extLst>
          </p:cNvPr>
          <p:cNvCxnSpPr>
            <a:cxnSpLocks/>
          </p:cNvCxnSpPr>
          <p:nvPr userDrawn="1"/>
        </p:nvCxnSpPr>
        <p:spPr>
          <a:xfrm>
            <a:off x="256033" y="1875886"/>
            <a:ext cx="5775312" cy="0"/>
          </a:xfrm>
          <a:prstGeom prst="line">
            <a:avLst/>
          </a:prstGeom>
          <a:ln cap="rnd">
            <a:gradFill>
              <a:gsLst>
                <a:gs pos="0">
                  <a:schemeClr val="accent3"/>
                </a:gs>
                <a:gs pos="100000">
                  <a:schemeClr val="accent4">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0B2442-A967-4A0A-3194-5FAC216EB8F6}"/>
              </a:ext>
            </a:extLst>
          </p:cNvPr>
          <p:cNvCxnSpPr>
            <a:cxnSpLocks/>
          </p:cNvCxnSpPr>
          <p:nvPr userDrawn="1"/>
        </p:nvCxnSpPr>
        <p:spPr>
          <a:xfrm>
            <a:off x="6162873" y="1876729"/>
            <a:ext cx="5775312" cy="0"/>
          </a:xfrm>
          <a:prstGeom prst="line">
            <a:avLst/>
          </a:prstGeom>
          <a:ln cap="rnd">
            <a:gradFill>
              <a:gsLst>
                <a:gs pos="0">
                  <a:schemeClr val="accent3"/>
                </a:gs>
                <a:gs pos="100000">
                  <a:schemeClr val="accent4">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6200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F280-6052-4AEA-B9D0-2011EA1801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97308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dentifi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EB9E95-DFFD-4CDC-BB8B-86AAAD75AD4F}"/>
              </a:ext>
            </a:extLst>
          </p:cNvPr>
          <p:cNvSpPr>
            <a:spLocks noGrp="1"/>
          </p:cNvSpPr>
          <p:nvPr>
            <p:ph type="ctrTitle" hasCustomPrompt="1"/>
          </p:nvPr>
        </p:nvSpPr>
        <p:spPr>
          <a:xfrm>
            <a:off x="1524000" y="1877204"/>
            <a:ext cx="9144000" cy="2387600"/>
          </a:xfrm>
          <a:prstGeom prst="rect">
            <a:avLst/>
          </a:prstGeom>
        </p:spPr>
        <p:txBody>
          <a:bodyPr anchor="ctr"/>
          <a:lstStyle>
            <a:lvl1pPr>
              <a:defRPr b="1" i="0">
                <a:solidFill>
                  <a:schemeClr val="tx2">
                    <a:lumMod val="75000"/>
                  </a:schemeClr>
                </a:solidFill>
                <a:latin typeface="Bitter" pitchFamily="2" charset="77"/>
                <a:ea typeface="Bitter" pitchFamily="2" charset="77"/>
                <a:cs typeface="Maitree SemiBold" panose="00000700000000000000" pitchFamily="2" charset="-34"/>
              </a:defRPr>
            </a:lvl1pPr>
          </a:lstStyle>
          <a:p>
            <a:pPr algn="l"/>
            <a:r>
              <a:rPr lang="en-US" dirty="0">
                <a:solidFill>
                  <a:srgbClr val="565B5D"/>
                </a:solidFill>
                <a:latin typeface="Open Sans Extrabold" panose="020B0906030804020204" pitchFamily="34" charset="0"/>
                <a:ea typeface="Open Sans Extrabold" panose="020B0906030804020204" pitchFamily="34" charset="0"/>
                <a:cs typeface="Open Sans Extrabold" panose="020B0906030804020204" pitchFamily="34" charset="0"/>
              </a:rPr>
              <a:t>Section Title</a:t>
            </a:r>
          </a:p>
        </p:txBody>
      </p:sp>
      <p:sp>
        <p:nvSpPr>
          <p:cNvPr id="8" name="Subtitle 2">
            <a:extLst>
              <a:ext uri="{FF2B5EF4-FFF2-40B4-BE49-F238E27FC236}">
                <a16:creationId xmlns:a16="http://schemas.microsoft.com/office/drawing/2014/main" id="{19575E5B-572F-4462-B991-88CA3E1E95CC}"/>
              </a:ext>
            </a:extLst>
          </p:cNvPr>
          <p:cNvSpPr>
            <a:spLocks noGrp="1"/>
          </p:cNvSpPr>
          <p:nvPr>
            <p:ph type="subTitle" idx="1"/>
          </p:nvPr>
        </p:nvSpPr>
        <p:spPr>
          <a:xfrm>
            <a:off x="1524000" y="4283515"/>
            <a:ext cx="9144000" cy="1655762"/>
          </a:xfrm>
          <a:prstGeom prst="rect">
            <a:avLst/>
          </a:prstGeom>
        </p:spPr>
        <p:txBody>
          <a:bodyPr/>
          <a:lstStyle>
            <a:lvl1pPr marL="0" indent="0">
              <a:buNone/>
              <a:defRPr/>
            </a:lvl1pPr>
          </a:lstStyle>
          <a:p>
            <a:pPr algn="l"/>
            <a:r>
              <a:rPr lang="en-US" dirty="0">
                <a:solidFill>
                  <a:srgbClr val="565B5D"/>
                </a:solidFill>
                <a:latin typeface="Open Sans Semibold" panose="020B0706030804020204" pitchFamily="34" charset="0"/>
                <a:ea typeface="Open Sans Semibold" panose="020B0706030804020204" pitchFamily="34" charset="0"/>
                <a:cs typeface="Open Sans Semibold" panose="020B0706030804020204" pitchFamily="34" charset="0"/>
              </a:rPr>
              <a:t>Section subtitle</a:t>
            </a:r>
          </a:p>
        </p:txBody>
      </p:sp>
    </p:spTree>
    <p:extLst>
      <p:ext uri="{BB962C8B-B14F-4D97-AF65-F5344CB8AC3E}">
        <p14:creationId xmlns:p14="http://schemas.microsoft.com/office/powerpoint/2010/main" val="36865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Footers (Body Blank)">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4B065BF-8483-4ED2-A758-5F457B8361C4}"/>
              </a:ext>
            </a:extLst>
          </p:cNvPr>
          <p:cNvSpPr>
            <a:spLocks noGrp="1"/>
          </p:cNvSpPr>
          <p:nvPr>
            <p:ph type="body" sz="quarter" idx="10" hasCustomPrompt="1"/>
          </p:nvPr>
        </p:nvSpPr>
        <p:spPr>
          <a:xfrm>
            <a:off x="2983331" y="6212263"/>
            <a:ext cx="8964791" cy="589671"/>
          </a:xfrm>
        </p:spPr>
        <p:txBody>
          <a:bodyPr>
            <a:normAutofit/>
          </a:bodyPr>
          <a:lstStyle>
            <a:lvl1pPr marL="182880" indent="-182880">
              <a:spcBef>
                <a:spcPts val="0"/>
              </a:spcBef>
              <a:buFont typeface="+mj-lt"/>
              <a:buAutoNum type="arabicPeriod"/>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21435B33-B504-4F8C-AF35-D81B726EF07C}"/>
              </a:ext>
            </a:extLst>
          </p:cNvPr>
          <p:cNvSpPr>
            <a:spLocks noGrp="1"/>
          </p:cNvSpPr>
          <p:nvPr>
            <p:ph type="body" sz="quarter" idx="11" hasCustomPrompt="1"/>
          </p:nvPr>
        </p:nvSpPr>
        <p:spPr>
          <a:xfrm>
            <a:off x="256032" y="5807942"/>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
        <p:nvSpPr>
          <p:cNvPr id="8" name="Title 1">
            <a:extLst>
              <a:ext uri="{FF2B5EF4-FFF2-40B4-BE49-F238E27FC236}">
                <a16:creationId xmlns:a16="http://schemas.microsoft.com/office/drawing/2014/main" id="{894C2BCC-43CF-4A5B-B706-74ABC9F6FF4E}"/>
              </a:ext>
            </a:extLst>
          </p:cNvPr>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latin typeface="Maitree" panose="00000500000000000000" pitchFamily="2" charset="-34"/>
              </a:defRPr>
            </a:lvl1pPr>
          </a:lstStyle>
          <a:p>
            <a:pPr lvl="0"/>
            <a:r>
              <a:rPr lang="en-US" dirty="0"/>
              <a:t>Click to edit Master title style</a:t>
            </a:r>
          </a:p>
        </p:txBody>
      </p:sp>
    </p:spTree>
    <p:extLst>
      <p:ext uri="{BB962C8B-B14F-4D97-AF65-F5344CB8AC3E}">
        <p14:creationId xmlns:p14="http://schemas.microsoft.com/office/powerpoint/2010/main" val="29612310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Body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342497"/>
            <a:ext cx="11682153" cy="4427551"/>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23708E90-4FC2-554A-D5C8-1EA578A2C930}"/>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C9A20AE5-76E4-F017-AD5B-04752A03BC6D}"/>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178393361"/>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2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ody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342497"/>
            <a:ext cx="11682153" cy="4427551"/>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23708E90-4FC2-554A-D5C8-1EA578A2C930}"/>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C9A20AE5-76E4-F017-AD5B-04752A03BC6D}"/>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3035447296"/>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userDrawn="1">
          <p15:clr>
            <a:srgbClr val="FBAE40"/>
          </p15:clr>
        </p15:guide>
        <p15:guide id="4" pos="3840" userDrawn="1">
          <p15:clr>
            <a:srgbClr val="FBAE40"/>
          </p15:clr>
        </p15:guide>
        <p15:guide id="5" pos="7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Content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1" y="1342498"/>
            <a:ext cx="5830030" cy="4310158"/>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333500"/>
            <a:ext cx="5851525" cy="43322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05295372-8403-12A4-BB9F-5CCBB84EE2D2}"/>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9" name="Text Placeholder 4">
            <a:extLst>
              <a:ext uri="{FF2B5EF4-FFF2-40B4-BE49-F238E27FC236}">
                <a16:creationId xmlns:a16="http://schemas.microsoft.com/office/drawing/2014/main" id="{1BB1839D-2267-A679-97A5-B5DE0C44BC22}"/>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023681625"/>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Fi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D87C-174F-E713-F3AB-6A7001EEDDF4}"/>
              </a:ext>
            </a:extLst>
          </p:cNvPr>
          <p:cNvSpPr>
            <a:spLocks noGrp="1"/>
          </p:cNvSpPr>
          <p:nvPr>
            <p:ph type="title"/>
          </p:nvPr>
        </p:nvSpPr>
        <p:spPr>
          <a:xfrm>
            <a:off x="254925" y="174882"/>
            <a:ext cx="11087989"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D828547-C378-924B-4722-E296D6749AD8}"/>
              </a:ext>
            </a:extLst>
          </p:cNvPr>
          <p:cNvSpPr>
            <a:spLocks noGrp="1"/>
          </p:cNvSpPr>
          <p:nvPr>
            <p:ph idx="1"/>
          </p:nvPr>
        </p:nvSpPr>
        <p:spPr>
          <a:xfrm>
            <a:off x="265971" y="1342497"/>
            <a:ext cx="11076944" cy="5243360"/>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95877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923690"/>
            <a:ext cx="5830030" cy="3728965"/>
          </a:xfrm>
        </p:spPr>
        <p:txBody>
          <a:bodyPr vert="horz" lIns="91440" tIns="45720" rIns="91440" bIns="45720" rtlCol="0">
            <a:noAutofit/>
          </a:bodyPr>
          <a:lstStyle>
            <a:lvl1pPr>
              <a:defRPr lang="en-US" sz="2400" dirty="0">
                <a:solidFill>
                  <a:schemeClr val="tx1">
                    <a:lumMod val="75000"/>
                    <a:lumOff val="25000"/>
                  </a:schemeClr>
                </a:solidFill>
              </a:defRPr>
            </a:lvl1pPr>
            <a:lvl2pPr>
              <a:defRPr lang="en-US" sz="2000" dirty="0">
                <a:solidFill>
                  <a:schemeClr val="tx1">
                    <a:lumMod val="75000"/>
                    <a:lumOff val="25000"/>
                  </a:schemeClr>
                </a:solidFill>
              </a:defRPr>
            </a:lvl2pPr>
            <a:lvl3pPr>
              <a:defRPr lang="en-US" sz="1800" dirty="0">
                <a:solidFill>
                  <a:schemeClr val="tx1">
                    <a:lumMod val="75000"/>
                    <a:lumOff val="25000"/>
                  </a:schemeClr>
                </a:solidFill>
              </a:defRPr>
            </a:lvl3pPr>
            <a:lvl4pPr>
              <a:defRPr lang="en-US" sz="1600" dirty="0">
                <a:solidFill>
                  <a:schemeClr val="tx1">
                    <a:lumMod val="75000"/>
                    <a:lumOff val="25000"/>
                  </a:schemeClr>
                </a:solidFill>
              </a:defRPr>
            </a:lvl4pPr>
            <a:lvl5pPr>
              <a:defRPr lang="en-US" sz="1600"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917676"/>
            <a:ext cx="5851525" cy="374811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FBB6B28B-09FA-40B2-A263-204D83995736}"/>
              </a:ext>
            </a:extLst>
          </p:cNvPr>
          <p:cNvSpPr>
            <a:spLocks noGrp="1"/>
          </p:cNvSpPr>
          <p:nvPr>
            <p:ph type="body" sz="quarter" idx="13"/>
          </p:nvPr>
        </p:nvSpPr>
        <p:spPr>
          <a:xfrm>
            <a:off x="265971" y="1333500"/>
            <a:ext cx="5829508"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8">
            <a:extLst>
              <a:ext uri="{FF2B5EF4-FFF2-40B4-BE49-F238E27FC236}">
                <a16:creationId xmlns:a16="http://schemas.microsoft.com/office/drawing/2014/main" id="{10701C93-DC52-4641-B23D-5E4F396A353B}"/>
              </a:ext>
            </a:extLst>
          </p:cNvPr>
          <p:cNvSpPr>
            <a:spLocks noGrp="1"/>
          </p:cNvSpPr>
          <p:nvPr>
            <p:ph type="body" sz="quarter" idx="14"/>
          </p:nvPr>
        </p:nvSpPr>
        <p:spPr>
          <a:xfrm>
            <a:off x="6096000" y="1333500"/>
            <a:ext cx="5851525"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ext Placeholder 7">
            <a:extLst>
              <a:ext uri="{FF2B5EF4-FFF2-40B4-BE49-F238E27FC236}">
                <a16:creationId xmlns:a16="http://schemas.microsoft.com/office/drawing/2014/main" id="{4039C45B-CADA-E5EE-C395-A58FA3CA4F75}"/>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11" name="Text Placeholder 4">
            <a:extLst>
              <a:ext uri="{FF2B5EF4-FFF2-40B4-BE49-F238E27FC236}">
                <a16:creationId xmlns:a16="http://schemas.microsoft.com/office/drawing/2014/main" id="{E455CB85-A5AA-A7B5-D53C-12C39943B26B}"/>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245426566"/>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4CD8B18-8B20-0E16-71F4-FCE5577BFF68}"/>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8288880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00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2990" y="273051"/>
            <a:ext cx="7445096" cy="5338169"/>
          </a:xfrm>
        </p:spPr>
        <p:txBody>
          <a:bodyPr>
            <a:normAutofit/>
          </a:bodyPr>
          <a:lstStyle>
            <a:lvl1pPr>
              <a:lnSpc>
                <a:spcPct val="90000"/>
              </a:lnSpc>
              <a:spcBef>
                <a:spcPts val="0"/>
              </a:spcBef>
              <a:defRPr sz="2800">
                <a:solidFill>
                  <a:schemeClr val="tx1">
                    <a:lumMod val="75000"/>
                    <a:lumOff val="25000"/>
                  </a:schemeClr>
                </a:solidFill>
              </a:defRPr>
            </a:lvl1pPr>
            <a:lvl2pPr>
              <a:lnSpc>
                <a:spcPct val="90000"/>
              </a:lnSpc>
              <a:spcBef>
                <a:spcPts val="0"/>
              </a:spcBef>
              <a:defRPr sz="2400">
                <a:solidFill>
                  <a:schemeClr val="tx1">
                    <a:lumMod val="75000"/>
                    <a:lumOff val="25000"/>
                  </a:schemeClr>
                </a:solidFill>
              </a:defRPr>
            </a:lvl2pPr>
            <a:lvl3pPr>
              <a:lnSpc>
                <a:spcPct val="90000"/>
              </a:lnSpc>
              <a:spcBef>
                <a:spcPts val="0"/>
              </a:spcBef>
              <a:defRPr sz="2000">
                <a:solidFill>
                  <a:schemeClr val="tx1">
                    <a:lumMod val="75000"/>
                    <a:lumOff val="25000"/>
                  </a:schemeClr>
                </a:solidFill>
              </a:defRPr>
            </a:lvl3pPr>
            <a:lvl4pPr>
              <a:lnSpc>
                <a:spcPct val="90000"/>
              </a:lnSpc>
              <a:spcBef>
                <a:spcPts val="0"/>
              </a:spcBef>
              <a:defRPr sz="1800">
                <a:solidFill>
                  <a:schemeClr val="tx1">
                    <a:lumMod val="75000"/>
                    <a:lumOff val="25000"/>
                  </a:schemeClr>
                </a:solidFill>
              </a:defRPr>
            </a:lvl4pPr>
            <a:lvl5pPr>
              <a:lnSpc>
                <a:spcPct val="90000"/>
              </a:lnSpc>
              <a:spcBef>
                <a:spcPts val="0"/>
              </a:spcBef>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66008" y="1435102"/>
            <a:ext cx="4011084" cy="417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E666CB1C-E6AE-CD25-F798-BD8386075D43}"/>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8" name="Text Placeholder 4">
            <a:extLst>
              <a:ext uri="{FF2B5EF4-FFF2-40B4-BE49-F238E27FC236}">
                <a16:creationId xmlns:a16="http://schemas.microsoft.com/office/drawing/2014/main" id="{05692413-0F53-5CB7-2184-7B918B772080}"/>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526239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1821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3038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49849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A7E31BF5-5F65-A6B7-653A-35C0B0E1AE96}"/>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29265258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3C30-B8BA-AE0D-BA2A-701C7DDAF610}"/>
              </a:ext>
            </a:extLst>
          </p:cNvPr>
          <p:cNvSpPr>
            <a:spLocks noGrp="1"/>
          </p:cNvSpPr>
          <p:nvPr>
            <p:ph type="title"/>
          </p:nvPr>
        </p:nvSpPr>
        <p:spPr/>
        <p:txBody>
          <a:bodyPr/>
          <a:lstStyle>
            <a:lvl1pPr>
              <a:defRPr>
                <a:latin typeface="Aptos Display" panose="020B00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CC8E7E16-EB72-B67E-2E2F-E1D2A9E528E0}"/>
              </a:ext>
            </a:extLst>
          </p:cNvPr>
          <p:cNvSpPr/>
          <p:nvPr userDrawn="1"/>
        </p:nvSpPr>
        <p:spPr>
          <a:xfrm>
            <a:off x="254925" y="5979459"/>
            <a:ext cx="11682153" cy="55581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dirty="0"/>
              <a:t>Not displayed in video</a:t>
            </a:r>
          </a:p>
        </p:txBody>
      </p:sp>
      <p:sp>
        <p:nvSpPr>
          <p:cNvPr id="6" name="Text Placeholder 5">
            <a:extLst>
              <a:ext uri="{FF2B5EF4-FFF2-40B4-BE49-F238E27FC236}">
                <a16:creationId xmlns:a16="http://schemas.microsoft.com/office/drawing/2014/main" id="{E1A64EA7-974A-5D6C-E439-472A6DF782B6}"/>
              </a:ext>
            </a:extLst>
          </p:cNvPr>
          <p:cNvSpPr>
            <a:spLocks noGrp="1"/>
          </p:cNvSpPr>
          <p:nvPr>
            <p:ph type="body" sz="quarter" idx="10"/>
          </p:nvPr>
        </p:nvSpPr>
        <p:spPr>
          <a:xfrm>
            <a:off x="255588" y="1317625"/>
            <a:ext cx="11680825"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04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4925" y="1342498"/>
            <a:ext cx="11682153" cy="43101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93691"/>
      </p:ext>
    </p:extLst>
  </p:cSld>
  <p:clrMap bg1="lt1" tx1="dk1" bg2="lt2" tx2="dk2" accent1="accent1" accent2="accent2" accent3="accent3" accent4="accent4" accent5="accent5" accent6="accent6" hlink="hlink" folHlink="folHlink"/>
  <p:sldLayoutIdLst>
    <p:sldLayoutId id="2147483654" r:id="rId1"/>
    <p:sldLayoutId id="2147483674" r:id="rId2"/>
    <p:sldLayoutId id="2147483682" r:id="rId3"/>
    <p:sldLayoutId id="2147483692" r:id="rId4"/>
    <p:sldLayoutId id="2147483683" r:id="rId5"/>
    <p:sldLayoutId id="2147483655" r:id="rId6"/>
    <p:sldLayoutId id="2147483656" r:id="rId7"/>
    <p:sldLayoutId id="2147483657" r:id="rId8"/>
    <p:sldLayoutId id="2147483696" r:id="rId9"/>
  </p:sldLayoutIdLst>
  <p:transition>
    <p:fade/>
  </p:transition>
  <p:txStyles>
    <p:titleStyle>
      <a:lvl1pPr algn="l" defTabSz="457200" rtl="0" eaLnBrk="1" latinLnBrk="0" hangingPunct="1">
        <a:lnSpc>
          <a:spcPct val="90000"/>
        </a:lnSpc>
        <a:spcBef>
          <a:spcPct val="0"/>
        </a:spcBef>
        <a:buNone/>
        <a:defRPr sz="3600" b="1" kern="1200">
          <a:solidFill>
            <a:schemeClr val="tx2"/>
          </a:solidFill>
          <a:latin typeface="Maitree" pitchFamily="2" charset="-34"/>
          <a:ea typeface="+mj-ea"/>
          <a:cs typeface="Maitree" pitchFamily="2" charset="-34"/>
        </a:defRPr>
      </a:lvl1pPr>
    </p:titleStyle>
    <p:bodyStyle>
      <a:lvl1pPr marL="342900" indent="-342900" algn="l" defTabSz="457200" rtl="0" eaLnBrk="1" latinLnBrk="0" hangingPunct="1">
        <a:lnSpc>
          <a:spcPct val="90000"/>
        </a:lnSpc>
        <a:spcBef>
          <a:spcPts val="0"/>
        </a:spcBef>
        <a:buClr>
          <a:schemeClr val="tx2"/>
        </a:buClr>
        <a:buFont typeface="Arial"/>
        <a:buChar char="•"/>
        <a:defRPr sz="2800" kern="120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514DBAB-3DE2-2FF1-2966-D52CC9585512}"/>
              </a:ext>
            </a:extLst>
          </p:cNvPr>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2E68053E-A7C1-7D83-8F1A-30F1362077AF}"/>
              </a:ext>
            </a:extLst>
          </p:cNvPr>
          <p:cNvSpPr>
            <a:spLocks noGrp="1"/>
          </p:cNvSpPr>
          <p:nvPr>
            <p:ph type="body" idx="1"/>
          </p:nvPr>
        </p:nvSpPr>
        <p:spPr>
          <a:xfrm>
            <a:off x="254925" y="1342498"/>
            <a:ext cx="11682153" cy="43101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6360343"/>
      </p:ext>
    </p:extLst>
  </p:cSld>
  <p:clrMap bg1="lt1" tx1="dk1" bg2="lt2" tx2="dk2" accent1="accent1" accent2="accent2" accent3="accent3" accent4="accent4" accent5="accent5" accent6="accent6" hlink="hlink" folHlink="folHlink"/>
  <p:sldLayoutIdLst>
    <p:sldLayoutId id="2147483695"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pPr lvl="0"/>
            <a:r>
              <a:rPr lang="en-US" dirty="0"/>
              <a:t>Click to edit Master title style</a:t>
            </a:r>
          </a:p>
        </p:txBody>
      </p:sp>
    </p:spTree>
    <p:extLst>
      <p:ext uri="{BB962C8B-B14F-4D97-AF65-F5344CB8AC3E}">
        <p14:creationId xmlns:p14="http://schemas.microsoft.com/office/powerpoint/2010/main" val="3176280756"/>
      </p:ext>
    </p:extLst>
  </p:cSld>
  <p:clrMap bg1="lt1" tx1="dk1" bg2="lt2" tx2="dk2" accent1="accent1" accent2="accent2" accent3="accent3" accent4="accent4" accent5="accent5" accent6="accent6" hlink="hlink" folHlink="folHlink"/>
  <p:sldLayoutIdLst>
    <p:sldLayoutId id="2147483681" r:id="rId1"/>
    <p:sldLayoutId id="2147483693" r:id="rId2"/>
    <p:sldLayoutId id="2147483684" r:id="rId3"/>
  </p:sldLayoutIdLst>
  <p:transition>
    <p:fade/>
  </p:transition>
  <p:txStyles>
    <p:titleStyle>
      <a:lvl1pPr algn="l" defTabSz="457200" rtl="0" eaLnBrk="1" latinLnBrk="0" hangingPunct="1">
        <a:lnSpc>
          <a:spcPct val="90000"/>
        </a:lnSpc>
        <a:spcBef>
          <a:spcPct val="0"/>
        </a:spcBef>
        <a:buNone/>
        <a:defRPr lang="en-US" sz="3600" b="1" kern="1200" dirty="0">
          <a:solidFill>
            <a:schemeClr val="tx2"/>
          </a:solidFill>
          <a:latin typeface="+mj-lt"/>
          <a:ea typeface="+mj-ea"/>
          <a:cs typeface="+mj-cs"/>
        </a:defRPr>
      </a:lvl1pPr>
    </p:titleStyle>
    <p:bodyStyle>
      <a:lvl1pPr marL="342900" indent="-342900" algn="l" defTabSz="457200" rtl="0" eaLnBrk="1" latinLnBrk="0" hangingPunct="1">
        <a:lnSpc>
          <a:spcPct val="90000"/>
        </a:lnSpc>
        <a:spcBef>
          <a:spcPts val="0"/>
        </a:spcBef>
        <a:buClrTx/>
        <a:buFont typeface="Arial"/>
        <a:buChar char="•"/>
        <a:defRPr lang="en-US" sz="2800" kern="1200" dirty="0">
          <a:solidFill>
            <a:srgbClr val="333333"/>
          </a:solidFill>
          <a:latin typeface="+mn-lt"/>
          <a:ea typeface="+mn-ea"/>
          <a:cs typeface="+mn-cs"/>
        </a:defRPr>
      </a:lvl1pPr>
      <a:lvl2pPr marL="742950" indent="-285750" algn="l" defTabSz="457200" rtl="0" eaLnBrk="1" latinLnBrk="0" hangingPunct="1">
        <a:lnSpc>
          <a:spcPct val="90000"/>
        </a:lnSpc>
        <a:spcBef>
          <a:spcPts val="0"/>
        </a:spcBef>
        <a:buClrTx/>
        <a:buFont typeface="Arial" panose="020B0604020202020204" pitchFamily="34" charset="0"/>
        <a:buChar char="•"/>
        <a:defRPr lang="en-US" sz="2400" kern="1200" dirty="0">
          <a:solidFill>
            <a:srgbClr val="333333"/>
          </a:solidFill>
          <a:latin typeface="+mn-lt"/>
          <a:ea typeface="+mn-ea"/>
          <a:cs typeface="+mn-cs"/>
        </a:defRPr>
      </a:lvl2pPr>
      <a:lvl3pPr marL="1143000" indent="-228600" algn="l" defTabSz="457200" rtl="0" eaLnBrk="1" latinLnBrk="0" hangingPunct="1">
        <a:lnSpc>
          <a:spcPct val="90000"/>
        </a:lnSpc>
        <a:spcBef>
          <a:spcPts val="0"/>
        </a:spcBef>
        <a:buClrTx/>
        <a:buFont typeface="Wingdings" panose="05000000000000000000" pitchFamily="2" charset="2"/>
        <a:buChar char="§"/>
        <a:defRPr lang="en-US" sz="2000" kern="1200" dirty="0">
          <a:solidFill>
            <a:srgbClr val="333333"/>
          </a:solidFill>
          <a:latin typeface="+mn-lt"/>
          <a:ea typeface="+mn-ea"/>
          <a:cs typeface="+mn-cs"/>
        </a:defRPr>
      </a:lvl3pPr>
      <a:lvl4pPr marL="1600200" indent="-228600" algn="l" defTabSz="457200" rtl="0" eaLnBrk="1" latinLnBrk="0" hangingPunct="1">
        <a:lnSpc>
          <a:spcPct val="90000"/>
        </a:lnSpc>
        <a:spcBef>
          <a:spcPts val="0"/>
        </a:spcBef>
        <a:buClrTx/>
        <a:buFont typeface="Arial" panose="020B0604020202020204" pitchFamily="34" charset="0"/>
        <a:buChar char="»"/>
        <a:defRPr lang="en-US" sz="1800" kern="1200" dirty="0">
          <a:solidFill>
            <a:srgbClr val="333333"/>
          </a:solidFill>
          <a:latin typeface="+mn-lt"/>
          <a:ea typeface="+mn-ea"/>
          <a:cs typeface="+mn-cs"/>
        </a:defRPr>
      </a:lvl4pPr>
      <a:lvl5pPr marL="2057400" indent="-228600" algn="l" defTabSz="457200" rtl="0" eaLnBrk="1" latinLnBrk="0" hangingPunct="1">
        <a:lnSpc>
          <a:spcPct val="90000"/>
        </a:lnSpc>
        <a:spcBef>
          <a:spcPts val="0"/>
        </a:spcBef>
        <a:buClrTx/>
        <a:buFont typeface="Wingdings" panose="05000000000000000000" pitchFamily="2" charset="2"/>
        <a:buChar char="§"/>
        <a:defRPr lang="en-US" sz="1800" kern="1200" dirty="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713728"/>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9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419918"/>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www.rch.org.au/clinicalguide/guideline_index/crying_baby_infant_distr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73_23C3BAB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87_F15542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88_1CDE94C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microsoft.com/office/2018/10/relationships/comments" Target="../comments/modernComment_16F_B3B600E0.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57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3BDE-7598-87F7-0EA9-6E41F33EDEA9}"/>
              </a:ext>
            </a:extLst>
          </p:cNvPr>
          <p:cNvSpPr>
            <a:spLocks noGrp="1"/>
          </p:cNvSpPr>
          <p:nvPr>
            <p:ph type="title"/>
          </p:nvPr>
        </p:nvSpPr>
        <p:spPr/>
        <p:txBody>
          <a:bodyPr/>
          <a:lstStyle/>
          <a:p>
            <a:r>
              <a:rPr lang="en-US" dirty="0"/>
              <a:t>Evaluation for Excessive Crying or Colic</a:t>
            </a:r>
          </a:p>
        </p:txBody>
      </p:sp>
      <p:sp>
        <p:nvSpPr>
          <p:cNvPr id="3" name="Content Placeholder 2">
            <a:extLst>
              <a:ext uri="{FF2B5EF4-FFF2-40B4-BE49-F238E27FC236}">
                <a16:creationId xmlns:a16="http://schemas.microsoft.com/office/drawing/2014/main" id="{2CA09F15-66C4-A4EA-DFD9-4458782AF3FD}"/>
              </a:ext>
            </a:extLst>
          </p:cNvPr>
          <p:cNvSpPr>
            <a:spLocks noGrp="1"/>
          </p:cNvSpPr>
          <p:nvPr>
            <p:ph idx="1"/>
          </p:nvPr>
        </p:nvSpPr>
        <p:spPr>
          <a:xfrm>
            <a:off x="265971" y="1342497"/>
            <a:ext cx="6032580" cy="4427551"/>
          </a:xfrm>
        </p:spPr>
        <p:txBody>
          <a:bodyPr/>
          <a:lstStyle/>
          <a:p>
            <a:r>
              <a:rPr lang="en-US" dirty="0">
                <a:solidFill>
                  <a:srgbClr val="333333"/>
                </a:solidFill>
              </a:rPr>
              <a:t>Colic is a </a:t>
            </a:r>
            <a:r>
              <a:rPr lang="en-US" b="1" dirty="0">
                <a:solidFill>
                  <a:schemeClr val="accent1"/>
                </a:solidFill>
              </a:rPr>
              <a:t>symptom-based diagnosis</a:t>
            </a:r>
            <a:r>
              <a:rPr lang="en-US" baseline="30000" dirty="0">
                <a:solidFill>
                  <a:schemeClr val="tx1"/>
                </a:solidFill>
              </a:rPr>
              <a:t>[1]</a:t>
            </a:r>
            <a:endParaRPr lang="en-US" b="1" baseline="30000" dirty="0">
              <a:solidFill>
                <a:schemeClr val="tx1"/>
              </a:solidFill>
            </a:endParaRPr>
          </a:p>
          <a:p>
            <a:pPr lvl="1"/>
            <a:r>
              <a:rPr lang="en-US" dirty="0">
                <a:solidFill>
                  <a:srgbClr val="333333"/>
                </a:solidFill>
              </a:rPr>
              <a:t>Dependent on thorough </a:t>
            </a:r>
            <a:r>
              <a:rPr lang="en-US" b="1" dirty="0">
                <a:solidFill>
                  <a:schemeClr val="accent1"/>
                </a:solidFill>
              </a:rPr>
              <a:t>clinical interview</a:t>
            </a:r>
            <a:r>
              <a:rPr lang="en-US" b="1" dirty="0"/>
              <a:t> </a:t>
            </a:r>
            <a:r>
              <a:rPr lang="en-US" dirty="0">
                <a:solidFill>
                  <a:srgbClr val="333333"/>
                </a:solidFill>
              </a:rPr>
              <a:t>and </a:t>
            </a:r>
            <a:r>
              <a:rPr lang="en-US" b="1" dirty="0">
                <a:solidFill>
                  <a:schemeClr val="accent1"/>
                </a:solidFill>
              </a:rPr>
              <a:t>physical examination</a:t>
            </a:r>
            <a:endParaRPr lang="en-US" dirty="0"/>
          </a:p>
          <a:p>
            <a:endParaRPr lang="en-US" dirty="0"/>
          </a:p>
          <a:p>
            <a:r>
              <a:rPr lang="en-US" dirty="0">
                <a:solidFill>
                  <a:srgbClr val="333333"/>
                </a:solidFill>
              </a:rPr>
              <a:t>Other investigations may include:</a:t>
            </a:r>
            <a:r>
              <a:rPr lang="en-US" baseline="30000" dirty="0">
                <a:solidFill>
                  <a:srgbClr val="333333"/>
                </a:solidFill>
              </a:rPr>
              <a:t>[1]</a:t>
            </a:r>
            <a:endParaRPr lang="en-US" dirty="0">
              <a:solidFill>
                <a:srgbClr val="333333"/>
              </a:solidFill>
            </a:endParaRPr>
          </a:p>
          <a:p>
            <a:pPr lvl="1"/>
            <a:r>
              <a:rPr lang="en-US" dirty="0">
                <a:solidFill>
                  <a:srgbClr val="333333"/>
                </a:solidFill>
              </a:rPr>
              <a:t>Urinalysis for afebrile urinary tract infection</a:t>
            </a:r>
          </a:p>
          <a:p>
            <a:pPr lvl="1"/>
            <a:r>
              <a:rPr lang="en-US" dirty="0">
                <a:solidFill>
                  <a:srgbClr val="333333"/>
                </a:solidFill>
              </a:rPr>
              <a:t>Imaging on suspicion of fracture or abuse</a:t>
            </a:r>
          </a:p>
          <a:p>
            <a:pPr lvl="1"/>
            <a:endParaRPr lang="en-US" dirty="0"/>
          </a:p>
        </p:txBody>
      </p:sp>
      <p:sp>
        <p:nvSpPr>
          <p:cNvPr id="4" name="Text Placeholder 3">
            <a:extLst>
              <a:ext uri="{FF2B5EF4-FFF2-40B4-BE49-F238E27FC236}">
                <a16:creationId xmlns:a16="http://schemas.microsoft.com/office/drawing/2014/main" id="{21710478-E0EC-6381-6A21-9376EDFDBEF2}"/>
              </a:ext>
            </a:extLst>
          </p:cNvPr>
          <p:cNvSpPr>
            <a:spLocks noGrp="1"/>
          </p:cNvSpPr>
          <p:nvPr>
            <p:ph type="body" sz="quarter" idx="10"/>
          </p:nvPr>
        </p:nvSpPr>
        <p:spPr/>
        <p:txBody>
          <a:bodyPr/>
          <a:lstStyle/>
          <a:p>
            <a:r>
              <a:rPr lang="en-US" dirty="0"/>
              <a:t>[1]. Grover G. In: Berkowitz CD (ed). </a:t>
            </a:r>
            <a:r>
              <a:rPr lang="en-US" i="1" dirty="0"/>
              <a:t>Berkowitz’s Pediatrics. </a:t>
            </a:r>
            <a:r>
              <a:rPr lang="en-US" dirty="0"/>
              <a:t>6</a:t>
            </a:r>
            <a:r>
              <a:rPr lang="en-US" baseline="30000" dirty="0"/>
              <a:t>th</a:t>
            </a:r>
            <a:r>
              <a:rPr lang="en-US" dirty="0"/>
              <a:t> ed. American Academy of Pediatrics; 2021. [2]. Royal Children’s Hospital Melbourne. August 2019. </a:t>
            </a:r>
            <a:r>
              <a:rPr lang="en-US" dirty="0">
                <a:hlinkClick r:id="rId2"/>
              </a:rPr>
              <a:t>https://www.rch.org.au/clinicalguide/guideline_index/crying_baby_infant_distress/</a:t>
            </a:r>
            <a:r>
              <a:rPr lang="en-US" dirty="0"/>
              <a:t>. </a:t>
            </a:r>
          </a:p>
        </p:txBody>
      </p:sp>
      <p:sp>
        <p:nvSpPr>
          <p:cNvPr id="10" name="Text Placeholder 9">
            <a:extLst>
              <a:ext uri="{FF2B5EF4-FFF2-40B4-BE49-F238E27FC236}">
                <a16:creationId xmlns:a16="http://schemas.microsoft.com/office/drawing/2014/main" id="{ABDAADD5-80A0-55CF-1EA3-8C4239956FEE}"/>
              </a:ext>
            </a:extLst>
          </p:cNvPr>
          <p:cNvSpPr>
            <a:spLocks noGrp="1"/>
          </p:cNvSpPr>
          <p:nvPr>
            <p:ph type="body" sz="quarter" idx="11"/>
          </p:nvPr>
        </p:nvSpPr>
        <p:spPr/>
        <p:txBody>
          <a:bodyPr/>
          <a:lstStyle/>
          <a:p>
            <a:endParaRPr lang="en-US"/>
          </a:p>
        </p:txBody>
      </p:sp>
      <p:grpSp>
        <p:nvGrpSpPr>
          <p:cNvPr id="6" name="Group 5">
            <a:extLst>
              <a:ext uri="{FF2B5EF4-FFF2-40B4-BE49-F238E27FC236}">
                <a16:creationId xmlns:a16="http://schemas.microsoft.com/office/drawing/2014/main" id="{7E7BFFF2-4970-95AA-8903-2FFC18027A6C}"/>
              </a:ext>
            </a:extLst>
          </p:cNvPr>
          <p:cNvGrpSpPr/>
          <p:nvPr/>
        </p:nvGrpSpPr>
        <p:grpSpPr>
          <a:xfrm>
            <a:off x="6717326" y="1544994"/>
            <a:ext cx="4750082" cy="4230430"/>
            <a:chOff x="716045" y="2579509"/>
            <a:chExt cx="3589466" cy="4140999"/>
          </a:xfrm>
        </p:grpSpPr>
        <p:sp>
          <p:nvSpPr>
            <p:cNvPr id="7" name="Rounded Rectangle 6">
              <a:extLst>
                <a:ext uri="{FF2B5EF4-FFF2-40B4-BE49-F238E27FC236}">
                  <a16:creationId xmlns:a16="http://schemas.microsoft.com/office/drawing/2014/main" id="{23984FC0-CB08-32BE-088F-192F17B09143}"/>
                </a:ext>
              </a:extLst>
            </p:cNvPr>
            <p:cNvSpPr/>
            <p:nvPr/>
          </p:nvSpPr>
          <p:spPr>
            <a:xfrm>
              <a:off x="1032497" y="2759109"/>
              <a:ext cx="2956560" cy="3733826"/>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8" name="Rounded Rectangle 7">
              <a:extLst>
                <a:ext uri="{FF2B5EF4-FFF2-40B4-BE49-F238E27FC236}">
                  <a16:creationId xmlns:a16="http://schemas.microsoft.com/office/drawing/2014/main" id="{C315349A-A360-B6D3-5D7A-0B0DB5722588}"/>
                </a:ext>
              </a:extLst>
            </p:cNvPr>
            <p:cNvSpPr/>
            <p:nvPr/>
          </p:nvSpPr>
          <p:spPr>
            <a:xfrm>
              <a:off x="716045" y="2579509"/>
              <a:ext cx="3589466" cy="431044"/>
            </a:xfrm>
            <a:prstGeom prst="roundRect">
              <a:avLst>
                <a:gd name="adj" fmla="val 50000"/>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Differential Diagnoses</a:t>
              </a:r>
              <a:r>
                <a:rPr lang="en-US" sz="2000" baseline="30000" dirty="0">
                  <a:latin typeface="Aptos Display" panose="020B0004020202020204" pitchFamily="34" charset="0"/>
                </a:rPr>
                <a:t>[1],[2]</a:t>
              </a:r>
              <a:endParaRPr lang="en-US" sz="2000" dirty="0">
                <a:latin typeface="Aptos Display" panose="020B0004020202020204" pitchFamily="34" charset="0"/>
              </a:endParaRPr>
            </a:p>
          </p:txBody>
        </p:sp>
        <p:sp>
          <p:nvSpPr>
            <p:cNvPr id="9" name="TextBox 8">
              <a:extLst>
                <a:ext uri="{FF2B5EF4-FFF2-40B4-BE49-F238E27FC236}">
                  <a16:creationId xmlns:a16="http://schemas.microsoft.com/office/drawing/2014/main" id="{2C8B9408-CD11-8212-6DE6-E713D8A59187}"/>
                </a:ext>
              </a:extLst>
            </p:cNvPr>
            <p:cNvSpPr txBox="1"/>
            <p:nvPr/>
          </p:nvSpPr>
          <p:spPr>
            <a:xfrm>
              <a:off x="1032498" y="3120329"/>
              <a:ext cx="2956560" cy="360017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t>Non-</a:t>
              </a:r>
              <a:r>
                <a:rPr lang="en-US" dirty="0" err="1"/>
                <a:t>IgE</a:t>
              </a:r>
              <a:r>
                <a:rPr lang="en-US" dirty="0"/>
                <a:t>-mediated cow’s milk or soy protein allergy</a:t>
              </a:r>
            </a:p>
            <a:p>
              <a:pPr marL="285750" indent="-285750">
                <a:spcAft>
                  <a:spcPts val="800"/>
                </a:spcAft>
                <a:buFont typeface="Arial" panose="020B0604020202020204" pitchFamily="34" charset="0"/>
                <a:buChar char="•"/>
              </a:pPr>
              <a:r>
                <a:rPr lang="en-US" dirty="0"/>
                <a:t>Lactose overload or malabsorption</a:t>
              </a:r>
            </a:p>
            <a:p>
              <a:pPr marL="285750" indent="-285750">
                <a:spcAft>
                  <a:spcPts val="800"/>
                </a:spcAft>
                <a:buFont typeface="Arial" panose="020B0604020202020204" pitchFamily="34" charset="0"/>
                <a:buChar char="•"/>
              </a:pPr>
              <a:r>
                <a:rPr lang="en-US" dirty="0"/>
                <a:t>Gastroesophageal reflux disease</a:t>
              </a:r>
            </a:p>
            <a:p>
              <a:pPr marL="285750" indent="-285750">
                <a:spcAft>
                  <a:spcPts val="300"/>
                </a:spcAft>
                <a:buFont typeface="Arial" panose="020B0604020202020204" pitchFamily="34" charset="0"/>
                <a:buChar char="•"/>
              </a:pPr>
              <a:r>
                <a:rPr lang="en-US" dirty="0"/>
                <a:t>If crying is acute onset:</a:t>
              </a:r>
            </a:p>
            <a:p>
              <a:pPr marL="742950" lvl="1" indent="-285750">
                <a:spcAft>
                  <a:spcPts val="300"/>
                </a:spcAft>
                <a:buFont typeface="Wingdings" pitchFamily="2" charset="2"/>
                <a:buChar char="§"/>
              </a:pPr>
              <a:r>
                <a:rPr lang="en-US" dirty="0"/>
                <a:t>Injury</a:t>
              </a:r>
            </a:p>
            <a:p>
              <a:pPr marL="742950" lvl="1" indent="-285750">
                <a:spcAft>
                  <a:spcPts val="300"/>
                </a:spcAft>
                <a:buFont typeface="Wingdings" pitchFamily="2" charset="2"/>
                <a:buChar char="§"/>
              </a:pPr>
              <a:r>
                <a:rPr lang="en-US" dirty="0"/>
                <a:t>Infection</a:t>
              </a:r>
            </a:p>
            <a:p>
              <a:pPr marL="742950" lvl="1" indent="-285750">
                <a:spcAft>
                  <a:spcPts val="300"/>
                </a:spcAft>
                <a:buFont typeface="Wingdings" pitchFamily="2" charset="2"/>
                <a:buChar char="§"/>
              </a:pPr>
              <a:r>
                <a:rPr lang="en-US" dirty="0"/>
                <a:t>Corneal abrasion</a:t>
              </a:r>
            </a:p>
            <a:p>
              <a:pPr marL="742950" lvl="1" indent="-285750">
                <a:spcAft>
                  <a:spcPts val="300"/>
                </a:spcAft>
                <a:buFont typeface="Wingdings" pitchFamily="2" charset="2"/>
                <a:buChar char="§"/>
              </a:pPr>
              <a:r>
                <a:rPr lang="en-US" dirty="0"/>
                <a:t>Hair tourniquet</a:t>
              </a:r>
            </a:p>
            <a:p>
              <a:pPr marL="742950" lvl="1" indent="-285750">
                <a:spcAft>
                  <a:spcPts val="300"/>
                </a:spcAft>
                <a:buFont typeface="Wingdings" pitchFamily="2" charset="2"/>
                <a:buChar char="§"/>
              </a:pPr>
              <a:r>
                <a:rPr lang="en-US" dirty="0"/>
                <a:t>Raised intracranial pressure</a:t>
              </a:r>
            </a:p>
            <a:p>
              <a:pPr marL="742950" lvl="1" indent="-285750">
                <a:spcAft>
                  <a:spcPts val="300"/>
                </a:spcAft>
                <a:buFont typeface="Wingdings" pitchFamily="2" charset="2"/>
                <a:buChar char="§"/>
              </a:pPr>
              <a:endParaRPr lang="en-US" dirty="0"/>
            </a:p>
          </p:txBody>
        </p:sp>
      </p:grpSp>
    </p:spTree>
    <p:extLst>
      <p:ext uri="{BB962C8B-B14F-4D97-AF65-F5344CB8AC3E}">
        <p14:creationId xmlns:p14="http://schemas.microsoft.com/office/powerpoint/2010/main" val="4100478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55B6-8D67-3475-7656-AE267AB9F5AC}"/>
              </a:ext>
            </a:extLst>
          </p:cNvPr>
          <p:cNvSpPr>
            <a:spLocks noGrp="1"/>
          </p:cNvSpPr>
          <p:nvPr>
            <p:ph type="title"/>
          </p:nvPr>
        </p:nvSpPr>
        <p:spPr/>
        <p:txBody>
          <a:bodyPr>
            <a:normAutofit/>
          </a:bodyPr>
          <a:lstStyle/>
          <a:p>
            <a:r>
              <a:rPr lang="en-US" dirty="0"/>
              <a:t>Discussion questions [~2-3 minutes]</a:t>
            </a:r>
          </a:p>
        </p:txBody>
      </p:sp>
      <p:sp>
        <p:nvSpPr>
          <p:cNvPr id="4" name="Text Placeholder 3">
            <a:extLst>
              <a:ext uri="{FF2B5EF4-FFF2-40B4-BE49-F238E27FC236}">
                <a16:creationId xmlns:a16="http://schemas.microsoft.com/office/drawing/2014/main" id="{2D0AD9B7-F628-1D12-FDC7-6DA3571D1DD7}"/>
              </a:ext>
            </a:extLst>
          </p:cNvPr>
          <p:cNvSpPr>
            <a:spLocks noGrp="1"/>
          </p:cNvSpPr>
          <p:nvPr>
            <p:ph type="body" sz="quarter" idx="10"/>
          </p:nvPr>
        </p:nvSpPr>
        <p:spPr/>
        <p:txBody>
          <a:bodyPr>
            <a:normAutofit/>
          </a:bodyPr>
          <a:lstStyle/>
          <a:p>
            <a:r>
              <a:rPr lang="en-US" dirty="0"/>
              <a:t>What questions do you ask caregivers who present with concerns of excessive crying?</a:t>
            </a:r>
          </a:p>
          <a:p>
            <a:r>
              <a:rPr lang="en-US" dirty="0"/>
              <a:t>What warning signs or red flags do you look for when evaluating an infant with excessive crying?</a:t>
            </a:r>
          </a:p>
          <a:p>
            <a:r>
              <a:rPr lang="en-US" dirty="0"/>
              <a:t>When you see those warning signs, what are your next steps?</a:t>
            </a:r>
          </a:p>
        </p:txBody>
      </p:sp>
    </p:spTree>
    <p:extLst>
      <p:ext uri="{BB962C8B-B14F-4D97-AF65-F5344CB8AC3E}">
        <p14:creationId xmlns:p14="http://schemas.microsoft.com/office/powerpoint/2010/main" val="387653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BE6F71-C031-7D5E-46E4-099AA82279DE}"/>
              </a:ext>
            </a:extLst>
          </p:cNvPr>
          <p:cNvSpPr>
            <a:spLocks noGrp="1"/>
          </p:cNvSpPr>
          <p:nvPr>
            <p:ph type="ctrTitle"/>
          </p:nvPr>
        </p:nvSpPr>
        <p:spPr/>
        <p:txBody>
          <a:bodyPr/>
          <a:lstStyle/>
          <a:p>
            <a:r>
              <a:rPr lang="en-US" dirty="0">
                <a:latin typeface="+mj-lt"/>
              </a:rPr>
              <a:t>Newborn Crying and Connections to Gut Immaturity</a:t>
            </a:r>
          </a:p>
        </p:txBody>
      </p:sp>
      <p:sp>
        <p:nvSpPr>
          <p:cNvPr id="5" name="Subtitle 4">
            <a:extLst>
              <a:ext uri="{FF2B5EF4-FFF2-40B4-BE49-F238E27FC236}">
                <a16:creationId xmlns:a16="http://schemas.microsoft.com/office/drawing/2014/main" id="{27912F6D-614B-CAFD-5ADC-E0F49EAA6A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6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lstStyle/>
          <a:p>
            <a:r>
              <a:rPr lang="en-US" b="1" kern="1200" dirty="0">
                <a:solidFill>
                  <a:srgbClr val="251423"/>
                </a:solidFill>
                <a:effectLst/>
                <a:latin typeface="Maitree" pitchFamily="2" charset="-34"/>
                <a:ea typeface="+mj-ea"/>
                <a:cs typeface="Segoe UI" panose="020B0502040204020203" pitchFamily="34" charset="0"/>
              </a:rPr>
              <a:t>Etiology of Colic: Proposed GI and Non-GI Causes</a:t>
            </a:r>
            <a:endParaRPr lang="en-US" dirty="0"/>
          </a:p>
        </p:txBody>
      </p:sp>
      <p:sp>
        <p:nvSpPr>
          <p:cNvPr id="4" name="Text Placeholder 3">
            <a:extLst>
              <a:ext uri="{FF2B5EF4-FFF2-40B4-BE49-F238E27FC236}">
                <a16:creationId xmlns:a16="http://schemas.microsoft.com/office/drawing/2014/main" id="{38F14E32-77FB-9268-8C76-34032B85334F}"/>
              </a:ext>
            </a:extLst>
          </p:cNvPr>
          <p:cNvSpPr>
            <a:spLocks noGrp="1"/>
          </p:cNvSpPr>
          <p:nvPr>
            <p:ph type="body" sz="quarter" idx="10"/>
          </p:nvPr>
        </p:nvSpPr>
        <p:spPr/>
        <p:txBody>
          <a:bodyPr/>
          <a:lstStyle/>
          <a:p>
            <a:r>
              <a:rPr lang="en-US" dirty="0" err="1"/>
              <a:t>Indrio</a:t>
            </a:r>
            <a:r>
              <a:rPr lang="en-US" dirty="0"/>
              <a:t> F, </a:t>
            </a:r>
            <a:r>
              <a:rPr lang="en-US" dirty="0" err="1"/>
              <a:t>Dargenio</a:t>
            </a:r>
            <a:r>
              <a:rPr lang="en-US" dirty="0"/>
              <a:t> VN. </a:t>
            </a:r>
            <a:r>
              <a:rPr lang="en-US" i="1" dirty="0"/>
              <a:t>Adv Exp Med Biol. </a:t>
            </a:r>
            <a:r>
              <a:rPr lang="en-US" dirty="0"/>
              <a:t>2024;1449:59-78. </a:t>
            </a:r>
          </a:p>
        </p:txBody>
      </p:sp>
      <p:sp>
        <p:nvSpPr>
          <p:cNvPr id="5" name="Text Placeholder 4">
            <a:extLst>
              <a:ext uri="{FF2B5EF4-FFF2-40B4-BE49-F238E27FC236}">
                <a16:creationId xmlns:a16="http://schemas.microsoft.com/office/drawing/2014/main" id="{B76E2A11-93E1-79BF-33A3-8493C2568B34}"/>
              </a:ext>
            </a:extLst>
          </p:cNvPr>
          <p:cNvSpPr>
            <a:spLocks noGrp="1"/>
          </p:cNvSpPr>
          <p:nvPr>
            <p:ph type="body" sz="quarter" idx="11"/>
          </p:nvPr>
        </p:nvSpPr>
        <p:spPr/>
        <p:txBody>
          <a:bodyPr/>
          <a:lstStyle/>
          <a:p>
            <a:pPr marL="0" indent="0">
              <a:buNone/>
            </a:pPr>
            <a:r>
              <a:rPr lang="en-US" dirty="0"/>
              <a:t>CNS, central nervous system.</a:t>
            </a:r>
          </a:p>
        </p:txBody>
      </p:sp>
      <p:sp>
        <p:nvSpPr>
          <p:cNvPr id="6" name="Rectangle 5">
            <a:extLst>
              <a:ext uri="{FF2B5EF4-FFF2-40B4-BE49-F238E27FC236}">
                <a16:creationId xmlns:a16="http://schemas.microsoft.com/office/drawing/2014/main" id="{DB078BCC-50B6-D4CF-08C8-4AB0DB3DBED1}"/>
              </a:ext>
            </a:extLst>
          </p:cNvPr>
          <p:cNvSpPr/>
          <p:nvPr/>
        </p:nvSpPr>
        <p:spPr>
          <a:xfrm>
            <a:off x="716045" y="1388220"/>
            <a:ext cx="10759910" cy="941473"/>
          </a:xfrm>
          <a:prstGeom prst="rect">
            <a:avLst/>
          </a:prstGeom>
          <a:solidFill>
            <a:srgbClr val="FFF9F3"/>
          </a:solidFill>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ysClr val="windowText" lastClr="000000"/>
                </a:solidFill>
              </a:rPr>
              <a:t>The causes of colic are </a:t>
            </a:r>
            <a:r>
              <a:rPr lang="en-US" sz="2400" b="1" dirty="0">
                <a:solidFill>
                  <a:schemeClr val="accent1"/>
                </a:solidFill>
              </a:rPr>
              <a:t>multifactorial</a:t>
            </a:r>
            <a:r>
              <a:rPr lang="en-US" sz="2400" dirty="0">
                <a:solidFill>
                  <a:sysClr val="windowText" lastClr="000000"/>
                </a:solidFill>
              </a:rPr>
              <a:t> and associated with a </a:t>
            </a:r>
            <a:r>
              <a:rPr lang="en-US" sz="2400" b="1" dirty="0">
                <a:solidFill>
                  <a:schemeClr val="accent1"/>
                </a:solidFill>
              </a:rPr>
              <a:t>complex interplay </a:t>
            </a:r>
            <a:r>
              <a:rPr lang="en-US" sz="2400" dirty="0">
                <a:solidFill>
                  <a:sysClr val="windowText" lastClr="000000"/>
                </a:solidFill>
              </a:rPr>
              <a:t>between infants and their environments.</a:t>
            </a:r>
          </a:p>
        </p:txBody>
      </p:sp>
      <p:grpSp>
        <p:nvGrpSpPr>
          <p:cNvPr id="10" name="Group 9">
            <a:extLst>
              <a:ext uri="{FF2B5EF4-FFF2-40B4-BE49-F238E27FC236}">
                <a16:creationId xmlns:a16="http://schemas.microsoft.com/office/drawing/2014/main" id="{F2B4D04D-A9A2-008A-1FC3-80AE312166CB}"/>
              </a:ext>
            </a:extLst>
          </p:cNvPr>
          <p:cNvGrpSpPr/>
          <p:nvPr/>
        </p:nvGrpSpPr>
        <p:grpSpPr>
          <a:xfrm>
            <a:off x="659699" y="2579509"/>
            <a:ext cx="3589466" cy="2742768"/>
            <a:chOff x="716045" y="2579509"/>
            <a:chExt cx="3589466" cy="2742768"/>
          </a:xfrm>
        </p:grpSpPr>
        <p:sp>
          <p:nvSpPr>
            <p:cNvPr id="7" name="Rounded Rectangle 6">
              <a:extLst>
                <a:ext uri="{FF2B5EF4-FFF2-40B4-BE49-F238E27FC236}">
                  <a16:creationId xmlns:a16="http://schemas.microsoft.com/office/drawing/2014/main" id="{7EA01E2E-6D5D-BB7F-4669-D5E9203F26AD}"/>
                </a:ext>
              </a:extLst>
            </p:cNvPr>
            <p:cNvSpPr/>
            <p:nvPr/>
          </p:nvSpPr>
          <p:spPr>
            <a:xfrm>
              <a:off x="1031602" y="2759109"/>
              <a:ext cx="2958353" cy="256316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8" name="Rounded Rectangle 7">
              <a:extLst>
                <a:ext uri="{FF2B5EF4-FFF2-40B4-BE49-F238E27FC236}">
                  <a16:creationId xmlns:a16="http://schemas.microsoft.com/office/drawing/2014/main" id="{3D715833-98FC-1B96-63DF-B64E3CA52453}"/>
                </a:ext>
              </a:extLst>
            </p:cNvPr>
            <p:cNvSpPr/>
            <p:nvPr/>
          </p:nvSpPr>
          <p:spPr>
            <a:xfrm>
              <a:off x="716045" y="2579509"/>
              <a:ext cx="3589466" cy="431044"/>
            </a:xfrm>
            <a:prstGeom prst="roundRect">
              <a:avLst>
                <a:gd name="adj" fmla="val 50000"/>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Psychosocial</a:t>
              </a:r>
            </a:p>
          </p:txBody>
        </p:sp>
        <p:sp>
          <p:nvSpPr>
            <p:cNvPr id="9" name="TextBox 8">
              <a:extLst>
                <a:ext uri="{FF2B5EF4-FFF2-40B4-BE49-F238E27FC236}">
                  <a16:creationId xmlns:a16="http://schemas.microsoft.com/office/drawing/2014/main" id="{590F716D-48AC-5F30-10D8-CDB5D1E2A497}"/>
                </a:ext>
              </a:extLst>
            </p:cNvPr>
            <p:cNvSpPr txBox="1"/>
            <p:nvPr/>
          </p:nvSpPr>
          <p:spPr>
            <a:xfrm>
              <a:off x="1032498" y="3223091"/>
              <a:ext cx="2956560" cy="1959511"/>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t>Caregiver stress and depression</a:t>
              </a:r>
            </a:p>
            <a:p>
              <a:pPr marL="285750" indent="-285750">
                <a:spcAft>
                  <a:spcPts val="800"/>
                </a:spcAft>
                <a:buFont typeface="Arial" panose="020B0604020202020204" pitchFamily="34" charset="0"/>
                <a:buChar char="•"/>
              </a:pPr>
              <a:r>
                <a:rPr lang="en-US" dirty="0"/>
                <a:t>Suboptimal parenting skills</a:t>
              </a:r>
            </a:p>
            <a:p>
              <a:pPr marL="285750" indent="-285750">
                <a:spcAft>
                  <a:spcPts val="800"/>
                </a:spcAft>
                <a:buFont typeface="Arial" panose="020B0604020202020204" pitchFamily="34" charset="0"/>
                <a:buChar char="•"/>
              </a:pPr>
              <a:r>
                <a:rPr lang="en-US" dirty="0"/>
                <a:t>Abnormal caregiver-infant interactions</a:t>
              </a:r>
            </a:p>
          </p:txBody>
        </p:sp>
      </p:grpSp>
      <p:grpSp>
        <p:nvGrpSpPr>
          <p:cNvPr id="11" name="Group 10">
            <a:extLst>
              <a:ext uri="{FF2B5EF4-FFF2-40B4-BE49-F238E27FC236}">
                <a16:creationId xmlns:a16="http://schemas.microsoft.com/office/drawing/2014/main" id="{E3D81451-6C56-F525-1489-8C25095DE8B2}"/>
              </a:ext>
            </a:extLst>
          </p:cNvPr>
          <p:cNvGrpSpPr/>
          <p:nvPr/>
        </p:nvGrpSpPr>
        <p:grpSpPr>
          <a:xfrm>
            <a:off x="4368665" y="2579509"/>
            <a:ext cx="3589466" cy="2742768"/>
            <a:chOff x="716045" y="2579509"/>
            <a:chExt cx="3589466" cy="2742768"/>
          </a:xfrm>
        </p:grpSpPr>
        <p:sp>
          <p:nvSpPr>
            <p:cNvPr id="12" name="Rounded Rectangle 11">
              <a:extLst>
                <a:ext uri="{FF2B5EF4-FFF2-40B4-BE49-F238E27FC236}">
                  <a16:creationId xmlns:a16="http://schemas.microsoft.com/office/drawing/2014/main" id="{5090D052-0552-FA44-F04A-80A076CE5212}"/>
                </a:ext>
              </a:extLst>
            </p:cNvPr>
            <p:cNvSpPr/>
            <p:nvPr/>
          </p:nvSpPr>
          <p:spPr>
            <a:xfrm>
              <a:off x="1031602" y="2759109"/>
              <a:ext cx="2958353" cy="256316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13" name="Rounded Rectangle 12">
              <a:extLst>
                <a:ext uri="{FF2B5EF4-FFF2-40B4-BE49-F238E27FC236}">
                  <a16:creationId xmlns:a16="http://schemas.microsoft.com/office/drawing/2014/main" id="{EF187582-E071-A08C-F2C1-39B2E22CAFB5}"/>
                </a:ext>
              </a:extLst>
            </p:cNvPr>
            <p:cNvSpPr/>
            <p:nvPr/>
          </p:nvSpPr>
          <p:spPr>
            <a:xfrm>
              <a:off x="716045" y="2579509"/>
              <a:ext cx="3589466" cy="431044"/>
            </a:xfrm>
            <a:prstGeom prst="roundRect">
              <a:avLst>
                <a:gd name="adj" fmla="val 50000"/>
              </a:avLst>
            </a:prstGeom>
            <a:solidFill>
              <a:schemeClr val="accent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Neurobiological</a:t>
              </a:r>
            </a:p>
          </p:txBody>
        </p:sp>
        <p:sp>
          <p:nvSpPr>
            <p:cNvPr id="14" name="TextBox 13">
              <a:extLst>
                <a:ext uri="{FF2B5EF4-FFF2-40B4-BE49-F238E27FC236}">
                  <a16:creationId xmlns:a16="http://schemas.microsoft.com/office/drawing/2014/main" id="{BC9C3C81-5690-0569-CDB6-6BFD9F5B7B72}"/>
                </a:ext>
              </a:extLst>
            </p:cNvPr>
            <p:cNvSpPr txBox="1"/>
            <p:nvPr/>
          </p:nvSpPr>
          <p:spPr>
            <a:xfrm>
              <a:off x="1032498" y="3223091"/>
              <a:ext cx="2956560" cy="1785104"/>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t>Irritable temperament</a:t>
              </a:r>
            </a:p>
            <a:p>
              <a:pPr marL="285750" indent="-285750">
                <a:spcAft>
                  <a:spcPts val="800"/>
                </a:spcAft>
                <a:buFont typeface="Arial" panose="020B0604020202020204" pitchFamily="34" charset="0"/>
                <a:buChar char="•"/>
              </a:pPr>
              <a:r>
                <a:rPr lang="en-US" dirty="0"/>
                <a:t>Underdeveloped sensory processing capacity</a:t>
              </a:r>
            </a:p>
            <a:p>
              <a:pPr marL="285750" indent="-285750">
                <a:spcAft>
                  <a:spcPts val="800"/>
                </a:spcAft>
                <a:buFont typeface="Arial" panose="020B0604020202020204" pitchFamily="34" charset="0"/>
                <a:buChar char="•"/>
              </a:pPr>
              <a:r>
                <a:rPr lang="en-US" dirty="0"/>
                <a:t>CNS immaturity</a:t>
              </a:r>
            </a:p>
            <a:p>
              <a:pPr marL="285750" indent="-285750">
                <a:spcAft>
                  <a:spcPts val="800"/>
                </a:spcAft>
                <a:buFont typeface="Arial" panose="020B0604020202020204" pitchFamily="34" charset="0"/>
                <a:buChar char="•"/>
              </a:pPr>
              <a:r>
                <a:rPr lang="en-US" dirty="0"/>
                <a:t>Early forms of migraine</a:t>
              </a:r>
            </a:p>
          </p:txBody>
        </p:sp>
      </p:grpSp>
      <p:grpSp>
        <p:nvGrpSpPr>
          <p:cNvPr id="15" name="Group 14">
            <a:extLst>
              <a:ext uri="{FF2B5EF4-FFF2-40B4-BE49-F238E27FC236}">
                <a16:creationId xmlns:a16="http://schemas.microsoft.com/office/drawing/2014/main" id="{491090B6-E37B-563A-1B48-77B61808CA33}"/>
              </a:ext>
            </a:extLst>
          </p:cNvPr>
          <p:cNvGrpSpPr/>
          <p:nvPr/>
        </p:nvGrpSpPr>
        <p:grpSpPr>
          <a:xfrm>
            <a:off x="8077631" y="2579509"/>
            <a:ext cx="3589466" cy="2742768"/>
            <a:chOff x="716045" y="2579509"/>
            <a:chExt cx="3589466" cy="2742768"/>
          </a:xfrm>
        </p:grpSpPr>
        <p:sp>
          <p:nvSpPr>
            <p:cNvPr id="16" name="Rounded Rectangle 15">
              <a:extLst>
                <a:ext uri="{FF2B5EF4-FFF2-40B4-BE49-F238E27FC236}">
                  <a16:creationId xmlns:a16="http://schemas.microsoft.com/office/drawing/2014/main" id="{35DB539A-ADA1-A5B5-D486-350E3A75C8D4}"/>
                </a:ext>
              </a:extLst>
            </p:cNvPr>
            <p:cNvSpPr/>
            <p:nvPr/>
          </p:nvSpPr>
          <p:spPr>
            <a:xfrm>
              <a:off x="1031602" y="2759109"/>
              <a:ext cx="2958353" cy="256316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17" name="Rounded Rectangle 16">
              <a:extLst>
                <a:ext uri="{FF2B5EF4-FFF2-40B4-BE49-F238E27FC236}">
                  <a16:creationId xmlns:a16="http://schemas.microsoft.com/office/drawing/2014/main" id="{40AAC615-FBF8-45F0-58FC-FC0B111B8ED7}"/>
                </a:ext>
              </a:extLst>
            </p:cNvPr>
            <p:cNvSpPr/>
            <p:nvPr/>
          </p:nvSpPr>
          <p:spPr>
            <a:xfrm>
              <a:off x="716045" y="2579509"/>
              <a:ext cx="3589466" cy="431044"/>
            </a:xfrm>
            <a:prstGeom prst="roundRect">
              <a:avLst>
                <a:gd name="adj" fmla="val 50000"/>
              </a:avLst>
            </a:prstGeom>
            <a:solidFill>
              <a:schemeClr val="accent2">
                <a:lumMod val="7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Gastrointestinal</a:t>
              </a:r>
            </a:p>
          </p:txBody>
        </p:sp>
        <p:sp>
          <p:nvSpPr>
            <p:cNvPr id="18" name="TextBox 17">
              <a:extLst>
                <a:ext uri="{FF2B5EF4-FFF2-40B4-BE49-F238E27FC236}">
                  <a16:creationId xmlns:a16="http://schemas.microsoft.com/office/drawing/2014/main" id="{D9BEA418-2CC2-D6F9-785C-0FB1C18FE59E}"/>
                </a:ext>
              </a:extLst>
            </p:cNvPr>
            <p:cNvSpPr txBox="1"/>
            <p:nvPr/>
          </p:nvSpPr>
          <p:spPr>
            <a:xfrm>
              <a:off x="1032498" y="3223091"/>
              <a:ext cx="2956560" cy="206210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t>Cow’s milk protein allergy</a:t>
              </a:r>
            </a:p>
            <a:p>
              <a:pPr marL="285750" indent="-285750">
                <a:spcAft>
                  <a:spcPts val="800"/>
                </a:spcAft>
                <a:buFont typeface="Arial" panose="020B0604020202020204" pitchFamily="34" charset="0"/>
                <a:buChar char="•"/>
              </a:pPr>
              <a:r>
                <a:rPr lang="en-US" dirty="0"/>
                <a:t>Lactose intolerance</a:t>
              </a:r>
            </a:p>
            <a:p>
              <a:pPr marL="285750" indent="-285750">
                <a:spcAft>
                  <a:spcPts val="800"/>
                </a:spcAft>
                <a:buFont typeface="Arial" panose="020B0604020202020204" pitchFamily="34" charset="0"/>
                <a:buChar char="•"/>
              </a:pPr>
              <a:r>
                <a:rPr lang="en-US" dirty="0"/>
                <a:t>GI tract immaturity</a:t>
              </a:r>
            </a:p>
            <a:p>
              <a:pPr marL="285750" indent="-285750">
                <a:spcAft>
                  <a:spcPts val="800"/>
                </a:spcAft>
                <a:buFont typeface="Arial" panose="020B0604020202020204" pitchFamily="34" charset="0"/>
                <a:buChar char="•"/>
              </a:pPr>
              <a:r>
                <a:rPr lang="en-US" dirty="0"/>
                <a:t>GI inflammation due to dysbiosis</a:t>
              </a:r>
            </a:p>
          </p:txBody>
        </p:sp>
      </p:grpSp>
      <p:sp>
        <p:nvSpPr>
          <p:cNvPr id="19" name="Rounded Rectangle 18">
            <a:extLst>
              <a:ext uri="{FF2B5EF4-FFF2-40B4-BE49-F238E27FC236}">
                <a16:creationId xmlns:a16="http://schemas.microsoft.com/office/drawing/2014/main" id="{136431EE-AF60-D4C7-FB79-79AF770593FD}"/>
              </a:ext>
            </a:extLst>
          </p:cNvPr>
          <p:cNvSpPr/>
          <p:nvPr/>
        </p:nvSpPr>
        <p:spPr>
          <a:xfrm>
            <a:off x="8460336" y="4593602"/>
            <a:ext cx="2820113" cy="666302"/>
          </a:xfrm>
          <a:prstGeom prst="roundRect">
            <a:avLst>
              <a:gd name="adj" fmla="val 12805"/>
            </a:avLst>
          </a:prstGeom>
          <a:no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029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lstStyle/>
          <a:p>
            <a:r>
              <a:rPr lang="en-US" b="1" kern="1200" dirty="0">
                <a:solidFill>
                  <a:srgbClr val="251423"/>
                </a:solidFill>
                <a:effectLst/>
                <a:latin typeface="Maitree" pitchFamily="2" charset="-34"/>
                <a:ea typeface="+mj-ea"/>
                <a:cs typeface="Segoe UI" panose="020B0502040204020203" pitchFamily="34" charset="0"/>
              </a:rPr>
              <a:t>Gut-Brain Axis, Microbiota, and Neuroendocrine Signaling</a:t>
            </a:r>
            <a:endParaRPr lang="en-US" dirty="0"/>
          </a:p>
        </p:txBody>
      </p:sp>
      <p:sp>
        <p:nvSpPr>
          <p:cNvPr id="4" name="Text Placeholder 3">
            <a:extLst>
              <a:ext uri="{FF2B5EF4-FFF2-40B4-BE49-F238E27FC236}">
                <a16:creationId xmlns:a16="http://schemas.microsoft.com/office/drawing/2014/main" id="{38F14E32-77FB-9268-8C76-34032B85334F}"/>
              </a:ext>
            </a:extLst>
          </p:cNvPr>
          <p:cNvSpPr>
            <a:spLocks noGrp="1"/>
          </p:cNvSpPr>
          <p:nvPr>
            <p:ph type="body" sz="quarter" idx="10"/>
          </p:nvPr>
        </p:nvSpPr>
        <p:spPr/>
        <p:txBody>
          <a:bodyPr/>
          <a:lstStyle/>
          <a:p>
            <a:r>
              <a:rPr lang="en-US" dirty="0"/>
              <a:t>[1]. </a:t>
            </a:r>
            <a:r>
              <a:rPr lang="en-US" dirty="0" err="1"/>
              <a:t>Jahanabadi</a:t>
            </a:r>
            <a:r>
              <a:rPr lang="en-US" dirty="0"/>
              <a:t> S et al. </a:t>
            </a:r>
            <a:r>
              <a:rPr lang="en-US" i="1" dirty="0" err="1"/>
              <a:t>Phy</a:t>
            </a:r>
            <a:r>
              <a:rPr lang="en-US" i="1" dirty="0"/>
              <a:t> </a:t>
            </a:r>
            <a:r>
              <a:rPr lang="en-US" i="1" dirty="0" err="1"/>
              <a:t>Pha</a:t>
            </a:r>
            <a:r>
              <a:rPr lang="en-US" i="1" dirty="0"/>
              <a:t> Com. </a:t>
            </a:r>
            <a:r>
              <a:rPr lang="en-US" dirty="0"/>
              <a:t>2022;2(2):159-175. [2]. </a:t>
            </a:r>
            <a:r>
              <a:rPr lang="en-US" dirty="0" err="1"/>
              <a:t>Indrio</a:t>
            </a:r>
            <a:r>
              <a:rPr lang="en-US" dirty="0"/>
              <a:t> F, </a:t>
            </a:r>
            <a:r>
              <a:rPr lang="en-US" dirty="0" err="1"/>
              <a:t>Dargenio</a:t>
            </a:r>
            <a:r>
              <a:rPr lang="en-US" dirty="0"/>
              <a:t> VN. </a:t>
            </a:r>
            <a:r>
              <a:rPr lang="en-US" i="1" dirty="0"/>
              <a:t>Adv Exp Med Biol. </a:t>
            </a:r>
            <a:r>
              <a:rPr lang="en-US" dirty="0"/>
              <a:t>2024;1449:59-78. </a:t>
            </a:r>
          </a:p>
        </p:txBody>
      </p:sp>
      <p:pic>
        <p:nvPicPr>
          <p:cNvPr id="6" name="Picture 5">
            <a:extLst>
              <a:ext uri="{FF2B5EF4-FFF2-40B4-BE49-F238E27FC236}">
                <a16:creationId xmlns:a16="http://schemas.microsoft.com/office/drawing/2014/main" id="{F11500C3-7649-EA46-C5FD-F677B1BC28DF}"/>
              </a:ext>
            </a:extLst>
          </p:cNvPr>
          <p:cNvPicPr>
            <a:picLocks noChangeAspect="1"/>
          </p:cNvPicPr>
          <p:nvPr/>
        </p:nvPicPr>
        <p:blipFill>
          <a:blip r:embed="rId2"/>
          <a:stretch>
            <a:fillRect/>
          </a:stretch>
        </p:blipFill>
        <p:spPr>
          <a:xfrm>
            <a:off x="5297213" y="799978"/>
            <a:ext cx="6650872" cy="5225684"/>
          </a:xfrm>
          <a:prstGeom prst="rect">
            <a:avLst/>
          </a:prstGeom>
          <a:ln>
            <a:solidFill>
              <a:schemeClr val="tx1"/>
            </a:solid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DCFF4534-EFA6-B5A5-0A66-5108C82F2838}"/>
              </a:ext>
            </a:extLst>
          </p:cNvPr>
          <p:cNvSpPr txBox="1"/>
          <p:nvPr/>
        </p:nvSpPr>
        <p:spPr>
          <a:xfrm>
            <a:off x="5297174" y="799978"/>
            <a:ext cx="2674517" cy="646331"/>
          </a:xfrm>
          <a:prstGeom prst="rect">
            <a:avLst/>
          </a:prstGeom>
          <a:noFill/>
        </p:spPr>
        <p:txBody>
          <a:bodyPr wrap="square" rtlCol="0">
            <a:spAutoFit/>
          </a:bodyPr>
          <a:lstStyle/>
          <a:p>
            <a:r>
              <a:rPr lang="en-US" b="1" dirty="0"/>
              <a:t>Gut-Brain Interactions and Colic</a:t>
            </a:r>
            <a:r>
              <a:rPr lang="en-US" b="1" baseline="30000" dirty="0"/>
              <a:t>[1]</a:t>
            </a:r>
            <a:endParaRPr lang="en-US" b="1" dirty="0"/>
          </a:p>
        </p:txBody>
      </p:sp>
      <p:sp>
        <p:nvSpPr>
          <p:cNvPr id="8" name="Rounded Rectangle 7">
            <a:extLst>
              <a:ext uri="{FF2B5EF4-FFF2-40B4-BE49-F238E27FC236}">
                <a16:creationId xmlns:a16="http://schemas.microsoft.com/office/drawing/2014/main" id="{59326159-C17A-B4FE-F96E-99FF2AD2F043}"/>
              </a:ext>
            </a:extLst>
          </p:cNvPr>
          <p:cNvSpPr/>
          <p:nvPr/>
        </p:nvSpPr>
        <p:spPr>
          <a:xfrm>
            <a:off x="369085" y="1643679"/>
            <a:ext cx="4753899" cy="3570642"/>
          </a:xfrm>
          <a:prstGeom prst="roundRect">
            <a:avLst>
              <a:gd name="adj" fmla="val 3138"/>
            </a:avLst>
          </a:prstGeom>
          <a:solidFill>
            <a:schemeClr val="accent3">
              <a:lumMod val="20000"/>
              <a:lumOff val="80000"/>
            </a:schemeClr>
          </a:solidFill>
          <a:ln>
            <a:solidFill>
              <a:schemeClr val="accent3"/>
            </a:solidFill>
          </a:ln>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90000"/>
              </a:lnSpc>
            </a:pPr>
            <a:r>
              <a:rPr lang="en-US" sz="2400" b="1" dirty="0">
                <a:solidFill>
                  <a:sysClr val="windowText" lastClr="000000"/>
                </a:solidFill>
              </a:rPr>
              <a:t>Dysbiosis</a:t>
            </a:r>
            <a:r>
              <a:rPr lang="en-US" sz="2400" dirty="0">
                <a:solidFill>
                  <a:sysClr val="windowText" lastClr="000000"/>
                </a:solidFill>
              </a:rPr>
              <a:t> can alter </a:t>
            </a:r>
            <a:r>
              <a:rPr lang="en-US" sz="2400" b="1" dirty="0">
                <a:solidFill>
                  <a:sysClr val="windowText" lastClr="000000"/>
                </a:solidFill>
              </a:rPr>
              <a:t>intestinal</a:t>
            </a:r>
            <a:r>
              <a:rPr lang="en-US" sz="2400" dirty="0">
                <a:solidFill>
                  <a:sysClr val="windowText" lastClr="000000"/>
                </a:solidFill>
              </a:rPr>
              <a:t> and </a:t>
            </a:r>
            <a:r>
              <a:rPr lang="en-US" sz="2400" b="1" dirty="0">
                <a:solidFill>
                  <a:sysClr val="windowText" lastClr="000000"/>
                </a:solidFill>
              </a:rPr>
              <a:t>neuroimmune development</a:t>
            </a:r>
            <a:r>
              <a:rPr lang="en-US" sz="2400" dirty="0">
                <a:solidFill>
                  <a:sysClr val="windowText" lastClr="000000"/>
                </a:solidFill>
              </a:rPr>
              <a:t>, potentially leading to:</a:t>
            </a:r>
            <a:r>
              <a:rPr lang="en-US" sz="2400" baseline="30000" dirty="0">
                <a:solidFill>
                  <a:sysClr val="windowText" lastClr="000000"/>
                </a:solidFill>
              </a:rPr>
              <a:t>[2]</a:t>
            </a:r>
          </a:p>
          <a:p>
            <a:pPr marL="342900" indent="-342900">
              <a:lnSpc>
                <a:spcPct val="90000"/>
              </a:lnSpc>
              <a:buFont typeface="Arial" panose="020B0604020202020204" pitchFamily="34" charset="0"/>
              <a:buChar char="•"/>
            </a:pPr>
            <a:r>
              <a:rPr lang="en-US" sz="2400" dirty="0">
                <a:solidFill>
                  <a:sysClr val="windowText" lastClr="000000"/>
                </a:solidFill>
              </a:rPr>
              <a:t>Disrupted gut motility</a:t>
            </a:r>
          </a:p>
          <a:p>
            <a:pPr marL="342900" indent="-342900">
              <a:lnSpc>
                <a:spcPct val="90000"/>
              </a:lnSpc>
              <a:buFont typeface="Arial" panose="020B0604020202020204" pitchFamily="34" charset="0"/>
              <a:buChar char="•"/>
            </a:pPr>
            <a:r>
              <a:rPr lang="en-US" sz="2400" dirty="0">
                <a:solidFill>
                  <a:sysClr val="windowText" lastClr="000000"/>
                </a:solidFill>
              </a:rPr>
              <a:t>Increased intestinal barrier permeability</a:t>
            </a:r>
          </a:p>
          <a:p>
            <a:pPr marL="342900" indent="-342900">
              <a:lnSpc>
                <a:spcPct val="90000"/>
              </a:lnSpc>
              <a:buFont typeface="Arial" panose="020B0604020202020204" pitchFamily="34" charset="0"/>
              <a:buChar char="•"/>
            </a:pPr>
            <a:r>
              <a:rPr lang="en-US" sz="2400" dirty="0">
                <a:solidFill>
                  <a:sysClr val="windowText" lastClr="000000"/>
                </a:solidFill>
              </a:rPr>
              <a:t>Increased visceral hypersensitivity</a:t>
            </a:r>
          </a:p>
          <a:p>
            <a:pPr marL="342900" indent="-342900">
              <a:lnSpc>
                <a:spcPct val="90000"/>
              </a:lnSpc>
              <a:buFont typeface="Arial" panose="020B0604020202020204" pitchFamily="34" charset="0"/>
              <a:buChar char="•"/>
            </a:pPr>
            <a:r>
              <a:rPr lang="en-US" sz="2400" dirty="0">
                <a:solidFill>
                  <a:sysClr val="windowText" lastClr="000000"/>
                </a:solidFill>
              </a:rPr>
              <a:t>Altered bile acid composition</a:t>
            </a:r>
          </a:p>
        </p:txBody>
      </p:sp>
      <p:sp>
        <p:nvSpPr>
          <p:cNvPr id="9" name="Text Placeholder 3">
            <a:extLst>
              <a:ext uri="{FF2B5EF4-FFF2-40B4-BE49-F238E27FC236}">
                <a16:creationId xmlns:a16="http://schemas.microsoft.com/office/drawing/2014/main" id="{574319C9-435A-97E3-97E3-4A6E205DB8DC}"/>
              </a:ext>
            </a:extLst>
          </p:cNvPr>
          <p:cNvSpPr txBox="1">
            <a:spLocks/>
          </p:cNvSpPr>
          <p:nvPr/>
        </p:nvSpPr>
        <p:spPr>
          <a:xfrm>
            <a:off x="369085" y="5878860"/>
            <a:ext cx="4753899" cy="293604"/>
          </a:xfrm>
          <a:prstGeom prst="rect">
            <a:avLst/>
          </a:prstGeom>
        </p:spPr>
        <p:txBody>
          <a:bodyPr vert="horz" lIns="91440" tIns="45720" rIns="91440" bIns="45720" rtlCol="0">
            <a:normAutofit/>
          </a:bodyPr>
          <a:lstStyle>
            <a:lvl1pPr marL="0" indent="0" algn="l" defTabSz="457200" rtl="0" eaLnBrk="1" latinLnBrk="0" hangingPunct="1">
              <a:lnSpc>
                <a:spcPct val="90000"/>
              </a:lnSpc>
              <a:spcBef>
                <a:spcPts val="0"/>
              </a:spcBef>
              <a:buClr>
                <a:schemeClr val="tx2"/>
              </a:buClr>
              <a:buFontTx/>
              <a:buNone/>
              <a:defRPr sz="1100" kern="1200">
                <a:solidFill>
                  <a:srgbClr val="565B5D"/>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Image used under a Creative Commons license (CC BY 4.0). © The Authors.</a:t>
            </a:r>
          </a:p>
        </p:txBody>
      </p:sp>
    </p:spTree>
    <p:extLst>
      <p:ext uri="{BB962C8B-B14F-4D97-AF65-F5344CB8AC3E}">
        <p14:creationId xmlns:p14="http://schemas.microsoft.com/office/powerpoint/2010/main" val="27340910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lstStyle/>
          <a:p>
            <a:r>
              <a:rPr lang="en-US" b="1" kern="1200" dirty="0">
                <a:solidFill>
                  <a:srgbClr val="251423"/>
                </a:solidFill>
                <a:effectLst/>
                <a:latin typeface="Maitree" pitchFamily="2" charset="-34"/>
                <a:ea typeface="+mj-ea"/>
                <a:cs typeface="Segoe UI" panose="020B0502040204020203" pitchFamily="34" charset="0"/>
              </a:rPr>
              <a:t>Relationship Between Gut Dysbiosis and </a:t>
            </a:r>
            <a:r>
              <a:rPr lang="en-US" dirty="0">
                <a:solidFill>
                  <a:srgbClr val="251423"/>
                </a:solidFill>
                <a:cs typeface="Segoe UI" panose="020B0502040204020203" pitchFamily="34" charset="0"/>
              </a:rPr>
              <a:t>Colic</a:t>
            </a:r>
            <a:endParaRPr lang="en-US" dirty="0"/>
          </a:p>
        </p:txBody>
      </p:sp>
      <p:sp>
        <p:nvSpPr>
          <p:cNvPr id="3" name="Content Placeholder 2">
            <a:extLst>
              <a:ext uri="{FF2B5EF4-FFF2-40B4-BE49-F238E27FC236}">
                <a16:creationId xmlns:a16="http://schemas.microsoft.com/office/drawing/2014/main" id="{9C4EB5FE-383E-5A06-4FF3-CEEEA0831FED}"/>
              </a:ext>
            </a:extLst>
          </p:cNvPr>
          <p:cNvSpPr>
            <a:spLocks noGrp="1"/>
          </p:cNvSpPr>
          <p:nvPr>
            <p:ph idx="1"/>
          </p:nvPr>
        </p:nvSpPr>
        <p:spPr/>
        <p:txBody>
          <a:bodyPr/>
          <a:lstStyle/>
          <a:p>
            <a:pPr>
              <a:spcBef>
                <a:spcPts val="600"/>
              </a:spcBef>
            </a:pPr>
            <a:r>
              <a:rPr lang="en-US" dirty="0">
                <a:solidFill>
                  <a:srgbClr val="333333"/>
                </a:solidFill>
              </a:rPr>
              <a:t>Distinct microbiome profiles in infants with colic:</a:t>
            </a:r>
            <a:r>
              <a:rPr lang="en-US" baseline="30000" dirty="0">
                <a:solidFill>
                  <a:srgbClr val="333333"/>
                </a:solidFill>
              </a:rPr>
              <a:t>[1],[2]</a:t>
            </a:r>
            <a:endParaRPr lang="en-US" dirty="0">
              <a:solidFill>
                <a:srgbClr val="333333"/>
              </a:solidFill>
            </a:endParaRPr>
          </a:p>
          <a:p>
            <a:pPr lvl="1">
              <a:spcBef>
                <a:spcPts val="600"/>
              </a:spcBef>
            </a:pPr>
            <a:r>
              <a:rPr lang="en-US" dirty="0">
                <a:solidFill>
                  <a:srgbClr val="333333"/>
                </a:solidFill>
              </a:rPr>
              <a:t>Slower colonization rates</a:t>
            </a:r>
          </a:p>
          <a:p>
            <a:pPr lvl="1">
              <a:spcBef>
                <a:spcPts val="600"/>
              </a:spcBef>
            </a:pPr>
            <a:r>
              <a:rPr lang="en-US" dirty="0">
                <a:solidFill>
                  <a:srgbClr val="333333"/>
                </a:solidFill>
              </a:rPr>
              <a:t>Less diversity and stability</a:t>
            </a:r>
          </a:p>
          <a:p>
            <a:pPr lvl="1">
              <a:spcBef>
                <a:spcPts val="600"/>
              </a:spcBef>
            </a:pPr>
            <a:r>
              <a:rPr lang="en-US" dirty="0">
                <a:solidFill>
                  <a:srgbClr val="333333"/>
                </a:solidFill>
              </a:rPr>
              <a:t>Low in butyrate-producing species</a:t>
            </a:r>
          </a:p>
          <a:p>
            <a:pPr lvl="1">
              <a:spcBef>
                <a:spcPts val="600"/>
              </a:spcBef>
            </a:pPr>
            <a:r>
              <a:rPr lang="en-US" dirty="0">
                <a:solidFill>
                  <a:srgbClr val="333333"/>
                </a:solidFill>
              </a:rPr>
              <a:t>Low in anti-inflammatory species (</a:t>
            </a:r>
            <a:r>
              <a:rPr lang="en-US" dirty="0" err="1">
                <a:solidFill>
                  <a:srgbClr val="333333"/>
                </a:solidFill>
              </a:rPr>
              <a:t>eg</a:t>
            </a:r>
            <a:r>
              <a:rPr lang="en-US" dirty="0">
                <a:solidFill>
                  <a:srgbClr val="333333"/>
                </a:solidFill>
              </a:rPr>
              <a:t>, </a:t>
            </a:r>
            <a:r>
              <a:rPr lang="en-US" i="1" dirty="0">
                <a:solidFill>
                  <a:srgbClr val="333333"/>
                </a:solidFill>
              </a:rPr>
              <a:t>Lactobacilli </a:t>
            </a:r>
            <a:r>
              <a:rPr lang="en-US" dirty="0">
                <a:solidFill>
                  <a:srgbClr val="333333"/>
                </a:solidFill>
              </a:rPr>
              <a:t>and </a:t>
            </a:r>
            <a:r>
              <a:rPr lang="en-US" i="1" dirty="0">
                <a:solidFill>
                  <a:srgbClr val="333333"/>
                </a:solidFill>
              </a:rPr>
              <a:t>Bifidobacteria</a:t>
            </a:r>
            <a:r>
              <a:rPr lang="en-US" dirty="0">
                <a:solidFill>
                  <a:srgbClr val="333333"/>
                </a:solidFill>
              </a:rPr>
              <a:t>)</a:t>
            </a:r>
            <a:endParaRPr lang="en-US" i="1" dirty="0">
              <a:solidFill>
                <a:srgbClr val="333333"/>
              </a:solidFill>
            </a:endParaRPr>
          </a:p>
          <a:p>
            <a:pPr lvl="1">
              <a:spcBef>
                <a:spcPts val="600"/>
              </a:spcBef>
            </a:pPr>
            <a:r>
              <a:rPr lang="en-US" dirty="0">
                <a:solidFill>
                  <a:srgbClr val="333333"/>
                </a:solidFill>
              </a:rPr>
              <a:t>High gas-producing and pro-inflammatory species (</a:t>
            </a:r>
            <a:r>
              <a:rPr lang="en-US" dirty="0" err="1">
                <a:solidFill>
                  <a:srgbClr val="333333"/>
                </a:solidFill>
              </a:rPr>
              <a:t>eg</a:t>
            </a:r>
            <a:r>
              <a:rPr lang="en-US" dirty="0">
                <a:solidFill>
                  <a:srgbClr val="333333"/>
                </a:solidFill>
              </a:rPr>
              <a:t>, </a:t>
            </a:r>
            <a:r>
              <a:rPr lang="en-US" i="1" dirty="0">
                <a:solidFill>
                  <a:srgbClr val="333333"/>
                </a:solidFill>
              </a:rPr>
              <a:t>Proteobacteria</a:t>
            </a:r>
            <a:r>
              <a:rPr lang="en-US" dirty="0">
                <a:solidFill>
                  <a:srgbClr val="333333"/>
                </a:solidFill>
              </a:rPr>
              <a:t>)</a:t>
            </a:r>
          </a:p>
          <a:p>
            <a:pPr>
              <a:spcBef>
                <a:spcPts val="1800"/>
              </a:spcBef>
            </a:pPr>
            <a:r>
              <a:rPr lang="en-US" dirty="0">
                <a:solidFill>
                  <a:srgbClr val="333333"/>
                </a:solidFill>
              </a:rPr>
              <a:t>Factors associated with dysbiosis in infants with colic:</a:t>
            </a:r>
            <a:r>
              <a:rPr lang="en-US" baseline="30000" dirty="0">
                <a:solidFill>
                  <a:srgbClr val="333333"/>
                </a:solidFill>
              </a:rPr>
              <a:t>[3]</a:t>
            </a:r>
            <a:endParaRPr lang="en-US" dirty="0">
              <a:solidFill>
                <a:srgbClr val="333333"/>
              </a:solidFill>
            </a:endParaRPr>
          </a:p>
          <a:p>
            <a:pPr lvl="1">
              <a:spcBef>
                <a:spcPts val="600"/>
              </a:spcBef>
            </a:pPr>
            <a:r>
              <a:rPr lang="en-US" dirty="0">
                <a:solidFill>
                  <a:srgbClr val="333333"/>
                </a:solidFill>
              </a:rPr>
              <a:t>Higher rates of intrapartum antibiotic exposure</a:t>
            </a:r>
          </a:p>
          <a:p>
            <a:pPr lvl="1">
              <a:spcBef>
                <a:spcPts val="600"/>
              </a:spcBef>
            </a:pPr>
            <a:r>
              <a:rPr lang="en-US" dirty="0">
                <a:solidFill>
                  <a:srgbClr val="333333"/>
                </a:solidFill>
              </a:rPr>
              <a:t>Higher levels of markers for GI inflammation</a:t>
            </a:r>
          </a:p>
        </p:txBody>
      </p:sp>
      <p:sp>
        <p:nvSpPr>
          <p:cNvPr id="4" name="Text Placeholder 3">
            <a:extLst>
              <a:ext uri="{FF2B5EF4-FFF2-40B4-BE49-F238E27FC236}">
                <a16:creationId xmlns:a16="http://schemas.microsoft.com/office/drawing/2014/main" id="{38F14E32-77FB-9268-8C76-34032B85334F}"/>
              </a:ext>
            </a:extLst>
          </p:cNvPr>
          <p:cNvSpPr>
            <a:spLocks noGrp="1"/>
          </p:cNvSpPr>
          <p:nvPr>
            <p:ph type="body" sz="quarter" idx="10"/>
          </p:nvPr>
        </p:nvSpPr>
        <p:spPr/>
        <p:txBody>
          <a:bodyPr/>
          <a:lstStyle/>
          <a:p>
            <a:r>
              <a:rPr lang="en-US" dirty="0"/>
              <a:t>[1]. de </a:t>
            </a:r>
            <a:r>
              <a:rPr lang="en-US" dirty="0" err="1"/>
              <a:t>Weerth</a:t>
            </a:r>
            <a:r>
              <a:rPr lang="en-US" dirty="0"/>
              <a:t> C et al. </a:t>
            </a:r>
            <a:r>
              <a:rPr lang="en-US" i="1" dirty="0"/>
              <a:t>Pediatrics</a:t>
            </a:r>
            <a:r>
              <a:rPr lang="en-US" dirty="0"/>
              <a:t>. 2013;131(2):e550-e558. [2]. Dubois NE et al. </a:t>
            </a:r>
            <a:r>
              <a:rPr lang="en-US" i="1" dirty="0"/>
              <a:t>Biol Res </a:t>
            </a:r>
            <a:r>
              <a:rPr lang="en-US" i="1" dirty="0" err="1"/>
              <a:t>Nurs</a:t>
            </a:r>
            <a:r>
              <a:rPr lang="en-US" i="1" dirty="0"/>
              <a:t>. </a:t>
            </a:r>
            <a:r>
              <a:rPr lang="en-US" dirty="0"/>
              <a:t>2016;18(3):307-315. [3]. </a:t>
            </a:r>
            <a:r>
              <a:rPr lang="en-US" dirty="0" err="1"/>
              <a:t>Indrio</a:t>
            </a:r>
            <a:r>
              <a:rPr lang="en-US" dirty="0"/>
              <a:t> F, </a:t>
            </a:r>
            <a:r>
              <a:rPr lang="en-US" dirty="0" err="1"/>
              <a:t>Dargenio</a:t>
            </a:r>
            <a:r>
              <a:rPr lang="en-US" dirty="0"/>
              <a:t> VN. </a:t>
            </a:r>
            <a:r>
              <a:rPr lang="en-US" i="1" dirty="0"/>
              <a:t>Adv Exp Med Biol. </a:t>
            </a:r>
            <a:r>
              <a:rPr lang="en-US" dirty="0"/>
              <a:t>2024;1449:59-78. </a:t>
            </a:r>
          </a:p>
        </p:txBody>
      </p:sp>
      <p:sp>
        <p:nvSpPr>
          <p:cNvPr id="5" name="Text Placeholder 4">
            <a:extLst>
              <a:ext uri="{FF2B5EF4-FFF2-40B4-BE49-F238E27FC236}">
                <a16:creationId xmlns:a16="http://schemas.microsoft.com/office/drawing/2014/main" id="{B76E2A11-93E1-79BF-33A3-8493C2568B3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714875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55B6-8D67-3475-7656-AE267AB9F5AC}"/>
              </a:ext>
            </a:extLst>
          </p:cNvPr>
          <p:cNvSpPr>
            <a:spLocks noGrp="1"/>
          </p:cNvSpPr>
          <p:nvPr>
            <p:ph type="title"/>
          </p:nvPr>
        </p:nvSpPr>
        <p:spPr/>
        <p:txBody>
          <a:bodyPr>
            <a:normAutofit/>
          </a:bodyPr>
          <a:lstStyle/>
          <a:p>
            <a:r>
              <a:rPr lang="en-US" dirty="0"/>
              <a:t>Discussion questions [3-4 minutes]</a:t>
            </a:r>
          </a:p>
        </p:txBody>
      </p:sp>
      <p:sp>
        <p:nvSpPr>
          <p:cNvPr id="3" name="Text Placeholder 2">
            <a:extLst>
              <a:ext uri="{FF2B5EF4-FFF2-40B4-BE49-F238E27FC236}">
                <a16:creationId xmlns:a16="http://schemas.microsoft.com/office/drawing/2014/main" id="{02097335-D6E3-FF84-230A-63F516187063}"/>
              </a:ext>
            </a:extLst>
          </p:cNvPr>
          <p:cNvSpPr>
            <a:spLocks noGrp="1"/>
          </p:cNvSpPr>
          <p:nvPr>
            <p:ph type="body" sz="quarter" idx="10"/>
          </p:nvPr>
        </p:nvSpPr>
        <p:spPr/>
        <p:txBody>
          <a:bodyPr/>
          <a:lstStyle/>
          <a:p>
            <a:r>
              <a:rPr lang="en-US" dirty="0"/>
              <a:t>The gut-brain axis and the microbiome and their role in FGIDs are getting more attention; how do you explain these concepts to patients?</a:t>
            </a:r>
          </a:p>
          <a:p>
            <a:r>
              <a:rPr lang="en-US" dirty="0"/>
              <a:t>How can caregivers promote healthy microbiomes in infants?</a:t>
            </a:r>
          </a:p>
          <a:p>
            <a:r>
              <a:rPr lang="en-US" dirty="0"/>
              <a:t>Is there a role for prophylactic probiotics in preventing the development of FGIDs, colic in particular?</a:t>
            </a:r>
          </a:p>
          <a:p>
            <a:endParaRPr lang="en-US" dirty="0"/>
          </a:p>
        </p:txBody>
      </p:sp>
    </p:spTree>
    <p:extLst>
      <p:ext uri="{BB962C8B-B14F-4D97-AF65-F5344CB8AC3E}">
        <p14:creationId xmlns:p14="http://schemas.microsoft.com/office/powerpoint/2010/main" val="99347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C40D-883E-6145-83B4-506DE37CCE25}"/>
              </a:ext>
            </a:extLst>
          </p:cNvPr>
          <p:cNvSpPr>
            <a:spLocks noGrp="1"/>
          </p:cNvSpPr>
          <p:nvPr>
            <p:ph type="ctrTitle"/>
          </p:nvPr>
        </p:nvSpPr>
        <p:spPr/>
        <p:txBody>
          <a:bodyPr/>
          <a:lstStyle/>
          <a:p>
            <a:r>
              <a:rPr lang="en-US" dirty="0"/>
              <a:t>Clinical Management Strategies for Infantile Colic</a:t>
            </a:r>
          </a:p>
        </p:txBody>
      </p:sp>
    </p:spTree>
    <p:extLst>
      <p:ext uri="{BB962C8B-B14F-4D97-AF65-F5344CB8AC3E}">
        <p14:creationId xmlns:p14="http://schemas.microsoft.com/office/powerpoint/2010/main" val="254195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normAutofit/>
          </a:bodyPr>
          <a:lstStyle/>
          <a:p>
            <a:r>
              <a:rPr lang="en-US" b="1" kern="1200" dirty="0">
                <a:solidFill>
                  <a:srgbClr val="251423"/>
                </a:solidFill>
                <a:effectLst/>
                <a:latin typeface="Maitree" pitchFamily="2" charset="-34"/>
                <a:ea typeface="+mj-ea"/>
                <a:cs typeface="Segoe UI" panose="020B0502040204020203" pitchFamily="34" charset="0"/>
              </a:rPr>
              <a:t>Management of Infant Colic</a:t>
            </a:r>
            <a:endParaRPr lang="en-US" dirty="0"/>
          </a:p>
        </p:txBody>
      </p:sp>
      <p:sp>
        <p:nvSpPr>
          <p:cNvPr id="7" name="Text Placeholder 6">
            <a:extLst>
              <a:ext uri="{FF2B5EF4-FFF2-40B4-BE49-F238E27FC236}">
                <a16:creationId xmlns:a16="http://schemas.microsoft.com/office/drawing/2014/main" id="{5938892E-F95C-AD64-13CD-4830F1F8362F}"/>
              </a:ext>
            </a:extLst>
          </p:cNvPr>
          <p:cNvSpPr>
            <a:spLocks noGrp="1"/>
          </p:cNvSpPr>
          <p:nvPr>
            <p:ph type="body" sz="quarter" idx="10"/>
          </p:nvPr>
        </p:nvSpPr>
        <p:spPr/>
        <p:txBody>
          <a:bodyPr/>
          <a:lstStyle/>
          <a:p>
            <a:r>
              <a:rPr lang="en-US" dirty="0"/>
              <a:t>Salvatore S et al. </a:t>
            </a:r>
            <a:r>
              <a:rPr lang="en-US" i="1" dirty="0"/>
              <a:t>Acta </a:t>
            </a:r>
            <a:r>
              <a:rPr lang="en-US" i="1" dirty="0" err="1"/>
              <a:t>Paediatr</a:t>
            </a:r>
            <a:r>
              <a:rPr lang="en-US" i="1" dirty="0"/>
              <a:t>. </a:t>
            </a:r>
            <a:r>
              <a:rPr lang="en-US" dirty="0"/>
              <a:t>2018;107(9):1512-1520. </a:t>
            </a:r>
          </a:p>
        </p:txBody>
      </p:sp>
      <p:sp>
        <p:nvSpPr>
          <p:cNvPr id="8" name="Text Placeholder 7">
            <a:extLst>
              <a:ext uri="{FF2B5EF4-FFF2-40B4-BE49-F238E27FC236}">
                <a16:creationId xmlns:a16="http://schemas.microsoft.com/office/drawing/2014/main" id="{86F5D709-30B6-1019-2CC8-C532DBEFCD36}"/>
              </a:ext>
            </a:extLst>
          </p:cNvPr>
          <p:cNvSpPr>
            <a:spLocks noGrp="1"/>
          </p:cNvSpPr>
          <p:nvPr>
            <p:ph type="body" sz="quarter" idx="11"/>
          </p:nvPr>
        </p:nvSpPr>
        <p:spPr/>
        <p:txBody>
          <a:bodyPr/>
          <a:lstStyle/>
          <a:p>
            <a:endParaRPr lang="en-US"/>
          </a:p>
        </p:txBody>
      </p:sp>
      <p:sp>
        <p:nvSpPr>
          <p:cNvPr id="3" name="Rounded Rectangle 2">
            <a:extLst>
              <a:ext uri="{FF2B5EF4-FFF2-40B4-BE49-F238E27FC236}">
                <a16:creationId xmlns:a16="http://schemas.microsoft.com/office/drawing/2014/main" id="{89558871-2519-3794-F61A-1518D2C443AB}"/>
              </a:ext>
            </a:extLst>
          </p:cNvPr>
          <p:cNvSpPr/>
          <p:nvPr/>
        </p:nvSpPr>
        <p:spPr>
          <a:xfrm>
            <a:off x="544360" y="1388221"/>
            <a:ext cx="11103280" cy="691516"/>
          </a:xfrm>
          <a:prstGeom prst="roundRect">
            <a:avLst/>
          </a:prstGeom>
          <a:solidFill>
            <a:schemeClr val="accent3">
              <a:lumMod val="20000"/>
              <a:lumOff val="80000"/>
            </a:schemeClr>
          </a:solidFill>
          <a:ln>
            <a:solidFill>
              <a:schemeClr val="accent3"/>
            </a:solidFill>
          </a:ln>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ysClr val="windowText" lastClr="000000"/>
                </a:solidFill>
              </a:rPr>
              <a:t>Colic is a </a:t>
            </a:r>
            <a:r>
              <a:rPr lang="en-US" sz="2400" b="1" dirty="0">
                <a:solidFill>
                  <a:schemeClr val="accent1"/>
                </a:solidFill>
              </a:rPr>
              <a:t>self-limited condition</a:t>
            </a:r>
            <a:r>
              <a:rPr lang="en-US" sz="2400" dirty="0">
                <a:solidFill>
                  <a:sysClr val="windowText" lastClr="000000"/>
                </a:solidFill>
              </a:rPr>
              <a:t> that typically resolves by 4 to 5 months of age.</a:t>
            </a:r>
          </a:p>
        </p:txBody>
      </p:sp>
      <p:grpSp>
        <p:nvGrpSpPr>
          <p:cNvPr id="27" name="Group 26">
            <a:extLst>
              <a:ext uri="{FF2B5EF4-FFF2-40B4-BE49-F238E27FC236}">
                <a16:creationId xmlns:a16="http://schemas.microsoft.com/office/drawing/2014/main" id="{F76573CE-59C4-0C93-99D7-B30FDB797B10}"/>
              </a:ext>
            </a:extLst>
          </p:cNvPr>
          <p:cNvGrpSpPr/>
          <p:nvPr/>
        </p:nvGrpSpPr>
        <p:grpSpPr>
          <a:xfrm>
            <a:off x="631520" y="2379785"/>
            <a:ext cx="3239982" cy="1247926"/>
            <a:chOff x="631520" y="2379785"/>
            <a:chExt cx="3239982" cy="1247926"/>
          </a:xfrm>
        </p:grpSpPr>
        <p:grpSp>
          <p:nvGrpSpPr>
            <p:cNvPr id="19" name="Group 18">
              <a:extLst>
                <a:ext uri="{FF2B5EF4-FFF2-40B4-BE49-F238E27FC236}">
                  <a16:creationId xmlns:a16="http://schemas.microsoft.com/office/drawing/2014/main" id="{05ACAFBD-B01A-3CF3-5EA7-316EAA79BF46}"/>
                </a:ext>
              </a:extLst>
            </p:cNvPr>
            <p:cNvGrpSpPr/>
            <p:nvPr/>
          </p:nvGrpSpPr>
          <p:grpSpPr>
            <a:xfrm>
              <a:off x="631520" y="2379785"/>
              <a:ext cx="3239982" cy="1247926"/>
              <a:chOff x="857794" y="1561214"/>
              <a:chExt cx="3239982" cy="1247926"/>
            </a:xfrm>
          </p:grpSpPr>
          <p:sp>
            <p:nvSpPr>
              <p:cNvPr id="20" name="Rounded Rectangle 19">
                <a:extLst>
                  <a:ext uri="{FF2B5EF4-FFF2-40B4-BE49-F238E27FC236}">
                    <a16:creationId xmlns:a16="http://schemas.microsoft.com/office/drawing/2014/main" id="{96BF4954-5699-5F86-916C-90C2621CCF14}"/>
                  </a:ext>
                </a:extLst>
              </p:cNvPr>
              <p:cNvSpPr/>
              <p:nvPr/>
            </p:nvSpPr>
            <p:spPr>
              <a:xfrm>
                <a:off x="1826534" y="1561214"/>
                <a:ext cx="1302503" cy="1181402"/>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21" name="Rounded Rectangle 20">
                <a:extLst>
                  <a:ext uri="{FF2B5EF4-FFF2-40B4-BE49-F238E27FC236}">
                    <a16:creationId xmlns:a16="http://schemas.microsoft.com/office/drawing/2014/main" id="{733F04AC-12B2-D43D-12BA-5FEDF6160028}"/>
                  </a:ext>
                </a:extLst>
              </p:cNvPr>
              <p:cNvSpPr/>
              <p:nvPr/>
            </p:nvSpPr>
            <p:spPr>
              <a:xfrm>
                <a:off x="857794" y="2408536"/>
                <a:ext cx="3239982" cy="400604"/>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Consider the signs</a:t>
                </a:r>
              </a:p>
            </p:txBody>
          </p:sp>
        </p:grpSp>
        <p:pic>
          <p:nvPicPr>
            <p:cNvPr id="26" name="Graphic 25">
              <a:extLst>
                <a:ext uri="{FF2B5EF4-FFF2-40B4-BE49-F238E27FC236}">
                  <a16:creationId xmlns:a16="http://schemas.microsoft.com/office/drawing/2014/main" id="{960BE05C-42F3-455F-B7E6-2DC45483702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940922" y="2459390"/>
              <a:ext cx="655570" cy="655570"/>
            </a:xfrm>
            <a:prstGeom prst="rect">
              <a:avLst/>
            </a:prstGeom>
          </p:spPr>
        </p:pic>
      </p:grpSp>
      <p:grpSp>
        <p:nvGrpSpPr>
          <p:cNvPr id="28" name="Group 27">
            <a:extLst>
              <a:ext uri="{FF2B5EF4-FFF2-40B4-BE49-F238E27FC236}">
                <a16:creationId xmlns:a16="http://schemas.microsoft.com/office/drawing/2014/main" id="{F100D57E-A005-16E1-66C1-E2401A657007}"/>
              </a:ext>
            </a:extLst>
          </p:cNvPr>
          <p:cNvGrpSpPr/>
          <p:nvPr/>
        </p:nvGrpSpPr>
        <p:grpSpPr>
          <a:xfrm>
            <a:off x="4487055" y="2379785"/>
            <a:ext cx="3239982" cy="1247926"/>
            <a:chOff x="631520" y="2379785"/>
            <a:chExt cx="3239982" cy="1247926"/>
          </a:xfrm>
        </p:grpSpPr>
        <p:grpSp>
          <p:nvGrpSpPr>
            <p:cNvPr id="29" name="Group 28">
              <a:extLst>
                <a:ext uri="{FF2B5EF4-FFF2-40B4-BE49-F238E27FC236}">
                  <a16:creationId xmlns:a16="http://schemas.microsoft.com/office/drawing/2014/main" id="{B03ADFF4-E72C-A0C1-A2C1-5D53A2C87AB3}"/>
                </a:ext>
              </a:extLst>
            </p:cNvPr>
            <p:cNvGrpSpPr/>
            <p:nvPr/>
          </p:nvGrpSpPr>
          <p:grpSpPr>
            <a:xfrm>
              <a:off x="631520" y="2379785"/>
              <a:ext cx="3239982" cy="1247926"/>
              <a:chOff x="857794" y="1561214"/>
              <a:chExt cx="3239982" cy="1247926"/>
            </a:xfrm>
          </p:grpSpPr>
          <p:sp>
            <p:nvSpPr>
              <p:cNvPr id="31" name="Rounded Rectangle 30">
                <a:extLst>
                  <a:ext uri="{FF2B5EF4-FFF2-40B4-BE49-F238E27FC236}">
                    <a16:creationId xmlns:a16="http://schemas.microsoft.com/office/drawing/2014/main" id="{544B3CDE-4472-E45D-6455-BB0C6BFA718B}"/>
                  </a:ext>
                </a:extLst>
              </p:cNvPr>
              <p:cNvSpPr/>
              <p:nvPr/>
            </p:nvSpPr>
            <p:spPr>
              <a:xfrm>
                <a:off x="1826534" y="1561214"/>
                <a:ext cx="1302503" cy="1181402"/>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32" name="Rounded Rectangle 31">
                <a:extLst>
                  <a:ext uri="{FF2B5EF4-FFF2-40B4-BE49-F238E27FC236}">
                    <a16:creationId xmlns:a16="http://schemas.microsoft.com/office/drawing/2014/main" id="{67902C47-77C6-A1CC-01E8-3862DA284D4A}"/>
                  </a:ext>
                </a:extLst>
              </p:cNvPr>
              <p:cNvSpPr/>
              <p:nvPr/>
            </p:nvSpPr>
            <p:spPr>
              <a:xfrm>
                <a:off x="857794" y="2408536"/>
                <a:ext cx="3239982" cy="400604"/>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Advise and support caregivers</a:t>
                </a:r>
              </a:p>
            </p:txBody>
          </p:sp>
        </p:grpSp>
        <p:pic>
          <p:nvPicPr>
            <p:cNvPr id="30" name="Graphic 29">
              <a:extLst>
                <a:ext uri="{FF2B5EF4-FFF2-40B4-BE49-F238E27FC236}">
                  <a16:creationId xmlns:a16="http://schemas.microsoft.com/office/drawing/2014/main" id="{00A66ECC-63EE-19E1-AB7A-5457DF309957}"/>
                </a:ext>
              </a:extLst>
            </p:cNvPr>
            <p:cNvPicPr>
              <a:picLocks/>
            </p:cNvPicPr>
            <p:nvPr/>
          </p:nvPicPr>
          <p:blipFill>
            <a:blip r:embed="rId4">
              <a:extLst>
                <a:ext uri="{96DAC541-7B7A-43D3-8B79-37D633B846F1}">
                  <asvg:svgBlip xmlns:asvg="http://schemas.microsoft.com/office/drawing/2016/SVG/main" r:embed="rId5"/>
                </a:ext>
              </a:extLst>
            </a:blip>
            <a:srcRect/>
            <a:stretch/>
          </p:blipFill>
          <p:spPr>
            <a:xfrm>
              <a:off x="1799621" y="2391944"/>
              <a:ext cx="881687" cy="881687"/>
            </a:xfrm>
            <a:prstGeom prst="rect">
              <a:avLst/>
            </a:prstGeom>
          </p:spPr>
        </p:pic>
      </p:grpSp>
      <p:grpSp>
        <p:nvGrpSpPr>
          <p:cNvPr id="34" name="Group 33">
            <a:extLst>
              <a:ext uri="{FF2B5EF4-FFF2-40B4-BE49-F238E27FC236}">
                <a16:creationId xmlns:a16="http://schemas.microsoft.com/office/drawing/2014/main" id="{9D8A702C-251E-BDD0-C4BB-61B38A37B3D0}"/>
              </a:ext>
            </a:extLst>
          </p:cNvPr>
          <p:cNvGrpSpPr/>
          <p:nvPr/>
        </p:nvGrpSpPr>
        <p:grpSpPr>
          <a:xfrm>
            <a:off x="8342590" y="2379785"/>
            <a:ext cx="3239982" cy="1247926"/>
            <a:chOff x="631520" y="2379785"/>
            <a:chExt cx="3239982" cy="1247926"/>
          </a:xfrm>
        </p:grpSpPr>
        <p:grpSp>
          <p:nvGrpSpPr>
            <p:cNvPr id="35" name="Group 34">
              <a:extLst>
                <a:ext uri="{FF2B5EF4-FFF2-40B4-BE49-F238E27FC236}">
                  <a16:creationId xmlns:a16="http://schemas.microsoft.com/office/drawing/2014/main" id="{5D71837D-8379-3E31-60CD-232FB71D8001}"/>
                </a:ext>
              </a:extLst>
            </p:cNvPr>
            <p:cNvGrpSpPr/>
            <p:nvPr/>
          </p:nvGrpSpPr>
          <p:grpSpPr>
            <a:xfrm>
              <a:off x="631520" y="2379785"/>
              <a:ext cx="3239982" cy="1247926"/>
              <a:chOff x="857794" y="1561214"/>
              <a:chExt cx="3239982" cy="1247926"/>
            </a:xfrm>
          </p:grpSpPr>
          <p:sp>
            <p:nvSpPr>
              <p:cNvPr id="37" name="Rounded Rectangle 36">
                <a:extLst>
                  <a:ext uri="{FF2B5EF4-FFF2-40B4-BE49-F238E27FC236}">
                    <a16:creationId xmlns:a16="http://schemas.microsoft.com/office/drawing/2014/main" id="{11927367-6B09-B341-266E-85E192DED629}"/>
                  </a:ext>
                </a:extLst>
              </p:cNvPr>
              <p:cNvSpPr/>
              <p:nvPr/>
            </p:nvSpPr>
            <p:spPr>
              <a:xfrm>
                <a:off x="1826534" y="1561214"/>
                <a:ext cx="1302503" cy="1181402"/>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38" name="Rounded Rectangle 37">
                <a:extLst>
                  <a:ext uri="{FF2B5EF4-FFF2-40B4-BE49-F238E27FC236}">
                    <a16:creationId xmlns:a16="http://schemas.microsoft.com/office/drawing/2014/main" id="{95483A29-0425-512A-9E6E-817226005FD5}"/>
                  </a:ext>
                </a:extLst>
              </p:cNvPr>
              <p:cNvSpPr/>
              <p:nvPr/>
            </p:nvSpPr>
            <p:spPr>
              <a:xfrm>
                <a:off x="857794" y="2408536"/>
                <a:ext cx="3239982" cy="400604"/>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Counsel on management</a:t>
                </a:r>
              </a:p>
            </p:txBody>
          </p:sp>
        </p:grpSp>
        <p:pic>
          <p:nvPicPr>
            <p:cNvPr id="36" name="Graphic 35">
              <a:extLst>
                <a:ext uri="{FF2B5EF4-FFF2-40B4-BE49-F238E27FC236}">
                  <a16:creationId xmlns:a16="http://schemas.microsoft.com/office/drawing/2014/main" id="{31693A5A-3DCA-18EF-C767-EB7EFC1B41D8}"/>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1932599" y="2465714"/>
              <a:ext cx="701193" cy="701193"/>
            </a:xfrm>
            <a:prstGeom prst="rect">
              <a:avLst/>
            </a:prstGeom>
          </p:spPr>
        </p:pic>
      </p:grpSp>
      <p:sp>
        <p:nvSpPr>
          <p:cNvPr id="40" name="TextBox 39">
            <a:extLst>
              <a:ext uri="{FF2B5EF4-FFF2-40B4-BE49-F238E27FC236}">
                <a16:creationId xmlns:a16="http://schemas.microsoft.com/office/drawing/2014/main" id="{9A911EE6-31C7-2F11-D212-119F4D9BDCA9}"/>
              </a:ext>
            </a:extLst>
          </p:cNvPr>
          <p:cNvSpPr txBox="1"/>
          <p:nvPr/>
        </p:nvSpPr>
        <p:spPr>
          <a:xfrm>
            <a:off x="844353" y="3684755"/>
            <a:ext cx="2848708" cy="1805623"/>
          </a:xfrm>
          <a:prstGeom prst="rect">
            <a:avLst/>
          </a:prstGeom>
          <a:noFill/>
        </p:spPr>
        <p:txBody>
          <a:bodyPr wrap="square" rtlCol="0">
            <a:spAutoFit/>
          </a:bodyPr>
          <a:lstStyle/>
          <a:p>
            <a:pPr marL="194310" indent="-194310">
              <a:spcAft>
                <a:spcPts val="400"/>
              </a:spcAft>
              <a:buFont typeface="Arial" panose="020B0604020202020204" pitchFamily="34" charset="0"/>
              <a:buChar char="•"/>
            </a:pPr>
            <a:r>
              <a:rPr lang="en-US" dirty="0"/>
              <a:t>Evaluate for warning signs</a:t>
            </a:r>
          </a:p>
          <a:p>
            <a:pPr marL="194310" indent="-194310">
              <a:spcAft>
                <a:spcPts val="400"/>
              </a:spcAft>
              <a:buFont typeface="Arial" panose="020B0604020202020204" pitchFamily="34" charset="0"/>
              <a:buChar char="•"/>
            </a:pPr>
            <a:r>
              <a:rPr lang="en-US" dirty="0"/>
              <a:t>Exclude protein allergy (usually presents with vomiting, diarrhea, weight loss)</a:t>
            </a:r>
          </a:p>
        </p:txBody>
      </p:sp>
      <p:sp>
        <p:nvSpPr>
          <p:cNvPr id="41" name="TextBox 40">
            <a:extLst>
              <a:ext uri="{FF2B5EF4-FFF2-40B4-BE49-F238E27FC236}">
                <a16:creationId xmlns:a16="http://schemas.microsoft.com/office/drawing/2014/main" id="{114FD407-4018-B63D-D1E9-955886EA76EA}"/>
              </a:ext>
            </a:extLst>
          </p:cNvPr>
          <p:cNvSpPr txBox="1"/>
          <p:nvPr/>
        </p:nvSpPr>
        <p:spPr>
          <a:xfrm>
            <a:off x="4830199" y="3684755"/>
            <a:ext cx="2848708" cy="2082621"/>
          </a:xfrm>
          <a:prstGeom prst="rect">
            <a:avLst/>
          </a:prstGeom>
          <a:noFill/>
        </p:spPr>
        <p:txBody>
          <a:bodyPr wrap="square" rtlCol="0">
            <a:spAutoFit/>
          </a:bodyPr>
          <a:lstStyle/>
          <a:p>
            <a:pPr marL="194310" indent="-194310">
              <a:spcAft>
                <a:spcPts val="400"/>
              </a:spcAft>
              <a:buFont typeface="Arial" panose="020B0604020202020204" pitchFamily="34" charset="0"/>
              <a:buChar char="•"/>
            </a:pPr>
            <a:r>
              <a:rPr lang="en-US" dirty="0"/>
              <a:t>Reassure on transitory nature of colic</a:t>
            </a:r>
          </a:p>
          <a:p>
            <a:pPr marL="194310" indent="-194310">
              <a:spcAft>
                <a:spcPts val="400"/>
              </a:spcAft>
              <a:buFont typeface="Arial" panose="020B0604020202020204" pitchFamily="34" charset="0"/>
              <a:buChar char="•"/>
            </a:pPr>
            <a:r>
              <a:rPr lang="en-US" dirty="0"/>
              <a:t>Discuss crying as sign of other needs (</a:t>
            </a:r>
            <a:r>
              <a:rPr lang="en-US" dirty="0" err="1"/>
              <a:t>eg</a:t>
            </a:r>
            <a:r>
              <a:rPr lang="en-US" dirty="0"/>
              <a:t>, hunger, fatigue, discomfort, desire to be held and soothed)</a:t>
            </a:r>
          </a:p>
        </p:txBody>
      </p:sp>
      <p:sp>
        <p:nvSpPr>
          <p:cNvPr id="42" name="TextBox 41">
            <a:extLst>
              <a:ext uri="{FF2B5EF4-FFF2-40B4-BE49-F238E27FC236}">
                <a16:creationId xmlns:a16="http://schemas.microsoft.com/office/drawing/2014/main" id="{4E3C5889-2517-1F48-1993-418E59E27FBF}"/>
              </a:ext>
            </a:extLst>
          </p:cNvPr>
          <p:cNvSpPr txBox="1"/>
          <p:nvPr/>
        </p:nvSpPr>
        <p:spPr>
          <a:xfrm>
            <a:off x="8498941" y="3684755"/>
            <a:ext cx="3552382" cy="2185214"/>
          </a:xfrm>
          <a:prstGeom prst="rect">
            <a:avLst/>
          </a:prstGeom>
          <a:noFill/>
        </p:spPr>
        <p:txBody>
          <a:bodyPr wrap="square" rtlCol="0">
            <a:spAutoFit/>
          </a:bodyPr>
          <a:lstStyle/>
          <a:p>
            <a:pPr marL="194310" indent="-194310">
              <a:spcAft>
                <a:spcPts val="400"/>
              </a:spcAft>
              <a:buFont typeface="Arial" panose="020B0604020202020204" pitchFamily="34" charset="0"/>
              <a:buChar char="•"/>
            </a:pPr>
            <a:r>
              <a:rPr lang="en-US" dirty="0"/>
              <a:t>Encourage continued breastfeeding</a:t>
            </a:r>
          </a:p>
          <a:p>
            <a:pPr marL="194310" indent="-194310">
              <a:spcAft>
                <a:spcPts val="400"/>
              </a:spcAft>
              <a:buFont typeface="Arial" panose="020B0604020202020204" pitchFamily="34" charset="0"/>
              <a:buChar char="•"/>
            </a:pPr>
            <a:r>
              <a:rPr lang="en-US" dirty="0"/>
              <a:t>Consider nutritional management</a:t>
            </a:r>
          </a:p>
          <a:p>
            <a:pPr marL="194310" indent="-194310">
              <a:spcAft>
                <a:spcPts val="400"/>
              </a:spcAft>
              <a:buFont typeface="Arial" panose="020B0604020202020204" pitchFamily="34" charset="0"/>
              <a:buChar char="•"/>
            </a:pPr>
            <a:r>
              <a:rPr lang="en-US" dirty="0"/>
              <a:t>Consider probiotics</a:t>
            </a:r>
          </a:p>
          <a:p>
            <a:pPr marL="194310" indent="-194310">
              <a:spcAft>
                <a:spcPts val="400"/>
              </a:spcAft>
              <a:buFont typeface="Arial" panose="020B0604020202020204" pitchFamily="34" charset="0"/>
              <a:buChar char="•"/>
            </a:pPr>
            <a:r>
              <a:rPr lang="en-US" dirty="0"/>
              <a:t>Discuss lack of effectiveness of pharmacotherapies</a:t>
            </a:r>
          </a:p>
        </p:txBody>
      </p:sp>
    </p:spTree>
    <p:extLst>
      <p:ext uri="{BB962C8B-B14F-4D97-AF65-F5344CB8AC3E}">
        <p14:creationId xmlns:p14="http://schemas.microsoft.com/office/powerpoint/2010/main" val="5928628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normAutofit/>
          </a:bodyPr>
          <a:lstStyle/>
          <a:p>
            <a:r>
              <a:rPr lang="en-US" b="1" kern="1200" dirty="0">
                <a:solidFill>
                  <a:srgbClr val="251423"/>
                </a:solidFill>
                <a:effectLst/>
                <a:latin typeface="Maitree" pitchFamily="2" charset="-34"/>
                <a:ea typeface="+mj-ea"/>
                <a:cs typeface="Segoe UI" panose="020B0502040204020203" pitchFamily="34" charset="0"/>
              </a:rPr>
              <a:t>Effectiveness and Strength of Evidence for Common Colic Interventions</a:t>
            </a:r>
            <a:endParaRPr lang="en-US" dirty="0"/>
          </a:p>
        </p:txBody>
      </p:sp>
      <p:sp>
        <p:nvSpPr>
          <p:cNvPr id="7" name="Text Placeholder 6">
            <a:extLst>
              <a:ext uri="{FF2B5EF4-FFF2-40B4-BE49-F238E27FC236}">
                <a16:creationId xmlns:a16="http://schemas.microsoft.com/office/drawing/2014/main" id="{5938892E-F95C-AD64-13CD-4830F1F8362F}"/>
              </a:ext>
            </a:extLst>
          </p:cNvPr>
          <p:cNvSpPr>
            <a:spLocks noGrp="1"/>
          </p:cNvSpPr>
          <p:nvPr>
            <p:ph type="body" sz="quarter" idx="10"/>
          </p:nvPr>
        </p:nvSpPr>
        <p:spPr/>
        <p:txBody>
          <a:bodyPr/>
          <a:lstStyle/>
          <a:p>
            <a:r>
              <a:rPr lang="en-US" dirty="0"/>
              <a:t>[1]. Ellwood J et al. </a:t>
            </a:r>
            <a:r>
              <a:rPr lang="en-US" i="1" dirty="0"/>
              <a:t>BMJ Open.</a:t>
            </a:r>
            <a:r>
              <a:rPr lang="en-US" dirty="0"/>
              <a:t> 2020;10(2):e035405. [2]. </a:t>
            </a:r>
            <a:r>
              <a:rPr lang="en-US" dirty="0" err="1"/>
              <a:t>Biagioli</a:t>
            </a:r>
            <a:r>
              <a:rPr lang="en-US" dirty="0"/>
              <a:t> E et al. </a:t>
            </a:r>
            <a:r>
              <a:rPr lang="en-US" i="1" dirty="0"/>
              <a:t>Cochrane Database Syst Rev. </a:t>
            </a:r>
            <a:r>
              <a:rPr lang="en-US" dirty="0"/>
              <a:t>2016;9(9):CD009999. [3]. Gordon M et al. </a:t>
            </a:r>
            <a:r>
              <a:rPr lang="en-US" i="1" dirty="0"/>
              <a:t>Cochrane Database Syst Rev. </a:t>
            </a:r>
            <a:r>
              <a:rPr lang="en-US" dirty="0"/>
              <a:t>2018;10(10):CD011029. [4]. Gordon M et al. </a:t>
            </a:r>
            <a:r>
              <a:rPr lang="en-US" i="1" dirty="0"/>
              <a:t>Cochrane Database Syst Rev</a:t>
            </a:r>
            <a:r>
              <a:rPr lang="en-US" dirty="0"/>
              <a:t>. 2019;12(12):CD012459. </a:t>
            </a:r>
          </a:p>
        </p:txBody>
      </p:sp>
      <p:sp>
        <p:nvSpPr>
          <p:cNvPr id="8" name="Text Placeholder 7">
            <a:extLst>
              <a:ext uri="{FF2B5EF4-FFF2-40B4-BE49-F238E27FC236}">
                <a16:creationId xmlns:a16="http://schemas.microsoft.com/office/drawing/2014/main" id="{86F5D709-30B6-1019-2CC8-C532DBEFCD36}"/>
              </a:ext>
            </a:extLst>
          </p:cNvPr>
          <p:cNvSpPr>
            <a:spLocks noGrp="1"/>
          </p:cNvSpPr>
          <p:nvPr>
            <p:ph type="body" sz="quarter" idx="11"/>
          </p:nvPr>
        </p:nvSpPr>
        <p:spPr/>
        <p:txBody>
          <a:bodyPr/>
          <a:lstStyle/>
          <a:p>
            <a:endParaRPr lang="en-US"/>
          </a:p>
        </p:txBody>
      </p:sp>
      <p:cxnSp>
        <p:nvCxnSpPr>
          <p:cNvPr id="4" name="Straight Arrow Connector 3">
            <a:extLst>
              <a:ext uri="{FF2B5EF4-FFF2-40B4-BE49-F238E27FC236}">
                <a16:creationId xmlns:a16="http://schemas.microsoft.com/office/drawing/2014/main" id="{790D3389-E79F-102B-EF4C-22421041A645}"/>
              </a:ext>
            </a:extLst>
          </p:cNvPr>
          <p:cNvCxnSpPr>
            <a:cxnSpLocks/>
            <a:stCxn id="9" idx="3"/>
            <a:endCxn id="11" idx="1"/>
          </p:cNvCxnSpPr>
          <p:nvPr/>
        </p:nvCxnSpPr>
        <p:spPr>
          <a:xfrm>
            <a:off x="2825263" y="1759312"/>
            <a:ext cx="6389075" cy="0"/>
          </a:xfrm>
          <a:prstGeom prst="straightConnector1">
            <a:avLst/>
          </a:prstGeom>
          <a:ln w="57150">
            <a:gradFill flip="none" rotWithShape="1">
              <a:gsLst>
                <a:gs pos="50000">
                  <a:schemeClr val="tx2">
                    <a:lumMod val="75000"/>
                    <a:lumOff val="25000"/>
                  </a:schemeClr>
                </a:gs>
                <a:gs pos="0">
                  <a:schemeClr val="tx2">
                    <a:lumMod val="90000"/>
                    <a:lumOff val="10000"/>
                  </a:schemeClr>
                </a:gs>
                <a:gs pos="100000">
                  <a:schemeClr val="tx2">
                    <a:lumMod val="50000"/>
                    <a:lumOff val="50000"/>
                  </a:schemeClr>
                </a:gs>
              </a:gsLst>
              <a:lin ang="0" scaled="1"/>
              <a:tileRect/>
            </a:gra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C2EF5F70-45C7-ABA8-A725-A9D411A499DB}"/>
              </a:ext>
            </a:extLst>
          </p:cNvPr>
          <p:cNvSpPr/>
          <p:nvPr/>
        </p:nvSpPr>
        <p:spPr>
          <a:xfrm>
            <a:off x="386865" y="1539135"/>
            <a:ext cx="2438398" cy="440353"/>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Strongest evidence</a:t>
            </a:r>
          </a:p>
        </p:txBody>
      </p:sp>
      <p:sp>
        <p:nvSpPr>
          <p:cNvPr id="11" name="Rounded Rectangle 10">
            <a:extLst>
              <a:ext uri="{FF2B5EF4-FFF2-40B4-BE49-F238E27FC236}">
                <a16:creationId xmlns:a16="http://schemas.microsoft.com/office/drawing/2014/main" id="{DF1C0271-8D61-E7C6-36EA-0326D946799F}"/>
              </a:ext>
            </a:extLst>
          </p:cNvPr>
          <p:cNvSpPr/>
          <p:nvPr/>
        </p:nvSpPr>
        <p:spPr>
          <a:xfrm>
            <a:off x="9214338" y="1539135"/>
            <a:ext cx="2590798" cy="440353"/>
          </a:xfrm>
          <a:prstGeom prst="roundRect">
            <a:avLst>
              <a:gd name="adj" fmla="val 50000"/>
            </a:avLst>
          </a:prstGeom>
          <a:solidFill>
            <a:schemeClr val="tx2">
              <a:lumMod val="50000"/>
              <a:lumOff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Display" panose="020B0004020202020204" pitchFamily="34" charset="0"/>
              </a:rPr>
              <a:t>Weak or no evidence</a:t>
            </a:r>
          </a:p>
        </p:txBody>
      </p:sp>
      <p:sp>
        <p:nvSpPr>
          <p:cNvPr id="21" name="TextBox 20">
            <a:extLst>
              <a:ext uri="{FF2B5EF4-FFF2-40B4-BE49-F238E27FC236}">
                <a16:creationId xmlns:a16="http://schemas.microsoft.com/office/drawing/2014/main" id="{FA075666-35EF-0A00-0BF5-DA7AE3C8C6C4}"/>
              </a:ext>
            </a:extLst>
          </p:cNvPr>
          <p:cNvSpPr txBox="1"/>
          <p:nvPr/>
        </p:nvSpPr>
        <p:spPr>
          <a:xfrm>
            <a:off x="1523999" y="3587926"/>
            <a:ext cx="2719755" cy="1200329"/>
          </a:xfrm>
          <a:prstGeom prst="rect">
            <a:avLst/>
          </a:prstGeom>
          <a:noFill/>
        </p:spPr>
        <p:txBody>
          <a:bodyPr wrap="square" rtlCol="0">
            <a:spAutoFit/>
          </a:bodyPr>
          <a:lstStyle/>
          <a:p>
            <a:pPr algn="ctr"/>
            <a:r>
              <a:rPr lang="en-US" dirty="0"/>
              <a:t>Favorable effect based on high-quality evidence, particularly for </a:t>
            </a:r>
            <a:r>
              <a:rPr lang="en-US" i="1" dirty="0"/>
              <a:t>Lactobacillus </a:t>
            </a:r>
            <a:r>
              <a:rPr lang="en-US" i="1" dirty="0" err="1"/>
              <a:t>reuteri</a:t>
            </a:r>
            <a:r>
              <a:rPr lang="en-US" baseline="30000" dirty="0"/>
              <a:t>[1]</a:t>
            </a:r>
          </a:p>
        </p:txBody>
      </p:sp>
      <p:cxnSp>
        <p:nvCxnSpPr>
          <p:cNvPr id="23" name="Straight Connector 22">
            <a:extLst>
              <a:ext uri="{FF2B5EF4-FFF2-40B4-BE49-F238E27FC236}">
                <a16:creationId xmlns:a16="http://schemas.microsoft.com/office/drawing/2014/main" id="{775C68B2-ECFB-A2CB-F00E-F50C4351EA0D}"/>
              </a:ext>
            </a:extLst>
          </p:cNvPr>
          <p:cNvCxnSpPr>
            <a:cxnSpLocks/>
          </p:cNvCxnSpPr>
          <p:nvPr/>
        </p:nvCxnSpPr>
        <p:spPr>
          <a:xfrm flipV="1">
            <a:off x="2930772" y="1759312"/>
            <a:ext cx="0" cy="1246963"/>
          </a:xfrm>
          <a:prstGeom prst="line">
            <a:avLst/>
          </a:prstGeom>
          <a:ln w="47625" cap="rnd">
            <a:solidFill>
              <a:schemeClr val="tx2">
                <a:lumMod val="90000"/>
                <a:lumOff val="1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9BC64F21-5D3F-C66A-AF2C-8833288376A6}"/>
              </a:ext>
            </a:extLst>
          </p:cNvPr>
          <p:cNvSpPr/>
          <p:nvPr/>
        </p:nvSpPr>
        <p:spPr>
          <a:xfrm>
            <a:off x="1711573" y="3035426"/>
            <a:ext cx="2438398" cy="440353"/>
          </a:xfrm>
          <a:prstGeom prst="roundRect">
            <a:avLst>
              <a:gd name="adj" fmla="val 50000"/>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90000"/>
                    <a:lumOff val="10000"/>
                  </a:schemeClr>
                </a:solidFill>
                <a:latin typeface="Aptos Display" panose="020B0004020202020204" pitchFamily="34" charset="0"/>
              </a:rPr>
              <a:t>Probiotics</a:t>
            </a:r>
          </a:p>
        </p:txBody>
      </p:sp>
      <p:sp>
        <p:nvSpPr>
          <p:cNvPr id="25" name="TextBox 24">
            <a:extLst>
              <a:ext uri="{FF2B5EF4-FFF2-40B4-BE49-F238E27FC236}">
                <a16:creationId xmlns:a16="http://schemas.microsoft.com/office/drawing/2014/main" id="{63A3328F-7DDC-04AA-D3F1-57B646C5635B}"/>
              </a:ext>
            </a:extLst>
          </p:cNvPr>
          <p:cNvSpPr txBox="1"/>
          <p:nvPr/>
        </p:nvSpPr>
        <p:spPr>
          <a:xfrm>
            <a:off x="3968263" y="3006275"/>
            <a:ext cx="3669323" cy="923330"/>
          </a:xfrm>
          <a:prstGeom prst="rect">
            <a:avLst/>
          </a:prstGeom>
          <a:noFill/>
        </p:spPr>
        <p:txBody>
          <a:bodyPr wrap="square" rtlCol="0">
            <a:spAutoFit/>
          </a:bodyPr>
          <a:lstStyle/>
          <a:p>
            <a:pPr algn="ctr"/>
            <a:r>
              <a:rPr lang="en-US" dirty="0"/>
              <a:t>Favorable effect based on moderate- to low-quality </a:t>
            </a:r>
            <a:br>
              <a:rPr lang="en-US" dirty="0"/>
            </a:br>
            <a:r>
              <a:rPr lang="en-US" dirty="0"/>
              <a:t>evidence</a:t>
            </a:r>
            <a:r>
              <a:rPr lang="en-US" baseline="30000" dirty="0"/>
              <a:t>[1]</a:t>
            </a:r>
            <a:endParaRPr lang="en-US" dirty="0"/>
          </a:p>
        </p:txBody>
      </p:sp>
      <p:cxnSp>
        <p:nvCxnSpPr>
          <p:cNvPr id="26" name="Straight Connector 25">
            <a:extLst>
              <a:ext uri="{FF2B5EF4-FFF2-40B4-BE49-F238E27FC236}">
                <a16:creationId xmlns:a16="http://schemas.microsoft.com/office/drawing/2014/main" id="{F7392ADC-5CEE-F149-07ED-654177815EA6}"/>
              </a:ext>
            </a:extLst>
          </p:cNvPr>
          <p:cNvCxnSpPr>
            <a:cxnSpLocks/>
            <a:stCxn id="27" idx="0"/>
          </p:cNvCxnSpPr>
          <p:nvPr/>
        </p:nvCxnSpPr>
        <p:spPr>
          <a:xfrm flipV="1">
            <a:off x="5802925" y="1759312"/>
            <a:ext cx="0" cy="755563"/>
          </a:xfrm>
          <a:prstGeom prst="line">
            <a:avLst/>
          </a:prstGeom>
          <a:ln w="47625" cap="rnd">
            <a:solidFill>
              <a:schemeClr val="tx2">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2C7F40CB-D217-B0A4-6FFA-AEFBEBC87068}"/>
              </a:ext>
            </a:extLst>
          </p:cNvPr>
          <p:cNvSpPr/>
          <p:nvPr/>
        </p:nvSpPr>
        <p:spPr>
          <a:xfrm>
            <a:off x="4583726" y="2514875"/>
            <a:ext cx="2438398" cy="440353"/>
          </a:xfrm>
          <a:prstGeom prst="roundRect">
            <a:avLst>
              <a:gd name="adj" fmla="val 50000"/>
            </a:avLst>
          </a:prstGeom>
          <a:solidFill>
            <a:schemeClr val="bg1"/>
          </a:solidFill>
          <a:ln>
            <a:solidFill>
              <a:schemeClr val="tx2">
                <a:lumMod val="75000"/>
                <a:lumOff val="2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lumOff val="25000"/>
                  </a:schemeClr>
                </a:solidFill>
                <a:latin typeface="Aptos Display" panose="020B0004020202020204" pitchFamily="34" charset="0"/>
              </a:rPr>
              <a:t>Manual therapy</a:t>
            </a:r>
          </a:p>
        </p:txBody>
      </p:sp>
      <p:sp>
        <p:nvSpPr>
          <p:cNvPr id="29" name="TextBox 28">
            <a:extLst>
              <a:ext uri="{FF2B5EF4-FFF2-40B4-BE49-F238E27FC236}">
                <a16:creationId xmlns:a16="http://schemas.microsoft.com/office/drawing/2014/main" id="{1232E3F4-2201-91A6-16ED-8C37F78FBA58}"/>
              </a:ext>
            </a:extLst>
          </p:cNvPr>
          <p:cNvSpPr txBox="1"/>
          <p:nvPr/>
        </p:nvSpPr>
        <p:spPr>
          <a:xfrm>
            <a:off x="7444154" y="2971522"/>
            <a:ext cx="3053860" cy="1200329"/>
          </a:xfrm>
          <a:prstGeom prst="rect">
            <a:avLst/>
          </a:prstGeom>
          <a:noFill/>
        </p:spPr>
        <p:txBody>
          <a:bodyPr wrap="square" rtlCol="0">
            <a:spAutoFit/>
          </a:bodyPr>
          <a:lstStyle/>
          <a:p>
            <a:pPr algn="ctr"/>
            <a:r>
              <a:rPr lang="en-US" dirty="0"/>
              <a:t>Unfavorable or no effect based on moderate- to low-quality evidence for simethicone or PPIs</a:t>
            </a:r>
            <a:r>
              <a:rPr lang="en-US" baseline="30000" dirty="0"/>
              <a:t>[1],[2]</a:t>
            </a:r>
            <a:endParaRPr lang="en-US" dirty="0"/>
          </a:p>
        </p:txBody>
      </p:sp>
      <p:cxnSp>
        <p:nvCxnSpPr>
          <p:cNvPr id="30" name="Straight Connector 29">
            <a:extLst>
              <a:ext uri="{FF2B5EF4-FFF2-40B4-BE49-F238E27FC236}">
                <a16:creationId xmlns:a16="http://schemas.microsoft.com/office/drawing/2014/main" id="{A87E23C8-8B8C-8552-AF30-86377153020C}"/>
              </a:ext>
            </a:extLst>
          </p:cNvPr>
          <p:cNvCxnSpPr>
            <a:cxnSpLocks/>
            <a:stCxn id="31" idx="0"/>
          </p:cNvCxnSpPr>
          <p:nvPr/>
        </p:nvCxnSpPr>
        <p:spPr>
          <a:xfrm flipV="1">
            <a:off x="8971084" y="1759312"/>
            <a:ext cx="0" cy="732117"/>
          </a:xfrm>
          <a:prstGeom prst="line">
            <a:avLst/>
          </a:prstGeom>
          <a:ln w="47625" cap="rnd">
            <a:solidFill>
              <a:schemeClr val="tx2">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704675D8-6EFA-C7A7-8D6F-D643F0B1C177}"/>
              </a:ext>
            </a:extLst>
          </p:cNvPr>
          <p:cNvSpPr/>
          <p:nvPr/>
        </p:nvSpPr>
        <p:spPr>
          <a:xfrm>
            <a:off x="7751885" y="2491429"/>
            <a:ext cx="2438398" cy="440353"/>
          </a:xfrm>
          <a:prstGeom prst="roundRect">
            <a:avLst>
              <a:gd name="adj" fmla="val 50000"/>
            </a:avLst>
          </a:prstGeom>
          <a:solidFill>
            <a:schemeClr val="bg1"/>
          </a:solidFill>
          <a:ln>
            <a:solidFill>
              <a:schemeClr val="tx2">
                <a:lumMod val="50000"/>
                <a:lumOff val="5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lumOff val="50000"/>
                  </a:schemeClr>
                </a:solidFill>
                <a:latin typeface="Aptos Display" panose="020B0004020202020204" pitchFamily="34" charset="0"/>
              </a:rPr>
              <a:t>Medications</a:t>
            </a:r>
          </a:p>
        </p:txBody>
      </p:sp>
      <p:sp>
        <p:nvSpPr>
          <p:cNvPr id="33" name="TextBox 32">
            <a:extLst>
              <a:ext uri="{FF2B5EF4-FFF2-40B4-BE49-F238E27FC236}">
                <a16:creationId xmlns:a16="http://schemas.microsoft.com/office/drawing/2014/main" id="{E29EDC9C-D2D7-45DC-200F-466650D16892}"/>
              </a:ext>
            </a:extLst>
          </p:cNvPr>
          <p:cNvSpPr txBox="1"/>
          <p:nvPr/>
        </p:nvSpPr>
        <p:spPr>
          <a:xfrm>
            <a:off x="7444154" y="4758891"/>
            <a:ext cx="3053860" cy="646331"/>
          </a:xfrm>
          <a:prstGeom prst="rect">
            <a:avLst/>
          </a:prstGeom>
          <a:noFill/>
        </p:spPr>
        <p:txBody>
          <a:bodyPr wrap="square" rtlCol="0">
            <a:spAutoFit/>
          </a:bodyPr>
          <a:lstStyle/>
          <a:p>
            <a:pPr algn="ctr"/>
            <a:r>
              <a:rPr lang="en-US" dirty="0"/>
              <a:t>Inconclusive effect based on very low quality of evidence</a:t>
            </a:r>
            <a:r>
              <a:rPr lang="en-US" baseline="30000" dirty="0"/>
              <a:t>[3]</a:t>
            </a:r>
            <a:endParaRPr lang="en-US" dirty="0"/>
          </a:p>
        </p:txBody>
      </p:sp>
      <p:sp>
        <p:nvSpPr>
          <p:cNvPr id="34" name="Rounded Rectangle 33">
            <a:extLst>
              <a:ext uri="{FF2B5EF4-FFF2-40B4-BE49-F238E27FC236}">
                <a16:creationId xmlns:a16="http://schemas.microsoft.com/office/drawing/2014/main" id="{1A35CA96-535C-727C-D664-4800DA37F3B9}"/>
              </a:ext>
            </a:extLst>
          </p:cNvPr>
          <p:cNvSpPr/>
          <p:nvPr/>
        </p:nvSpPr>
        <p:spPr>
          <a:xfrm>
            <a:off x="7751885" y="4278798"/>
            <a:ext cx="2438398" cy="440353"/>
          </a:xfrm>
          <a:prstGeom prst="roundRect">
            <a:avLst>
              <a:gd name="adj" fmla="val 50000"/>
            </a:avLst>
          </a:prstGeom>
          <a:solidFill>
            <a:schemeClr val="bg1"/>
          </a:solidFill>
          <a:ln>
            <a:solidFill>
              <a:schemeClr val="tx2">
                <a:lumMod val="50000"/>
                <a:lumOff val="5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lumOff val="50000"/>
                  </a:schemeClr>
                </a:solidFill>
                <a:latin typeface="Aptos Display" panose="020B0004020202020204" pitchFamily="34" charset="0"/>
              </a:rPr>
              <a:t>Diet modifications</a:t>
            </a:r>
          </a:p>
        </p:txBody>
      </p:sp>
      <p:sp>
        <p:nvSpPr>
          <p:cNvPr id="36" name="TextBox 35">
            <a:extLst>
              <a:ext uri="{FF2B5EF4-FFF2-40B4-BE49-F238E27FC236}">
                <a16:creationId xmlns:a16="http://schemas.microsoft.com/office/drawing/2014/main" id="{E5036F17-B209-7A1C-DCD4-F6FC22CBDEC2}"/>
              </a:ext>
            </a:extLst>
          </p:cNvPr>
          <p:cNvSpPr txBox="1"/>
          <p:nvPr/>
        </p:nvSpPr>
        <p:spPr>
          <a:xfrm>
            <a:off x="4492870" y="4413685"/>
            <a:ext cx="2596661" cy="923330"/>
          </a:xfrm>
          <a:prstGeom prst="rect">
            <a:avLst/>
          </a:prstGeom>
          <a:noFill/>
        </p:spPr>
        <p:txBody>
          <a:bodyPr wrap="square" rtlCol="0">
            <a:spAutoFit/>
          </a:bodyPr>
          <a:lstStyle/>
          <a:p>
            <a:pPr algn="ctr"/>
            <a:r>
              <a:rPr lang="en-US" dirty="0"/>
              <a:t>Favorable effect based on low-quality evidence</a:t>
            </a:r>
            <a:r>
              <a:rPr lang="en-US" baseline="30000" dirty="0"/>
              <a:t>[4]</a:t>
            </a:r>
            <a:endParaRPr lang="en-US" dirty="0"/>
          </a:p>
        </p:txBody>
      </p:sp>
      <p:sp>
        <p:nvSpPr>
          <p:cNvPr id="37" name="Rounded Rectangle 36">
            <a:extLst>
              <a:ext uri="{FF2B5EF4-FFF2-40B4-BE49-F238E27FC236}">
                <a16:creationId xmlns:a16="http://schemas.microsoft.com/office/drawing/2014/main" id="{CA90D317-897E-2422-E12D-9A2A31C619AE}"/>
              </a:ext>
            </a:extLst>
          </p:cNvPr>
          <p:cNvSpPr/>
          <p:nvPr/>
        </p:nvSpPr>
        <p:spPr>
          <a:xfrm>
            <a:off x="4572002" y="3922285"/>
            <a:ext cx="2438398" cy="440353"/>
          </a:xfrm>
          <a:prstGeom prst="roundRect">
            <a:avLst>
              <a:gd name="adj" fmla="val 50000"/>
            </a:avLst>
          </a:prstGeom>
          <a:solidFill>
            <a:schemeClr val="bg1"/>
          </a:solidFill>
          <a:ln>
            <a:solidFill>
              <a:schemeClr val="tx2">
                <a:lumMod val="75000"/>
                <a:lumOff val="2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lumOff val="25000"/>
                  </a:schemeClr>
                </a:solidFill>
                <a:latin typeface="Aptos Display" panose="020B0004020202020204" pitchFamily="34" charset="0"/>
              </a:rPr>
              <a:t>Caregiver training</a:t>
            </a:r>
          </a:p>
        </p:txBody>
      </p:sp>
    </p:spTree>
    <p:extLst>
      <p:ext uri="{BB962C8B-B14F-4D97-AF65-F5344CB8AC3E}">
        <p14:creationId xmlns:p14="http://schemas.microsoft.com/office/powerpoint/2010/main" val="33036783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8321-E44D-4003-870A-918E3A55A465}"/>
              </a:ext>
            </a:extLst>
          </p:cNvPr>
          <p:cNvSpPr>
            <a:spLocks noGrp="1"/>
          </p:cNvSpPr>
          <p:nvPr>
            <p:ph type="title"/>
          </p:nvPr>
        </p:nvSpPr>
        <p:spPr/>
        <p:txBody>
          <a:bodyPr/>
          <a:lstStyle/>
          <a:p>
            <a:r>
              <a:rPr lang="en-US" dirty="0"/>
              <a:t>Faculty Presenters</a:t>
            </a:r>
          </a:p>
        </p:txBody>
      </p:sp>
      <p:sp>
        <p:nvSpPr>
          <p:cNvPr id="15" name="Content Placeholder 14">
            <a:extLst>
              <a:ext uri="{FF2B5EF4-FFF2-40B4-BE49-F238E27FC236}">
                <a16:creationId xmlns:a16="http://schemas.microsoft.com/office/drawing/2014/main" id="{9742FFF3-D1FF-440F-8A47-FC00B16FA6CF}"/>
              </a:ext>
            </a:extLst>
          </p:cNvPr>
          <p:cNvSpPr>
            <a:spLocks noGrp="1"/>
          </p:cNvSpPr>
          <p:nvPr>
            <p:ph idx="1"/>
          </p:nvPr>
        </p:nvSpPr>
        <p:spPr/>
        <p:txBody>
          <a:bodyPr/>
          <a:lstStyle/>
          <a:p>
            <a:r>
              <a:rPr lang="en-US" sz="2400" dirty="0"/>
              <a:t>Professor of Pediatrics</a:t>
            </a:r>
          </a:p>
          <a:p>
            <a:r>
              <a:rPr lang="en-US" sz="2400" dirty="0"/>
              <a:t>University of Salento</a:t>
            </a:r>
          </a:p>
          <a:p>
            <a:r>
              <a:rPr lang="en-US" sz="2400" dirty="0"/>
              <a:t>Lecce, Italy</a:t>
            </a:r>
          </a:p>
        </p:txBody>
      </p:sp>
      <p:sp>
        <p:nvSpPr>
          <p:cNvPr id="8" name="Text Placeholder 7">
            <a:extLst>
              <a:ext uri="{FF2B5EF4-FFF2-40B4-BE49-F238E27FC236}">
                <a16:creationId xmlns:a16="http://schemas.microsoft.com/office/drawing/2014/main" id="{98B8ACDA-9F2C-4A8C-82F9-4131B63D7198}"/>
              </a:ext>
            </a:extLst>
          </p:cNvPr>
          <p:cNvSpPr>
            <a:spLocks noGrp="1"/>
          </p:cNvSpPr>
          <p:nvPr>
            <p:ph type="body" sz="quarter" idx="15"/>
          </p:nvPr>
        </p:nvSpPr>
        <p:spPr/>
        <p:txBody>
          <a:bodyPr/>
          <a:lstStyle/>
          <a:p>
            <a:r>
              <a:rPr lang="it-IT" sz="2800" dirty="0"/>
              <a:t>Flavia Indrio, MD</a:t>
            </a:r>
            <a:endParaRPr lang="en-US" sz="2800" dirty="0"/>
          </a:p>
        </p:txBody>
      </p:sp>
      <p:sp>
        <p:nvSpPr>
          <p:cNvPr id="3" name="Content Placeholder 2">
            <a:extLst>
              <a:ext uri="{FF2B5EF4-FFF2-40B4-BE49-F238E27FC236}">
                <a16:creationId xmlns:a16="http://schemas.microsoft.com/office/drawing/2014/main" id="{FD008964-3C9F-291D-635F-67E5B59080A8}"/>
              </a:ext>
            </a:extLst>
          </p:cNvPr>
          <p:cNvSpPr>
            <a:spLocks noGrp="1"/>
          </p:cNvSpPr>
          <p:nvPr>
            <p:ph idx="16"/>
          </p:nvPr>
        </p:nvSpPr>
        <p:spPr/>
        <p:txBody>
          <a:bodyPr/>
          <a:lstStyle/>
          <a:p>
            <a:r>
              <a:rPr lang="en-US" sz="2400" dirty="0"/>
              <a:t>Pediatric Gastroenterologist</a:t>
            </a:r>
          </a:p>
          <a:p>
            <a:r>
              <a:rPr lang="en-US" sz="2400" dirty="0"/>
              <a:t>Clinical Professor of Pediatrics</a:t>
            </a:r>
          </a:p>
          <a:p>
            <a:r>
              <a:rPr lang="en-US" sz="2400" dirty="0"/>
              <a:t>University South Florida</a:t>
            </a:r>
            <a:br>
              <a:rPr lang="en-US" sz="2400" dirty="0"/>
            </a:br>
            <a:r>
              <a:rPr lang="en-US" sz="2400" dirty="0"/>
              <a:t>	College of Medicine</a:t>
            </a:r>
          </a:p>
          <a:p>
            <a:r>
              <a:rPr lang="en-US" sz="2400" dirty="0"/>
              <a:t>Vice Chair Pediatric Gastroenterology</a:t>
            </a:r>
          </a:p>
          <a:p>
            <a:r>
              <a:rPr lang="en-US" sz="2400" dirty="0"/>
              <a:t>John Hopkins All Children’s Hospital</a:t>
            </a:r>
          </a:p>
          <a:p>
            <a:r>
              <a:rPr lang="en-US" sz="2400" dirty="0"/>
              <a:t>St. Petersburg, Florida</a:t>
            </a:r>
          </a:p>
        </p:txBody>
      </p:sp>
      <p:sp>
        <p:nvSpPr>
          <p:cNvPr id="4" name="Text Placeholder 3">
            <a:extLst>
              <a:ext uri="{FF2B5EF4-FFF2-40B4-BE49-F238E27FC236}">
                <a16:creationId xmlns:a16="http://schemas.microsoft.com/office/drawing/2014/main" id="{89979850-51E9-FB1C-E44E-AD16517EE1A9}"/>
              </a:ext>
            </a:extLst>
          </p:cNvPr>
          <p:cNvSpPr>
            <a:spLocks noGrp="1"/>
          </p:cNvSpPr>
          <p:nvPr>
            <p:ph type="body" sz="quarter" idx="17"/>
          </p:nvPr>
        </p:nvSpPr>
        <p:spPr/>
        <p:txBody>
          <a:bodyPr/>
          <a:lstStyle/>
          <a:p>
            <a:r>
              <a:rPr lang="en-US" sz="2800" dirty="0"/>
              <a:t>Michael J. </a:t>
            </a:r>
            <a:r>
              <a:rPr lang="en-US" sz="2800" dirty="0" err="1"/>
              <a:t>Wilsey</a:t>
            </a:r>
            <a:r>
              <a:rPr lang="en-US" sz="2800" dirty="0"/>
              <a:t>, MD</a:t>
            </a:r>
          </a:p>
        </p:txBody>
      </p:sp>
    </p:spTree>
    <p:extLst>
      <p:ext uri="{BB962C8B-B14F-4D97-AF65-F5344CB8AC3E}">
        <p14:creationId xmlns:p14="http://schemas.microsoft.com/office/powerpoint/2010/main" val="13916060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1722-4727-A643-59FD-76132D6D0212}"/>
              </a:ext>
            </a:extLst>
          </p:cNvPr>
          <p:cNvSpPr>
            <a:spLocks noGrp="1"/>
          </p:cNvSpPr>
          <p:nvPr>
            <p:ph type="title"/>
          </p:nvPr>
        </p:nvSpPr>
        <p:spPr/>
        <p:txBody>
          <a:bodyPr/>
          <a:lstStyle/>
          <a:p>
            <a:r>
              <a:rPr lang="en-US" dirty="0"/>
              <a:t>Probiotics for Infant Colic</a:t>
            </a:r>
          </a:p>
        </p:txBody>
      </p:sp>
      <p:sp>
        <p:nvSpPr>
          <p:cNvPr id="3" name="Content Placeholder 2">
            <a:extLst>
              <a:ext uri="{FF2B5EF4-FFF2-40B4-BE49-F238E27FC236}">
                <a16:creationId xmlns:a16="http://schemas.microsoft.com/office/drawing/2014/main" id="{9C8DF235-B6FF-08EE-9116-BA8DC4E01B82}"/>
              </a:ext>
            </a:extLst>
          </p:cNvPr>
          <p:cNvSpPr>
            <a:spLocks noGrp="1"/>
          </p:cNvSpPr>
          <p:nvPr>
            <p:ph idx="1"/>
          </p:nvPr>
        </p:nvSpPr>
        <p:spPr>
          <a:xfrm>
            <a:off x="859536" y="1611512"/>
            <a:ext cx="5014138" cy="3528760"/>
          </a:xfrm>
          <a:ln>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spcBef>
                <a:spcPts val="300"/>
              </a:spcBef>
              <a:buNone/>
            </a:pPr>
            <a:br>
              <a:rPr lang="en-US" b="1" i="1" dirty="0">
                <a:solidFill>
                  <a:schemeClr val="accent1"/>
                </a:solidFill>
              </a:rPr>
            </a:br>
            <a:r>
              <a:rPr lang="en-US" b="1" i="1" dirty="0">
                <a:solidFill>
                  <a:schemeClr val="accent1"/>
                </a:solidFill>
              </a:rPr>
              <a:t>Lactobacillus reuteri </a:t>
            </a:r>
            <a:r>
              <a:rPr lang="en-US" b="1" dirty="0">
                <a:solidFill>
                  <a:schemeClr val="accent1"/>
                </a:solidFill>
              </a:rPr>
              <a:t>DSM17938 </a:t>
            </a:r>
            <a:r>
              <a:rPr lang="en-US" dirty="0">
                <a:solidFill>
                  <a:srgbClr val="333333"/>
                </a:solidFill>
              </a:rPr>
              <a:t>was compared with placebo in a meta-analysis of RCTs</a:t>
            </a:r>
            <a:r>
              <a:rPr lang="en-US" baseline="30000" dirty="0">
                <a:solidFill>
                  <a:srgbClr val="333333"/>
                </a:solidFill>
              </a:rPr>
              <a:t>[2]</a:t>
            </a:r>
            <a:endParaRPr lang="en-US" dirty="0">
              <a:solidFill>
                <a:srgbClr val="333333"/>
              </a:solidFill>
            </a:endParaRPr>
          </a:p>
          <a:p>
            <a:pPr lvl="1">
              <a:spcBef>
                <a:spcPts val="300"/>
              </a:spcBef>
            </a:pPr>
            <a:r>
              <a:rPr lang="en-US" dirty="0">
                <a:solidFill>
                  <a:srgbClr val="333333"/>
                </a:solidFill>
              </a:rPr>
              <a:t>Decreased crying/fussing by an average of 25.4 min/d</a:t>
            </a:r>
          </a:p>
          <a:p>
            <a:pPr lvl="1">
              <a:spcBef>
                <a:spcPts val="300"/>
              </a:spcBef>
            </a:pPr>
            <a:r>
              <a:rPr lang="en-US" dirty="0">
                <a:solidFill>
                  <a:srgbClr val="333333"/>
                </a:solidFill>
              </a:rPr>
              <a:t>Increased likelihood of treatment success by 1.7×</a:t>
            </a:r>
          </a:p>
          <a:p>
            <a:pPr lvl="1">
              <a:spcBef>
                <a:spcPts val="300"/>
              </a:spcBef>
            </a:pPr>
            <a:r>
              <a:rPr lang="en-US" dirty="0">
                <a:solidFill>
                  <a:srgbClr val="333333"/>
                </a:solidFill>
              </a:rPr>
              <a:t>Strong effect in breastfed infants; insignificant effect in formula-fed infants</a:t>
            </a:r>
          </a:p>
        </p:txBody>
      </p:sp>
      <p:sp>
        <p:nvSpPr>
          <p:cNvPr id="6" name="Content Placeholder 5">
            <a:extLst>
              <a:ext uri="{FF2B5EF4-FFF2-40B4-BE49-F238E27FC236}">
                <a16:creationId xmlns:a16="http://schemas.microsoft.com/office/drawing/2014/main" id="{D54955BE-6712-9C3D-D8A4-7E9ED75011E0}"/>
              </a:ext>
            </a:extLst>
          </p:cNvPr>
          <p:cNvSpPr>
            <a:spLocks noGrp="1"/>
          </p:cNvSpPr>
          <p:nvPr>
            <p:ph sz="quarter" idx="12"/>
          </p:nvPr>
        </p:nvSpPr>
        <p:spPr>
          <a:xfrm>
            <a:off x="6096001" y="1611512"/>
            <a:ext cx="5236464" cy="3512110"/>
          </a:xfrm>
          <a:ln>
            <a:solidFill>
              <a:schemeClr val="tx1"/>
            </a:solidFill>
          </a:ln>
        </p:spPr>
        <p:style>
          <a:lnRef idx="2">
            <a:schemeClr val="accent2"/>
          </a:lnRef>
          <a:fillRef idx="1">
            <a:schemeClr val="lt1"/>
          </a:fillRef>
          <a:effectRef idx="0">
            <a:schemeClr val="accent2"/>
          </a:effectRef>
          <a:fontRef idx="minor">
            <a:schemeClr val="dk1"/>
          </a:fontRef>
        </p:style>
        <p:txBody>
          <a:bodyPr/>
          <a:lstStyle/>
          <a:p>
            <a:pPr marL="0" indent="0" algn="ctr">
              <a:spcBef>
                <a:spcPts val="600"/>
              </a:spcBef>
              <a:buNone/>
            </a:pPr>
            <a:br>
              <a:rPr lang="en-US" sz="2400" b="1" i="1" dirty="0">
                <a:solidFill>
                  <a:schemeClr val="accent1"/>
                </a:solidFill>
              </a:rPr>
            </a:br>
            <a:r>
              <a:rPr lang="en-US" sz="2400" b="1" i="1" dirty="0">
                <a:solidFill>
                  <a:schemeClr val="accent1"/>
                </a:solidFill>
              </a:rPr>
              <a:t>Bifidobacterium </a:t>
            </a:r>
            <a:r>
              <a:rPr lang="en-US" sz="2400" b="1" i="1" dirty="0" err="1">
                <a:solidFill>
                  <a:schemeClr val="accent1"/>
                </a:solidFill>
              </a:rPr>
              <a:t>animalis</a:t>
            </a:r>
            <a:r>
              <a:rPr lang="en-US" sz="2400" b="1" i="1" dirty="0">
                <a:solidFill>
                  <a:schemeClr val="accent1"/>
                </a:solidFill>
              </a:rPr>
              <a:t> </a:t>
            </a:r>
            <a:r>
              <a:rPr lang="en-US" sz="2400" b="1" dirty="0" err="1">
                <a:solidFill>
                  <a:schemeClr val="accent1"/>
                </a:solidFill>
              </a:rPr>
              <a:t>ssp</a:t>
            </a:r>
            <a:r>
              <a:rPr lang="en-US" sz="2400" b="1" dirty="0">
                <a:solidFill>
                  <a:schemeClr val="accent1"/>
                </a:solidFill>
              </a:rPr>
              <a:t> </a:t>
            </a:r>
            <a:r>
              <a:rPr lang="en-US" sz="2400" b="1" i="1" dirty="0">
                <a:solidFill>
                  <a:schemeClr val="accent1"/>
                </a:solidFill>
              </a:rPr>
              <a:t>lactis </a:t>
            </a:r>
            <a:r>
              <a:rPr lang="en-US" sz="2400" b="1" dirty="0">
                <a:solidFill>
                  <a:schemeClr val="accent1"/>
                </a:solidFill>
              </a:rPr>
              <a:t>BB12</a:t>
            </a:r>
            <a:r>
              <a:rPr lang="en-US" sz="2400" dirty="0"/>
              <a:t> </a:t>
            </a:r>
            <a:r>
              <a:rPr lang="en-US" sz="2400" dirty="0">
                <a:solidFill>
                  <a:srgbClr val="333333"/>
                </a:solidFill>
              </a:rPr>
              <a:t>has been compared with placebo in 2 RCTs</a:t>
            </a:r>
            <a:r>
              <a:rPr lang="en-US" sz="2400" baseline="30000" dirty="0">
                <a:solidFill>
                  <a:srgbClr val="333333"/>
                </a:solidFill>
              </a:rPr>
              <a:t>[3],[4]</a:t>
            </a:r>
            <a:endParaRPr lang="en-US" sz="2400" dirty="0">
              <a:solidFill>
                <a:srgbClr val="333333"/>
              </a:solidFill>
            </a:endParaRPr>
          </a:p>
          <a:p>
            <a:pPr lvl="1">
              <a:spcBef>
                <a:spcPts val="600"/>
              </a:spcBef>
            </a:pPr>
            <a:r>
              <a:rPr lang="en-US" sz="2000" dirty="0">
                <a:solidFill>
                  <a:srgbClr val="333333"/>
                </a:solidFill>
              </a:rPr>
              <a:t>Increased the rate of infants with treatment success beginning at 2 weeks</a:t>
            </a:r>
          </a:p>
          <a:p>
            <a:pPr lvl="1">
              <a:spcBef>
                <a:spcPts val="600"/>
              </a:spcBef>
            </a:pPr>
            <a:r>
              <a:rPr lang="en-US" sz="2000" dirty="0">
                <a:solidFill>
                  <a:srgbClr val="333333"/>
                </a:solidFill>
              </a:rPr>
              <a:t>Decreased crying/fussing by an average of 35</a:t>
            </a:r>
            <a:r>
              <a:rPr lang="en-US" sz="2000" dirty="0"/>
              <a:t>–</a:t>
            </a:r>
            <a:r>
              <a:rPr lang="en-US" sz="2000" dirty="0">
                <a:solidFill>
                  <a:srgbClr val="333333"/>
                </a:solidFill>
              </a:rPr>
              <a:t>45 min/d</a:t>
            </a:r>
          </a:p>
          <a:p>
            <a:pPr marL="0" indent="0">
              <a:spcBef>
                <a:spcPts val="600"/>
              </a:spcBef>
              <a:buNone/>
            </a:pPr>
            <a:endParaRPr lang="en-US" dirty="0"/>
          </a:p>
        </p:txBody>
      </p:sp>
      <p:sp>
        <p:nvSpPr>
          <p:cNvPr id="4" name="Text Placeholder 3">
            <a:extLst>
              <a:ext uri="{FF2B5EF4-FFF2-40B4-BE49-F238E27FC236}">
                <a16:creationId xmlns:a16="http://schemas.microsoft.com/office/drawing/2014/main" id="{D43C48F2-1C25-26EA-61B0-689318E96B9A}"/>
              </a:ext>
            </a:extLst>
          </p:cNvPr>
          <p:cNvSpPr>
            <a:spLocks noGrp="1"/>
          </p:cNvSpPr>
          <p:nvPr>
            <p:ph type="body" sz="quarter" idx="10"/>
          </p:nvPr>
        </p:nvSpPr>
        <p:spPr/>
        <p:txBody>
          <a:bodyPr>
            <a:normAutofit/>
          </a:bodyPr>
          <a:lstStyle/>
          <a:p>
            <a:r>
              <a:rPr lang="en-US" dirty="0"/>
              <a:t>[1]. </a:t>
            </a:r>
            <a:r>
              <a:rPr lang="en-US" dirty="0" err="1"/>
              <a:t>Indrio</a:t>
            </a:r>
            <a:r>
              <a:rPr lang="en-US" dirty="0"/>
              <a:t> F, </a:t>
            </a:r>
            <a:r>
              <a:rPr lang="en-US" dirty="0" err="1"/>
              <a:t>Dargenio</a:t>
            </a:r>
            <a:r>
              <a:rPr lang="en-US" dirty="0"/>
              <a:t> VN. </a:t>
            </a:r>
            <a:r>
              <a:rPr lang="en-US" i="1" dirty="0"/>
              <a:t>Adv Exp Med Biol. </a:t>
            </a:r>
            <a:r>
              <a:rPr lang="en-US" dirty="0"/>
              <a:t>2024;1449:59-78. [2]. Sung V et al. </a:t>
            </a:r>
            <a:r>
              <a:rPr lang="en-US" i="1" dirty="0"/>
              <a:t>Pediatrics</a:t>
            </a:r>
            <a:r>
              <a:rPr lang="en-US" dirty="0"/>
              <a:t>. 2018;141(1):e20171811. [3]. </a:t>
            </a:r>
            <a:r>
              <a:rPr lang="en-US" dirty="0" err="1"/>
              <a:t>Nocerino</a:t>
            </a:r>
            <a:r>
              <a:rPr lang="en-US" dirty="0"/>
              <a:t> R et al. </a:t>
            </a:r>
            <a:r>
              <a:rPr lang="en-US" i="1" dirty="0"/>
              <a:t>Aliment </a:t>
            </a:r>
            <a:r>
              <a:rPr lang="en-US" i="1" dirty="0" err="1"/>
              <a:t>Pharmacol</a:t>
            </a:r>
            <a:r>
              <a:rPr lang="en-US" i="1" dirty="0"/>
              <a:t> </a:t>
            </a:r>
            <a:r>
              <a:rPr lang="en-US" i="1" dirty="0" err="1"/>
              <a:t>Ther</a:t>
            </a:r>
            <a:r>
              <a:rPr lang="en-US" i="1" dirty="0"/>
              <a:t>. </a:t>
            </a:r>
            <a:r>
              <a:rPr lang="en-US" dirty="0"/>
              <a:t>2020;51(1):110-120. [4]. Chen K et al. </a:t>
            </a:r>
            <a:r>
              <a:rPr lang="en-US" i="1" dirty="0" err="1"/>
              <a:t>Benef</a:t>
            </a:r>
            <a:r>
              <a:rPr lang="en-US" i="1" dirty="0"/>
              <a:t> Microbes.</a:t>
            </a:r>
            <a:r>
              <a:rPr lang="en-US" dirty="0"/>
              <a:t> 2021;12(6):531-540. [5]. </a:t>
            </a:r>
            <a:r>
              <a:rPr lang="en-US" dirty="0" err="1"/>
              <a:t>Szajewska</a:t>
            </a:r>
            <a:r>
              <a:rPr lang="en-US" dirty="0"/>
              <a:t> H et al. </a:t>
            </a:r>
            <a:r>
              <a:rPr lang="en-US" i="1" dirty="0"/>
              <a:t>J </a:t>
            </a:r>
            <a:r>
              <a:rPr lang="en-US" i="1" dirty="0" err="1"/>
              <a:t>Pediatr</a:t>
            </a:r>
            <a:r>
              <a:rPr lang="en-US" i="1" dirty="0"/>
              <a:t> Gastroenterol </a:t>
            </a:r>
            <a:r>
              <a:rPr lang="en-US" i="1" dirty="0" err="1"/>
              <a:t>Nutr</a:t>
            </a:r>
            <a:r>
              <a:rPr lang="en-US" i="1" dirty="0"/>
              <a:t>.</a:t>
            </a:r>
            <a:r>
              <a:rPr lang="en-US" dirty="0"/>
              <a:t> 2023;76(2):232-247. </a:t>
            </a:r>
          </a:p>
        </p:txBody>
      </p:sp>
      <p:sp>
        <p:nvSpPr>
          <p:cNvPr id="5" name="Text Placeholder 4">
            <a:extLst>
              <a:ext uri="{FF2B5EF4-FFF2-40B4-BE49-F238E27FC236}">
                <a16:creationId xmlns:a16="http://schemas.microsoft.com/office/drawing/2014/main" id="{FD600301-77E3-6CC8-7743-FFCA22EBD9CC}"/>
              </a:ext>
            </a:extLst>
          </p:cNvPr>
          <p:cNvSpPr>
            <a:spLocks noGrp="1"/>
          </p:cNvSpPr>
          <p:nvPr>
            <p:ph type="body" sz="quarter" idx="11"/>
          </p:nvPr>
        </p:nvSpPr>
        <p:spPr/>
        <p:txBody>
          <a:bodyPr/>
          <a:lstStyle/>
          <a:p>
            <a:pPr marL="0" indent="0">
              <a:buNone/>
            </a:pPr>
            <a:r>
              <a:rPr lang="en-US" dirty="0"/>
              <a:t>ESPGHAN, European Society for </a:t>
            </a:r>
            <a:r>
              <a:rPr lang="en-US" dirty="0" err="1"/>
              <a:t>Paediatric</a:t>
            </a:r>
            <a:r>
              <a:rPr lang="en-US" dirty="0"/>
              <a:t> Gastroenterology, Hepatology and Nutrition; RCT, randomized controlled trial.</a:t>
            </a:r>
          </a:p>
        </p:txBody>
      </p:sp>
      <p:sp>
        <p:nvSpPr>
          <p:cNvPr id="9" name="Text Placeholder 6">
            <a:extLst>
              <a:ext uri="{FF2B5EF4-FFF2-40B4-BE49-F238E27FC236}">
                <a16:creationId xmlns:a16="http://schemas.microsoft.com/office/drawing/2014/main" id="{B2F65F99-7277-CCF3-D339-B3F61302F414}"/>
              </a:ext>
            </a:extLst>
          </p:cNvPr>
          <p:cNvSpPr txBox="1">
            <a:spLocks/>
          </p:cNvSpPr>
          <p:nvPr/>
        </p:nvSpPr>
        <p:spPr>
          <a:xfrm>
            <a:off x="737208" y="5196149"/>
            <a:ext cx="11017008" cy="590550"/>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0"/>
              </a:spcBef>
              <a:buClr>
                <a:schemeClr val="tx2"/>
              </a:buClr>
              <a:buFont typeface="Arial"/>
              <a:buNone/>
              <a:defRPr sz="2400" b="1" kern="1200">
                <a:solidFill>
                  <a:schemeClr val="tx1">
                    <a:lumMod val="75000"/>
                    <a:lumOff val="25000"/>
                  </a:schemeClr>
                </a:solidFill>
                <a:latin typeface="+mn-lt"/>
                <a:ea typeface="+mn-ea"/>
                <a:cs typeface="+mn-cs"/>
              </a:defRPr>
            </a:lvl1pPr>
            <a:lvl2pPr marL="457200" indent="0" algn="l" defTabSz="457200" rtl="0" eaLnBrk="1" latinLnBrk="0" hangingPunct="1">
              <a:lnSpc>
                <a:spcPct val="90000"/>
              </a:lnSpc>
              <a:spcBef>
                <a:spcPts val="0"/>
              </a:spcBef>
              <a:buClr>
                <a:schemeClr val="tx2"/>
              </a:buClr>
              <a:buSzPct val="80000"/>
              <a:buFont typeface="Wingdings" panose="05000000000000000000" pitchFamily="2" charset="2"/>
              <a:buNone/>
              <a:defRPr sz="2400" kern="1200">
                <a:solidFill>
                  <a:srgbClr val="333333"/>
                </a:solidFill>
                <a:latin typeface="+mn-lt"/>
                <a:ea typeface="+mn-ea"/>
                <a:cs typeface="+mn-cs"/>
              </a:defRPr>
            </a:lvl2pPr>
            <a:lvl3pPr marL="914400" indent="0" algn="l" defTabSz="457200" rtl="0" eaLnBrk="1" latinLnBrk="0" hangingPunct="1">
              <a:lnSpc>
                <a:spcPct val="90000"/>
              </a:lnSpc>
              <a:spcBef>
                <a:spcPts val="0"/>
              </a:spcBef>
              <a:buClr>
                <a:schemeClr val="tx2"/>
              </a:buClr>
              <a:buFont typeface="Open Sans" panose="020B0606030504020204" pitchFamily="34" charset="0"/>
              <a:buNone/>
              <a:defRPr sz="2000" kern="1200">
                <a:solidFill>
                  <a:srgbClr val="333333"/>
                </a:solidFill>
                <a:latin typeface="+mn-lt"/>
                <a:ea typeface="+mn-ea"/>
                <a:cs typeface="+mn-cs"/>
              </a:defRPr>
            </a:lvl3pPr>
            <a:lvl4pPr marL="1371600" indent="0" algn="l" defTabSz="457200" rtl="0" eaLnBrk="1" latinLnBrk="0" hangingPunct="1">
              <a:lnSpc>
                <a:spcPct val="90000"/>
              </a:lnSpc>
              <a:spcBef>
                <a:spcPts val="0"/>
              </a:spcBef>
              <a:buClr>
                <a:schemeClr val="tx2"/>
              </a:buClr>
              <a:buFont typeface="Arial" panose="020B0604020202020204" pitchFamily="34" charset="0"/>
              <a:buNone/>
              <a:defRPr sz="1800" kern="1200">
                <a:solidFill>
                  <a:srgbClr val="333333"/>
                </a:solidFill>
                <a:latin typeface="+mn-lt"/>
                <a:ea typeface="+mn-ea"/>
                <a:cs typeface="+mn-cs"/>
              </a:defRPr>
            </a:lvl4pPr>
            <a:lvl5pPr marL="1828800" indent="0" algn="l" defTabSz="457200" rtl="0" eaLnBrk="1" latinLnBrk="0" hangingPunct="1">
              <a:lnSpc>
                <a:spcPct val="90000"/>
              </a:lnSpc>
              <a:spcBef>
                <a:spcPts val="0"/>
              </a:spcBef>
              <a:buClr>
                <a:schemeClr val="tx2"/>
              </a:buClr>
              <a:buFont typeface="Wingdings" panose="05000000000000000000" pitchFamily="2" charset="2"/>
              <a:buNone/>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solidFill>
                  <a:schemeClr val="accent1"/>
                </a:solidFill>
              </a:rPr>
              <a:t>Both strains are recommended by ESPGHAN for breastfed infants with colic</a:t>
            </a:r>
            <a:r>
              <a:rPr lang="en-US" i="1" baseline="30000" dirty="0">
                <a:solidFill>
                  <a:schemeClr val="accent1"/>
                </a:solidFill>
              </a:rPr>
              <a:t>[5]</a:t>
            </a:r>
            <a:endParaRPr lang="en-US" i="1" dirty="0">
              <a:solidFill>
                <a:schemeClr val="accent1"/>
              </a:solidFill>
            </a:endParaRPr>
          </a:p>
        </p:txBody>
      </p:sp>
      <p:sp>
        <p:nvSpPr>
          <p:cNvPr id="8" name="Rounded Rectangle 7">
            <a:extLst>
              <a:ext uri="{FF2B5EF4-FFF2-40B4-BE49-F238E27FC236}">
                <a16:creationId xmlns:a16="http://schemas.microsoft.com/office/drawing/2014/main" id="{58B50CE3-CB7B-1CC5-F9DA-E23C332C30A7}"/>
              </a:ext>
            </a:extLst>
          </p:cNvPr>
          <p:cNvSpPr/>
          <p:nvPr/>
        </p:nvSpPr>
        <p:spPr>
          <a:xfrm>
            <a:off x="437784" y="1372954"/>
            <a:ext cx="11316432" cy="431044"/>
          </a:xfrm>
          <a:prstGeom prst="roundRect">
            <a:avLst>
              <a:gd name="adj" fmla="val 50000"/>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ptos Display" panose="020B0004020202020204" pitchFamily="34" charset="0"/>
              </a:rPr>
              <a:t>The effects of probiotics are </a:t>
            </a:r>
            <a:r>
              <a:rPr lang="en-US" sz="2400" b="1" i="1" dirty="0">
                <a:latin typeface="Aptos Display" panose="020B0004020202020204" pitchFamily="34" charset="0"/>
              </a:rPr>
              <a:t>strain specific</a:t>
            </a:r>
            <a:r>
              <a:rPr lang="en-US" sz="2400" baseline="30000" dirty="0">
                <a:latin typeface="Aptos Display" panose="020B0004020202020204" pitchFamily="34" charset="0"/>
              </a:rPr>
              <a:t>[1]</a:t>
            </a:r>
          </a:p>
        </p:txBody>
      </p:sp>
    </p:spTree>
    <p:extLst>
      <p:ext uri="{BB962C8B-B14F-4D97-AF65-F5344CB8AC3E}">
        <p14:creationId xmlns:p14="http://schemas.microsoft.com/office/powerpoint/2010/main" val="253056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wipe(up)">
                                      <p:cBhvr>
                                        <p:cTn id="24" dur="500"/>
                                        <p:tgtEl>
                                          <p:spTgt spid="6">
                                            <p:bg/>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up)">
                                      <p:cBhvr>
                                        <p:cTn id="30" dur="500"/>
                                        <p:tgtEl>
                                          <p:spTgt spid="6">
                                            <p:txEl>
                                              <p:pRg st="1" end="1"/>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up)">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P spid="9" grpId="0"/>
    </p:bldLst>
  </p:timing>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55B6-8D67-3475-7656-AE267AB9F5AC}"/>
              </a:ext>
            </a:extLst>
          </p:cNvPr>
          <p:cNvSpPr>
            <a:spLocks noGrp="1"/>
          </p:cNvSpPr>
          <p:nvPr>
            <p:ph type="title"/>
          </p:nvPr>
        </p:nvSpPr>
        <p:spPr/>
        <p:txBody>
          <a:bodyPr>
            <a:normAutofit/>
          </a:bodyPr>
          <a:lstStyle/>
          <a:p>
            <a:r>
              <a:rPr lang="en-US" dirty="0"/>
              <a:t>Discussion questions [~4-5 minutes]</a:t>
            </a:r>
          </a:p>
        </p:txBody>
      </p:sp>
      <p:sp>
        <p:nvSpPr>
          <p:cNvPr id="4" name="Text Placeholder 3">
            <a:extLst>
              <a:ext uri="{FF2B5EF4-FFF2-40B4-BE49-F238E27FC236}">
                <a16:creationId xmlns:a16="http://schemas.microsoft.com/office/drawing/2014/main" id="{2D0AD9B7-F628-1D12-FDC7-6DA3571D1DD7}"/>
              </a:ext>
            </a:extLst>
          </p:cNvPr>
          <p:cNvSpPr>
            <a:spLocks noGrp="1"/>
          </p:cNvSpPr>
          <p:nvPr>
            <p:ph type="body" sz="quarter" idx="10"/>
          </p:nvPr>
        </p:nvSpPr>
        <p:spPr/>
        <p:txBody>
          <a:bodyPr>
            <a:normAutofit/>
          </a:bodyPr>
          <a:lstStyle/>
          <a:p>
            <a:r>
              <a:rPr lang="en-US" dirty="0"/>
              <a:t>How do you reassure the caregivers of infants with colic?</a:t>
            </a:r>
          </a:p>
          <a:p>
            <a:r>
              <a:rPr lang="en-US" dirty="0"/>
              <a:t>Do you typically recommend probiotics for infants with colic? Why or why not?</a:t>
            </a:r>
          </a:p>
          <a:p>
            <a:r>
              <a:rPr lang="en-US" dirty="0"/>
              <a:t>How do you counsel caregivers who want to trial maternal dietary modifications? </a:t>
            </a:r>
          </a:p>
          <a:p>
            <a:r>
              <a:rPr lang="en-US" dirty="0"/>
              <a:t>How does your approach to colic management differ for breastfed vs formula-fed infants?</a:t>
            </a:r>
          </a:p>
        </p:txBody>
      </p:sp>
    </p:spTree>
    <p:extLst>
      <p:ext uri="{BB962C8B-B14F-4D97-AF65-F5344CB8AC3E}">
        <p14:creationId xmlns:p14="http://schemas.microsoft.com/office/powerpoint/2010/main" val="226489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18018-F346-10A2-3698-EE65083418AC}"/>
              </a:ext>
            </a:extLst>
          </p:cNvPr>
          <p:cNvSpPr>
            <a:spLocks noGrp="1"/>
          </p:cNvSpPr>
          <p:nvPr>
            <p:ph type="ctrTitle"/>
          </p:nvPr>
        </p:nvSpPr>
        <p:spPr/>
        <p:txBody>
          <a:bodyPr/>
          <a:lstStyle/>
          <a:p>
            <a:r>
              <a:rPr lang="en-US" dirty="0"/>
              <a:t>Supporting Caregivers and Families Through Infant Colic</a:t>
            </a:r>
          </a:p>
        </p:txBody>
      </p:sp>
      <p:sp>
        <p:nvSpPr>
          <p:cNvPr id="3" name="Subtitle 2">
            <a:extLst>
              <a:ext uri="{FF2B5EF4-FFF2-40B4-BE49-F238E27FC236}">
                <a16:creationId xmlns:a16="http://schemas.microsoft.com/office/drawing/2014/main" id="{A71064AA-AD2A-467C-6AE6-4C2CAFB6FB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23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normAutofit/>
          </a:bodyPr>
          <a:lstStyle/>
          <a:p>
            <a:r>
              <a:rPr lang="en-US" dirty="0"/>
              <a:t>Caregiver Reassurance and Educational Support</a:t>
            </a:r>
          </a:p>
        </p:txBody>
      </p:sp>
      <p:sp>
        <p:nvSpPr>
          <p:cNvPr id="6" name="Content Placeholder 5">
            <a:extLst>
              <a:ext uri="{FF2B5EF4-FFF2-40B4-BE49-F238E27FC236}">
                <a16:creationId xmlns:a16="http://schemas.microsoft.com/office/drawing/2014/main" id="{18634868-8682-7B6A-8991-56CE68AE0B3C}"/>
              </a:ext>
            </a:extLst>
          </p:cNvPr>
          <p:cNvSpPr>
            <a:spLocks noGrp="1"/>
          </p:cNvSpPr>
          <p:nvPr>
            <p:ph idx="1"/>
          </p:nvPr>
        </p:nvSpPr>
        <p:spPr>
          <a:xfrm>
            <a:off x="701603" y="2663009"/>
            <a:ext cx="10810886" cy="3107040"/>
          </a:xfrm>
        </p:spPr>
        <p:txBody>
          <a:bodyPr/>
          <a:lstStyle/>
          <a:p>
            <a:pPr marL="0" indent="0">
              <a:spcBef>
                <a:spcPts val="600"/>
              </a:spcBef>
              <a:buNone/>
            </a:pPr>
            <a:r>
              <a:rPr lang="en-US" b="1" dirty="0">
                <a:solidFill>
                  <a:schemeClr val="accent1"/>
                </a:solidFill>
              </a:rPr>
              <a:t>Clinicians can empower caregivers and improve self-efficacy by counseling caregivers on:</a:t>
            </a:r>
            <a:r>
              <a:rPr lang="en-US" baseline="30000" dirty="0">
                <a:solidFill>
                  <a:schemeClr val="accent1"/>
                </a:solidFill>
              </a:rPr>
              <a:t>[1],[2]</a:t>
            </a:r>
            <a:endParaRPr lang="en-US" dirty="0">
              <a:solidFill>
                <a:schemeClr val="accent1"/>
              </a:solidFill>
            </a:endParaRPr>
          </a:p>
          <a:p>
            <a:pPr lvl="1">
              <a:spcBef>
                <a:spcPts val="600"/>
              </a:spcBef>
            </a:pPr>
            <a:r>
              <a:rPr lang="en-US" dirty="0">
                <a:solidFill>
                  <a:srgbClr val="333333"/>
                </a:solidFill>
              </a:rPr>
              <a:t>How to evaluate infants for illness and injury</a:t>
            </a:r>
          </a:p>
          <a:p>
            <a:pPr lvl="1">
              <a:spcBef>
                <a:spcPts val="600"/>
              </a:spcBef>
            </a:pPr>
            <a:r>
              <a:rPr lang="en-US" dirty="0">
                <a:solidFill>
                  <a:srgbClr val="333333"/>
                </a:solidFill>
              </a:rPr>
              <a:t>Methods to settle and soothe infants</a:t>
            </a:r>
          </a:p>
          <a:p>
            <a:pPr lvl="1">
              <a:spcBef>
                <a:spcPts val="600"/>
              </a:spcBef>
            </a:pPr>
            <a:r>
              <a:rPr lang="en-US" dirty="0">
                <a:solidFill>
                  <a:srgbClr val="333333"/>
                </a:solidFill>
              </a:rPr>
              <a:t>Excessive crying may not be related to infant physiologic needs (i.e., they are not doing something “wrong”)</a:t>
            </a:r>
          </a:p>
          <a:p>
            <a:pPr lvl="1">
              <a:spcBef>
                <a:spcPts val="600"/>
              </a:spcBef>
            </a:pPr>
            <a:r>
              <a:rPr lang="en-US" dirty="0">
                <a:solidFill>
                  <a:srgbClr val="333333"/>
                </a:solidFill>
              </a:rPr>
              <a:t>Maintaining their own well-being and coping skills</a:t>
            </a:r>
          </a:p>
          <a:p>
            <a:pPr lvl="1">
              <a:spcBef>
                <a:spcPts val="600"/>
              </a:spcBef>
            </a:pPr>
            <a:r>
              <a:rPr lang="en-US" dirty="0">
                <a:solidFill>
                  <a:srgbClr val="333333"/>
                </a:solidFill>
              </a:rPr>
              <a:t>Available resources and support</a:t>
            </a:r>
          </a:p>
        </p:txBody>
      </p:sp>
      <p:sp>
        <p:nvSpPr>
          <p:cNvPr id="7" name="Text Placeholder 6">
            <a:extLst>
              <a:ext uri="{FF2B5EF4-FFF2-40B4-BE49-F238E27FC236}">
                <a16:creationId xmlns:a16="http://schemas.microsoft.com/office/drawing/2014/main" id="{5938892E-F95C-AD64-13CD-4830F1F8362F}"/>
              </a:ext>
            </a:extLst>
          </p:cNvPr>
          <p:cNvSpPr>
            <a:spLocks noGrp="1"/>
          </p:cNvSpPr>
          <p:nvPr>
            <p:ph type="body" sz="quarter" idx="10"/>
          </p:nvPr>
        </p:nvSpPr>
        <p:spPr/>
        <p:txBody>
          <a:bodyPr/>
          <a:lstStyle/>
          <a:p>
            <a:r>
              <a:rPr lang="en-US" dirty="0"/>
              <a:t>[1]. </a:t>
            </a:r>
            <a:r>
              <a:rPr lang="en-US" dirty="0" err="1"/>
              <a:t>Gilkerson</a:t>
            </a:r>
            <a:r>
              <a:rPr lang="en-US" dirty="0"/>
              <a:t> L et al. </a:t>
            </a:r>
            <a:r>
              <a:rPr lang="en-US" i="1" dirty="0"/>
              <a:t>Infant </a:t>
            </a:r>
            <a:r>
              <a:rPr lang="en-US" i="1" dirty="0" err="1"/>
              <a:t>Ment</a:t>
            </a:r>
            <a:r>
              <a:rPr lang="en-US" i="1" dirty="0"/>
              <a:t> Health J.</a:t>
            </a:r>
            <a:r>
              <a:rPr lang="en-US" dirty="0"/>
              <a:t> 2020;41(2):232-245. [2]. St James-Roberts I et al. </a:t>
            </a:r>
            <a:r>
              <a:rPr lang="en-US" i="1" dirty="0"/>
              <a:t>Health Technol Assess.</a:t>
            </a:r>
            <a:r>
              <a:rPr lang="en-US" dirty="0"/>
              <a:t> 2019;23(56):1-144.</a:t>
            </a:r>
          </a:p>
        </p:txBody>
      </p:sp>
      <p:sp>
        <p:nvSpPr>
          <p:cNvPr id="8" name="Text Placeholder 7">
            <a:extLst>
              <a:ext uri="{FF2B5EF4-FFF2-40B4-BE49-F238E27FC236}">
                <a16:creationId xmlns:a16="http://schemas.microsoft.com/office/drawing/2014/main" id="{86F5D709-30B6-1019-2CC8-C532DBEFCD36}"/>
              </a:ext>
            </a:extLst>
          </p:cNvPr>
          <p:cNvSpPr>
            <a:spLocks noGrp="1"/>
          </p:cNvSpPr>
          <p:nvPr>
            <p:ph type="body" sz="quarter" idx="11"/>
          </p:nvPr>
        </p:nvSpPr>
        <p:spPr/>
        <p:txBody>
          <a:bodyPr/>
          <a:lstStyle/>
          <a:p>
            <a:endParaRPr lang="en-US"/>
          </a:p>
        </p:txBody>
      </p:sp>
      <p:sp>
        <p:nvSpPr>
          <p:cNvPr id="3" name="Rectangle 2">
            <a:extLst>
              <a:ext uri="{FF2B5EF4-FFF2-40B4-BE49-F238E27FC236}">
                <a16:creationId xmlns:a16="http://schemas.microsoft.com/office/drawing/2014/main" id="{EEC74D18-0677-493E-3CE5-816CAA2E3AAA}"/>
              </a:ext>
            </a:extLst>
          </p:cNvPr>
          <p:cNvSpPr/>
          <p:nvPr/>
        </p:nvSpPr>
        <p:spPr>
          <a:xfrm>
            <a:off x="254962" y="1388220"/>
            <a:ext cx="11682076" cy="1143000"/>
          </a:xfrm>
          <a:prstGeom prst="rect">
            <a:avLst/>
          </a:prstGeom>
          <a:solidFill>
            <a:srgbClr val="FFF9F3"/>
          </a:solidFill>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ysClr val="windowText" lastClr="000000"/>
                </a:solidFill>
              </a:rPr>
              <a:t>Caregivers of infants with colic report </a:t>
            </a:r>
            <a:r>
              <a:rPr lang="en-US" sz="2800" b="1" dirty="0">
                <a:solidFill>
                  <a:schemeClr val="accent1"/>
                </a:solidFill>
              </a:rPr>
              <a:t>improved well-being </a:t>
            </a:r>
            <a:r>
              <a:rPr lang="en-US" sz="2800" dirty="0">
                <a:solidFill>
                  <a:sysClr val="windowText" lastClr="000000"/>
                </a:solidFill>
              </a:rPr>
              <a:t>after receiving support and education, </a:t>
            </a:r>
            <a:r>
              <a:rPr lang="en-US" sz="2800" b="1" dirty="0">
                <a:solidFill>
                  <a:schemeClr val="accent1"/>
                </a:solidFill>
              </a:rPr>
              <a:t>independent</a:t>
            </a:r>
            <a:r>
              <a:rPr lang="en-US" sz="2800" dirty="0">
                <a:solidFill>
                  <a:sysClr val="windowText" lastClr="000000"/>
                </a:solidFill>
              </a:rPr>
              <a:t> of whether crying is reduced.</a:t>
            </a:r>
            <a:r>
              <a:rPr lang="en-US" sz="2800" baseline="30000" dirty="0">
                <a:solidFill>
                  <a:sysClr val="windowText" lastClr="000000"/>
                </a:solidFill>
              </a:rPr>
              <a:t>[1]</a:t>
            </a:r>
            <a:endParaRPr lang="en-US" sz="2800" dirty="0">
              <a:solidFill>
                <a:sysClr val="windowText" lastClr="000000"/>
              </a:solidFill>
            </a:endParaRPr>
          </a:p>
        </p:txBody>
      </p:sp>
    </p:spTree>
    <p:extLst>
      <p:ext uri="{BB962C8B-B14F-4D97-AF65-F5344CB8AC3E}">
        <p14:creationId xmlns:p14="http://schemas.microsoft.com/office/powerpoint/2010/main" val="18362289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normAutofit/>
          </a:bodyPr>
          <a:lstStyle/>
          <a:p>
            <a:r>
              <a:rPr lang="en-US" b="1" kern="1200" dirty="0">
                <a:solidFill>
                  <a:srgbClr val="251423"/>
                </a:solidFill>
                <a:effectLst/>
                <a:latin typeface="Maitree" pitchFamily="2" charset="-34"/>
                <a:ea typeface="+mj-ea"/>
                <a:cs typeface="Segoe UI" panose="020B0502040204020203" pitchFamily="34" charset="0"/>
              </a:rPr>
              <a:t>Soothing and Feeding Techniques for Managing Colic</a:t>
            </a:r>
            <a:endParaRPr lang="en-US" dirty="0"/>
          </a:p>
        </p:txBody>
      </p:sp>
      <p:sp>
        <p:nvSpPr>
          <p:cNvPr id="7" name="Text Placeholder 6">
            <a:extLst>
              <a:ext uri="{FF2B5EF4-FFF2-40B4-BE49-F238E27FC236}">
                <a16:creationId xmlns:a16="http://schemas.microsoft.com/office/drawing/2014/main" id="{5938892E-F95C-AD64-13CD-4830F1F8362F}"/>
              </a:ext>
            </a:extLst>
          </p:cNvPr>
          <p:cNvSpPr>
            <a:spLocks noGrp="1"/>
          </p:cNvSpPr>
          <p:nvPr>
            <p:ph type="body" sz="quarter" idx="10"/>
          </p:nvPr>
        </p:nvSpPr>
        <p:spPr/>
        <p:txBody>
          <a:bodyPr/>
          <a:lstStyle/>
          <a:p>
            <a:r>
              <a:rPr lang="en-US" dirty="0"/>
              <a:t>Grover G. In: Berkowitz CD (ed). </a:t>
            </a:r>
            <a:r>
              <a:rPr lang="en-US" i="1" dirty="0"/>
              <a:t>Berkowitz’s Pediatrics. </a:t>
            </a:r>
            <a:r>
              <a:rPr lang="en-US" dirty="0"/>
              <a:t>6</a:t>
            </a:r>
            <a:r>
              <a:rPr lang="en-US" baseline="30000" dirty="0"/>
              <a:t>th</a:t>
            </a:r>
            <a:r>
              <a:rPr lang="en-US" dirty="0"/>
              <a:t> ed. American Academy of Pediatrics; 2021.</a:t>
            </a:r>
          </a:p>
        </p:txBody>
      </p:sp>
      <p:sp>
        <p:nvSpPr>
          <p:cNvPr id="8" name="Text Placeholder 7">
            <a:extLst>
              <a:ext uri="{FF2B5EF4-FFF2-40B4-BE49-F238E27FC236}">
                <a16:creationId xmlns:a16="http://schemas.microsoft.com/office/drawing/2014/main" id="{86F5D709-30B6-1019-2CC8-C532DBEFCD36}"/>
              </a:ext>
            </a:extLst>
          </p:cNvPr>
          <p:cNvSpPr>
            <a:spLocks noGrp="1"/>
          </p:cNvSpPr>
          <p:nvPr>
            <p:ph type="body" sz="quarter" idx="11"/>
          </p:nvPr>
        </p:nvSpPr>
        <p:spPr/>
        <p:txBody>
          <a:bodyPr/>
          <a:lstStyle/>
          <a:p>
            <a:endParaRPr lang="en-US"/>
          </a:p>
        </p:txBody>
      </p:sp>
      <p:grpSp>
        <p:nvGrpSpPr>
          <p:cNvPr id="14" name="Group 13">
            <a:extLst>
              <a:ext uri="{FF2B5EF4-FFF2-40B4-BE49-F238E27FC236}">
                <a16:creationId xmlns:a16="http://schemas.microsoft.com/office/drawing/2014/main" id="{8F7BD560-E0C4-F8EA-F654-CBFC319B7D44}"/>
              </a:ext>
            </a:extLst>
          </p:cNvPr>
          <p:cNvGrpSpPr/>
          <p:nvPr/>
        </p:nvGrpSpPr>
        <p:grpSpPr>
          <a:xfrm>
            <a:off x="788652" y="1430029"/>
            <a:ext cx="10359993" cy="3390916"/>
            <a:chOff x="659699" y="2579509"/>
            <a:chExt cx="7298432" cy="2816040"/>
          </a:xfrm>
        </p:grpSpPr>
        <p:grpSp>
          <p:nvGrpSpPr>
            <p:cNvPr id="3" name="Group 2">
              <a:extLst>
                <a:ext uri="{FF2B5EF4-FFF2-40B4-BE49-F238E27FC236}">
                  <a16:creationId xmlns:a16="http://schemas.microsoft.com/office/drawing/2014/main" id="{53C462EB-CF39-D7E0-796A-5D1A0074A2A7}"/>
                </a:ext>
              </a:extLst>
            </p:cNvPr>
            <p:cNvGrpSpPr/>
            <p:nvPr/>
          </p:nvGrpSpPr>
          <p:grpSpPr>
            <a:xfrm>
              <a:off x="659699" y="2579509"/>
              <a:ext cx="3589466" cy="2816040"/>
              <a:chOff x="716045" y="2579509"/>
              <a:chExt cx="3589466" cy="2816040"/>
            </a:xfrm>
          </p:grpSpPr>
          <p:sp>
            <p:nvSpPr>
              <p:cNvPr id="4" name="Rounded Rectangle 3">
                <a:extLst>
                  <a:ext uri="{FF2B5EF4-FFF2-40B4-BE49-F238E27FC236}">
                    <a16:creationId xmlns:a16="http://schemas.microsoft.com/office/drawing/2014/main" id="{B883C9E3-98BE-D53C-1FFE-60DDA678B4BE}"/>
                  </a:ext>
                </a:extLst>
              </p:cNvPr>
              <p:cNvSpPr/>
              <p:nvPr/>
            </p:nvSpPr>
            <p:spPr>
              <a:xfrm>
                <a:off x="1031602" y="2759109"/>
                <a:ext cx="2958353" cy="256316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Display" panose="020B0004020202020204" pitchFamily="34" charset="0"/>
                </a:endParaRPr>
              </a:p>
            </p:txBody>
          </p:sp>
          <p:sp>
            <p:nvSpPr>
              <p:cNvPr id="5" name="Rounded Rectangle 4">
                <a:extLst>
                  <a:ext uri="{FF2B5EF4-FFF2-40B4-BE49-F238E27FC236}">
                    <a16:creationId xmlns:a16="http://schemas.microsoft.com/office/drawing/2014/main" id="{6F4C6A1F-4801-F282-DB90-DE69224ADD3A}"/>
                  </a:ext>
                </a:extLst>
              </p:cNvPr>
              <p:cNvSpPr/>
              <p:nvPr/>
            </p:nvSpPr>
            <p:spPr>
              <a:xfrm>
                <a:off x="716045" y="2579509"/>
                <a:ext cx="3589466" cy="431044"/>
              </a:xfrm>
              <a:prstGeom prst="roundRect">
                <a:avLst>
                  <a:gd name="adj" fmla="val 50000"/>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ptos Display" panose="020B0004020202020204" pitchFamily="34" charset="0"/>
                  </a:rPr>
                  <a:t>Soothing Techniques</a:t>
                </a:r>
              </a:p>
            </p:txBody>
          </p:sp>
          <p:sp>
            <p:nvSpPr>
              <p:cNvPr id="9" name="TextBox 8">
                <a:extLst>
                  <a:ext uri="{FF2B5EF4-FFF2-40B4-BE49-F238E27FC236}">
                    <a16:creationId xmlns:a16="http://schemas.microsoft.com/office/drawing/2014/main" id="{E53F159B-BB34-514F-DAA6-F760623BD1D1}"/>
                  </a:ext>
                </a:extLst>
              </p:cNvPr>
              <p:cNvSpPr txBox="1"/>
              <p:nvPr/>
            </p:nvSpPr>
            <p:spPr>
              <a:xfrm>
                <a:off x="1134980" y="3103687"/>
                <a:ext cx="2854077" cy="229186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Swaddling</a:t>
                </a:r>
              </a:p>
              <a:p>
                <a:pPr marL="285750" indent="-285750">
                  <a:spcAft>
                    <a:spcPts val="800"/>
                  </a:spcAft>
                  <a:buFont typeface="Arial" panose="020B0604020202020204" pitchFamily="34" charset="0"/>
                  <a:buChar char="•"/>
                </a:pPr>
                <a:r>
                  <a:rPr lang="en-US" sz="2000" dirty="0"/>
                  <a:t>Soothing sounds, shushing, or white noise</a:t>
                </a:r>
              </a:p>
              <a:p>
                <a:pPr marL="285750" indent="-285750">
                  <a:spcAft>
                    <a:spcPts val="800"/>
                  </a:spcAft>
                  <a:buFont typeface="Arial" panose="020B0604020202020204" pitchFamily="34" charset="0"/>
                  <a:buChar char="•"/>
                </a:pPr>
                <a:r>
                  <a:rPr lang="en-US" sz="2000" dirty="0"/>
                  <a:t>Swinging or rocking</a:t>
                </a:r>
              </a:p>
              <a:p>
                <a:pPr marL="285750" indent="-285750">
                  <a:spcAft>
                    <a:spcPts val="800"/>
                  </a:spcAft>
                  <a:buFont typeface="Arial" panose="020B0604020202020204" pitchFamily="34" charset="0"/>
                  <a:buChar char="•"/>
                </a:pPr>
                <a:r>
                  <a:rPr lang="en-US" sz="2000" dirty="0"/>
                  <a:t>Warm baths</a:t>
                </a:r>
              </a:p>
              <a:p>
                <a:pPr marL="285750" indent="-285750">
                  <a:spcAft>
                    <a:spcPts val="800"/>
                  </a:spcAft>
                  <a:buFont typeface="Arial" panose="020B0604020202020204" pitchFamily="34" charset="0"/>
                  <a:buChar char="•"/>
                </a:pPr>
                <a:r>
                  <a:rPr lang="en-US" sz="2000" dirty="0"/>
                  <a:t>Cradling or using a front carrier</a:t>
                </a:r>
              </a:p>
              <a:p>
                <a:pPr marL="285750" indent="-285750">
                  <a:spcAft>
                    <a:spcPts val="800"/>
                  </a:spcAft>
                  <a:buFont typeface="Arial" panose="020B0604020202020204" pitchFamily="34" charset="0"/>
                  <a:buChar char="•"/>
                </a:pPr>
                <a:endParaRPr lang="en-US" sz="2000" dirty="0"/>
              </a:p>
            </p:txBody>
          </p:sp>
        </p:grpSp>
        <p:grpSp>
          <p:nvGrpSpPr>
            <p:cNvPr id="10" name="Group 9">
              <a:extLst>
                <a:ext uri="{FF2B5EF4-FFF2-40B4-BE49-F238E27FC236}">
                  <a16:creationId xmlns:a16="http://schemas.microsoft.com/office/drawing/2014/main" id="{74E3B167-8284-CD35-056F-1C9334C1BF86}"/>
                </a:ext>
              </a:extLst>
            </p:cNvPr>
            <p:cNvGrpSpPr/>
            <p:nvPr/>
          </p:nvGrpSpPr>
          <p:grpSpPr>
            <a:xfrm>
              <a:off x="4368665" y="2579509"/>
              <a:ext cx="3589466" cy="2742768"/>
              <a:chOff x="716045" y="2579509"/>
              <a:chExt cx="3589466" cy="2742768"/>
            </a:xfrm>
          </p:grpSpPr>
          <p:sp>
            <p:nvSpPr>
              <p:cNvPr id="11" name="Rounded Rectangle 10">
                <a:extLst>
                  <a:ext uri="{FF2B5EF4-FFF2-40B4-BE49-F238E27FC236}">
                    <a16:creationId xmlns:a16="http://schemas.microsoft.com/office/drawing/2014/main" id="{34F02F84-C9C2-AA28-71D8-C08208D44166}"/>
                  </a:ext>
                </a:extLst>
              </p:cNvPr>
              <p:cNvSpPr/>
              <p:nvPr/>
            </p:nvSpPr>
            <p:spPr>
              <a:xfrm>
                <a:off x="1031602" y="2759109"/>
                <a:ext cx="2958353" cy="256316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Display" panose="020B0004020202020204" pitchFamily="34" charset="0"/>
                </a:endParaRPr>
              </a:p>
            </p:txBody>
          </p:sp>
          <p:sp>
            <p:nvSpPr>
              <p:cNvPr id="12" name="Rounded Rectangle 11">
                <a:extLst>
                  <a:ext uri="{FF2B5EF4-FFF2-40B4-BE49-F238E27FC236}">
                    <a16:creationId xmlns:a16="http://schemas.microsoft.com/office/drawing/2014/main" id="{3E502FAD-06B0-5B0B-3657-523ABFA76323}"/>
                  </a:ext>
                </a:extLst>
              </p:cNvPr>
              <p:cNvSpPr/>
              <p:nvPr/>
            </p:nvSpPr>
            <p:spPr>
              <a:xfrm>
                <a:off x="716045" y="2579509"/>
                <a:ext cx="3589466" cy="431044"/>
              </a:xfrm>
              <a:prstGeom prst="roundRect">
                <a:avLst>
                  <a:gd name="adj" fmla="val 50000"/>
                </a:avLst>
              </a:prstGeom>
              <a:solidFill>
                <a:schemeClr val="accent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ptos Display" panose="020B0004020202020204" pitchFamily="34" charset="0"/>
                  </a:rPr>
                  <a:t>Feeding Techniques</a:t>
                </a:r>
              </a:p>
            </p:txBody>
          </p:sp>
          <p:sp>
            <p:nvSpPr>
              <p:cNvPr id="13" name="TextBox 12">
                <a:extLst>
                  <a:ext uri="{FF2B5EF4-FFF2-40B4-BE49-F238E27FC236}">
                    <a16:creationId xmlns:a16="http://schemas.microsoft.com/office/drawing/2014/main" id="{0B3C8E8B-50D5-DD52-96EB-35306848F466}"/>
                  </a:ext>
                </a:extLst>
              </p:cNvPr>
              <p:cNvSpPr txBox="1"/>
              <p:nvPr/>
            </p:nvSpPr>
            <p:spPr>
              <a:xfrm>
                <a:off x="1167205" y="3223091"/>
                <a:ext cx="2821852" cy="186586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Feeding in an upright position</a:t>
                </a:r>
              </a:p>
              <a:p>
                <a:pPr marL="285750" indent="-285750">
                  <a:spcAft>
                    <a:spcPts val="800"/>
                  </a:spcAft>
                  <a:buFont typeface="Arial" panose="020B0604020202020204" pitchFamily="34" charset="0"/>
                  <a:buChar char="•"/>
                </a:pPr>
                <a:r>
                  <a:rPr lang="en-US" sz="2000" dirty="0"/>
                  <a:t>Limit feeding times to about 10 minutes</a:t>
                </a:r>
              </a:p>
              <a:p>
                <a:pPr marL="285750" indent="-285750">
                  <a:spcAft>
                    <a:spcPts val="800"/>
                  </a:spcAft>
                  <a:buFont typeface="Arial" panose="020B0604020202020204" pitchFamily="34" charset="0"/>
                  <a:buChar char="•"/>
                </a:pPr>
                <a:r>
                  <a:rPr lang="en-US" sz="2000" dirty="0"/>
                  <a:t>Burping every 5-10 minutes</a:t>
                </a:r>
              </a:p>
              <a:p>
                <a:pPr marL="285750" indent="-285750">
                  <a:spcAft>
                    <a:spcPts val="800"/>
                  </a:spcAft>
                  <a:buFont typeface="Arial" panose="020B0604020202020204" pitchFamily="34" charset="0"/>
                  <a:buChar char="•"/>
                </a:pPr>
                <a:r>
                  <a:rPr lang="en-US" sz="2000" dirty="0"/>
                  <a:t>Decreasing the flow rate of nipples for bottle-fed infants</a:t>
                </a:r>
              </a:p>
            </p:txBody>
          </p:sp>
        </p:grpSp>
      </p:grpSp>
      <p:sp>
        <p:nvSpPr>
          <p:cNvPr id="17" name="Rectangle 16">
            <a:extLst>
              <a:ext uri="{FF2B5EF4-FFF2-40B4-BE49-F238E27FC236}">
                <a16:creationId xmlns:a16="http://schemas.microsoft.com/office/drawing/2014/main" id="{E7A01360-0A05-B92B-3B15-9BE8C9A8C51D}"/>
              </a:ext>
            </a:extLst>
          </p:cNvPr>
          <p:cNvSpPr/>
          <p:nvPr/>
        </p:nvSpPr>
        <p:spPr>
          <a:xfrm>
            <a:off x="266009" y="4988641"/>
            <a:ext cx="11682076" cy="869638"/>
          </a:xfrm>
          <a:prstGeom prst="rect">
            <a:avLst/>
          </a:prstGeom>
          <a:solidFill>
            <a:srgbClr val="FFF9F3"/>
          </a:solidFill>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ysClr val="windowText" lastClr="000000"/>
                </a:solidFill>
              </a:rPr>
              <a:t>Encourage caregivers to </a:t>
            </a:r>
            <a:r>
              <a:rPr lang="en-US" sz="2400" b="1" dirty="0">
                <a:solidFill>
                  <a:schemeClr val="accent1"/>
                </a:solidFill>
              </a:rPr>
              <a:t>experiment with options</a:t>
            </a:r>
            <a:r>
              <a:rPr lang="en-US" sz="2400" dirty="0">
                <a:solidFill>
                  <a:sysClr val="windowText" lastClr="000000"/>
                </a:solidFill>
              </a:rPr>
              <a:t>; infants may respond differently from episode to episode.</a:t>
            </a:r>
          </a:p>
        </p:txBody>
      </p:sp>
    </p:spTree>
    <p:extLst>
      <p:ext uri="{BB962C8B-B14F-4D97-AF65-F5344CB8AC3E}">
        <p14:creationId xmlns:p14="http://schemas.microsoft.com/office/powerpoint/2010/main" val="7786269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55B6-8D67-3475-7656-AE267AB9F5AC}"/>
              </a:ext>
            </a:extLst>
          </p:cNvPr>
          <p:cNvSpPr>
            <a:spLocks noGrp="1"/>
          </p:cNvSpPr>
          <p:nvPr>
            <p:ph type="title"/>
          </p:nvPr>
        </p:nvSpPr>
        <p:spPr/>
        <p:txBody>
          <a:bodyPr>
            <a:normAutofit/>
          </a:bodyPr>
          <a:lstStyle/>
          <a:p>
            <a:r>
              <a:rPr lang="en-US" dirty="0"/>
              <a:t>Discussion questions [~3 minutes]</a:t>
            </a:r>
          </a:p>
        </p:txBody>
      </p:sp>
      <p:sp>
        <p:nvSpPr>
          <p:cNvPr id="4" name="Text Placeholder 3">
            <a:extLst>
              <a:ext uri="{FF2B5EF4-FFF2-40B4-BE49-F238E27FC236}">
                <a16:creationId xmlns:a16="http://schemas.microsoft.com/office/drawing/2014/main" id="{2D0AD9B7-F628-1D12-FDC7-6DA3571D1DD7}"/>
              </a:ext>
            </a:extLst>
          </p:cNvPr>
          <p:cNvSpPr>
            <a:spLocks noGrp="1"/>
          </p:cNvSpPr>
          <p:nvPr>
            <p:ph type="body" sz="quarter" idx="10"/>
          </p:nvPr>
        </p:nvSpPr>
        <p:spPr/>
        <p:txBody>
          <a:bodyPr/>
          <a:lstStyle/>
          <a:p>
            <a:r>
              <a:rPr lang="en-US" dirty="0"/>
              <a:t>What are your favorite techniques for soothing colicky infants to share with caregivers?</a:t>
            </a:r>
          </a:p>
          <a:p>
            <a:r>
              <a:rPr lang="en-US" dirty="0"/>
              <a:t>What resources do you recommend to caregivers who are struggling with colic?</a:t>
            </a:r>
          </a:p>
          <a:p>
            <a:r>
              <a:rPr lang="en-US" dirty="0"/>
              <a:t>When do you recommend additional mental health support, such as cognitive behavioral therapy, to the caregivers of infants with colic?</a:t>
            </a:r>
          </a:p>
          <a:p>
            <a:pPr lvl="1"/>
            <a:r>
              <a:rPr lang="en-US" dirty="0"/>
              <a:t>How do you advise caregivers who feel that they do not have the time for CBT amidst caring for a newborn with colic?</a:t>
            </a:r>
          </a:p>
        </p:txBody>
      </p:sp>
    </p:spTree>
    <p:extLst>
      <p:ext uri="{BB962C8B-B14F-4D97-AF65-F5344CB8AC3E}">
        <p14:creationId xmlns:p14="http://schemas.microsoft.com/office/powerpoint/2010/main" val="363379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a:xfrm>
            <a:off x="265970" y="174882"/>
            <a:ext cx="11682153" cy="1143000"/>
          </a:xfrm>
        </p:spPr>
        <p:txBody>
          <a:bodyPr>
            <a:normAutofit/>
          </a:bodyPr>
          <a:lstStyle/>
          <a:p>
            <a:r>
              <a:rPr lang="en-US" dirty="0"/>
              <a:t>Key Takeaways</a:t>
            </a:r>
          </a:p>
        </p:txBody>
      </p:sp>
      <p:sp>
        <p:nvSpPr>
          <p:cNvPr id="19" name="Content Placeholder 18">
            <a:extLst>
              <a:ext uri="{FF2B5EF4-FFF2-40B4-BE49-F238E27FC236}">
                <a16:creationId xmlns:a16="http://schemas.microsoft.com/office/drawing/2014/main" id="{0FA5A316-5497-B967-13E7-A7356641131F}"/>
              </a:ext>
            </a:extLst>
          </p:cNvPr>
          <p:cNvSpPr>
            <a:spLocks noGrp="1"/>
          </p:cNvSpPr>
          <p:nvPr>
            <p:ph idx="1"/>
          </p:nvPr>
        </p:nvSpPr>
        <p:spPr/>
        <p:txBody>
          <a:bodyPr>
            <a:normAutofit/>
          </a:bodyPr>
          <a:lstStyle/>
          <a:p>
            <a:pPr>
              <a:spcBef>
                <a:spcPts val="600"/>
              </a:spcBef>
            </a:pPr>
            <a:r>
              <a:rPr lang="en-US" sz="2400" dirty="0">
                <a:solidFill>
                  <a:srgbClr val="333333"/>
                </a:solidFill>
              </a:rPr>
              <a:t>Although colic is a self-limited condition, it can have potentially serious effects on caregiver well-being.</a:t>
            </a:r>
          </a:p>
          <a:p>
            <a:pPr>
              <a:spcBef>
                <a:spcPts val="600"/>
              </a:spcBef>
            </a:pPr>
            <a:r>
              <a:rPr lang="en-US" sz="2400" dirty="0">
                <a:solidFill>
                  <a:srgbClr val="333333"/>
                </a:solidFill>
              </a:rPr>
              <a:t>Colic is a functional GI disorder that is diagnosed based on a thorough clinical history and physical examination to rule out organic etiologies.</a:t>
            </a:r>
          </a:p>
          <a:p>
            <a:pPr>
              <a:spcBef>
                <a:spcPts val="600"/>
              </a:spcBef>
            </a:pPr>
            <a:r>
              <a:rPr lang="en-US" sz="2400" dirty="0">
                <a:solidFill>
                  <a:srgbClr val="333333"/>
                </a:solidFill>
              </a:rPr>
              <a:t>The causes of colic are multifactorial and associated with a complex interplay between infants and their environments.</a:t>
            </a:r>
          </a:p>
          <a:p>
            <a:pPr>
              <a:spcBef>
                <a:spcPts val="600"/>
              </a:spcBef>
            </a:pPr>
            <a:r>
              <a:rPr lang="en-US" sz="2400" dirty="0">
                <a:solidFill>
                  <a:srgbClr val="333333"/>
                </a:solidFill>
              </a:rPr>
              <a:t>Gut immaturity and dysbiosis may contribute to visceral hypersensitivity, gas production and distention, and inflammation.</a:t>
            </a:r>
          </a:p>
          <a:p>
            <a:pPr>
              <a:spcBef>
                <a:spcPts val="600"/>
              </a:spcBef>
            </a:pPr>
            <a:r>
              <a:rPr lang="en-US" sz="2400" dirty="0">
                <a:solidFill>
                  <a:srgbClr val="333333"/>
                </a:solidFill>
              </a:rPr>
              <a:t>Probiotics </a:t>
            </a:r>
            <a:r>
              <a:rPr lang="en-US" sz="2400" i="1" dirty="0">
                <a:solidFill>
                  <a:srgbClr val="333333"/>
                </a:solidFill>
              </a:rPr>
              <a:t>L </a:t>
            </a:r>
            <a:r>
              <a:rPr lang="en-US" sz="2400" i="1" dirty="0" err="1">
                <a:solidFill>
                  <a:srgbClr val="333333"/>
                </a:solidFill>
              </a:rPr>
              <a:t>reuteri</a:t>
            </a:r>
            <a:r>
              <a:rPr lang="en-US" sz="2400" i="1" dirty="0">
                <a:solidFill>
                  <a:srgbClr val="333333"/>
                </a:solidFill>
              </a:rPr>
              <a:t> </a:t>
            </a:r>
            <a:r>
              <a:rPr lang="en-US" sz="2400" dirty="0">
                <a:solidFill>
                  <a:srgbClr val="333333"/>
                </a:solidFill>
              </a:rPr>
              <a:t>DSM17938 and </a:t>
            </a:r>
            <a:r>
              <a:rPr lang="en-US" sz="2400" i="1" dirty="0">
                <a:solidFill>
                  <a:srgbClr val="333333"/>
                </a:solidFill>
              </a:rPr>
              <a:t>B </a:t>
            </a:r>
            <a:r>
              <a:rPr lang="en-US" sz="2400" i="1" dirty="0" err="1">
                <a:solidFill>
                  <a:srgbClr val="333333"/>
                </a:solidFill>
              </a:rPr>
              <a:t>animalis</a:t>
            </a:r>
            <a:r>
              <a:rPr lang="en-US" sz="2400" i="1" dirty="0">
                <a:solidFill>
                  <a:srgbClr val="333333"/>
                </a:solidFill>
              </a:rPr>
              <a:t> </a:t>
            </a:r>
            <a:r>
              <a:rPr lang="en-US" sz="2400" dirty="0" err="1">
                <a:solidFill>
                  <a:srgbClr val="333333"/>
                </a:solidFill>
              </a:rPr>
              <a:t>ssp</a:t>
            </a:r>
            <a:r>
              <a:rPr lang="en-US" sz="2400" dirty="0">
                <a:solidFill>
                  <a:srgbClr val="333333"/>
                </a:solidFill>
              </a:rPr>
              <a:t> </a:t>
            </a:r>
            <a:r>
              <a:rPr lang="en-US" sz="2400" i="1" dirty="0">
                <a:solidFill>
                  <a:srgbClr val="333333"/>
                </a:solidFill>
              </a:rPr>
              <a:t>lactis</a:t>
            </a:r>
            <a:r>
              <a:rPr lang="en-US" sz="2400" dirty="0">
                <a:solidFill>
                  <a:srgbClr val="333333"/>
                </a:solidFill>
              </a:rPr>
              <a:t> BB12 have been shown to improve symptoms of colic.</a:t>
            </a:r>
          </a:p>
          <a:p>
            <a:pPr>
              <a:spcBef>
                <a:spcPts val="600"/>
              </a:spcBef>
            </a:pPr>
            <a:r>
              <a:rPr lang="en-US" sz="2400" dirty="0">
                <a:solidFill>
                  <a:srgbClr val="333333"/>
                </a:solidFill>
              </a:rPr>
              <a:t>Caregiver reassurance and education are important components of colic management.</a:t>
            </a:r>
          </a:p>
          <a:p>
            <a:pPr>
              <a:spcBef>
                <a:spcPts val="600"/>
              </a:spcBef>
            </a:pPr>
            <a:endParaRPr lang="en-US" sz="2400" dirty="0">
              <a:solidFill>
                <a:srgbClr val="333333"/>
              </a:solidFill>
            </a:endParaRPr>
          </a:p>
        </p:txBody>
      </p:sp>
      <p:sp>
        <p:nvSpPr>
          <p:cNvPr id="7" name="Text Placeholder 6">
            <a:extLst>
              <a:ext uri="{FF2B5EF4-FFF2-40B4-BE49-F238E27FC236}">
                <a16:creationId xmlns:a16="http://schemas.microsoft.com/office/drawing/2014/main" id="{5938892E-F95C-AD64-13CD-4830F1F8362F}"/>
              </a:ext>
            </a:extLst>
          </p:cNvPr>
          <p:cNvSpPr>
            <a:spLocks noGrp="1"/>
          </p:cNvSpPr>
          <p:nvPr>
            <p:ph type="body" sz="quarter" idx="10"/>
          </p:nvPr>
        </p:nvSpPr>
        <p:spPr>
          <a:xfrm>
            <a:off x="2983331" y="6228271"/>
            <a:ext cx="8964791" cy="573663"/>
          </a:xfrm>
        </p:spPr>
        <p:txBody>
          <a:bodyPr/>
          <a:lstStyle/>
          <a:p>
            <a:endParaRPr lang="en-US" dirty="0"/>
          </a:p>
        </p:txBody>
      </p:sp>
      <p:sp>
        <p:nvSpPr>
          <p:cNvPr id="20" name="Text Placeholder 19">
            <a:extLst>
              <a:ext uri="{FF2B5EF4-FFF2-40B4-BE49-F238E27FC236}">
                <a16:creationId xmlns:a16="http://schemas.microsoft.com/office/drawing/2014/main" id="{A242849F-63BE-B992-AF87-16B46830D70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4349120"/>
      </p:ext>
    </p:extLst>
  </p:cSld>
  <p:clrMapOvr>
    <a:masterClrMapping/>
  </p:clrMapOvr>
  <p:transition>
    <p:fade/>
  </p:transition>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51C0-AD77-4223-8D6F-134F34DF5D80}"/>
              </a:ext>
            </a:extLst>
          </p:cNvPr>
          <p:cNvSpPr>
            <a:spLocks noGrp="1"/>
          </p:cNvSpPr>
          <p:nvPr>
            <p:ph type="title"/>
          </p:nvPr>
        </p:nvSpPr>
        <p:spPr/>
        <p:txBody>
          <a:bodyPr/>
          <a:lstStyle/>
          <a:p>
            <a:r>
              <a:rPr lang="en-US" dirty="0"/>
              <a:t>Faculty Disclosures</a:t>
            </a:r>
          </a:p>
        </p:txBody>
      </p:sp>
      <p:graphicFrame>
        <p:nvGraphicFramePr>
          <p:cNvPr id="4" name="Table 3">
            <a:extLst>
              <a:ext uri="{FF2B5EF4-FFF2-40B4-BE49-F238E27FC236}">
                <a16:creationId xmlns:a16="http://schemas.microsoft.com/office/drawing/2014/main" id="{2DC22DCE-B630-CEA3-2E47-6B900FE52EB4}"/>
              </a:ext>
            </a:extLst>
          </p:cNvPr>
          <p:cNvGraphicFramePr/>
          <p:nvPr>
            <p:extLst>
              <p:ext uri="{D42A27DB-BD31-4B8C-83A1-F6EECF244321}">
                <p14:modId xmlns:p14="http://schemas.microsoft.com/office/powerpoint/2010/main" val="1764869968"/>
              </p:ext>
            </p:extLst>
          </p:nvPr>
        </p:nvGraphicFramePr>
        <p:xfrm>
          <a:off x="254924" y="1127413"/>
          <a:ext cx="11513393" cy="118872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It is the policy of the Annenberg Center to ensure fair balance, independence, objectivity, and scientific rigor in all programming.  All faculty participating in </a:t>
                      </a:r>
                      <a:r>
                        <a:rPr lang="en-US" sz="1800" i="1" dirty="0">
                          <a:solidFill>
                            <a:schemeClr val="tx1">
                              <a:lumMod val="75000"/>
                              <a:lumOff val="25000"/>
                            </a:schemeClr>
                          </a:solidFill>
                          <a:latin typeface="+mn-lt"/>
                          <a:ea typeface="Times New Roman" panose="02020603050405020304" pitchFamily="18" charset="0"/>
                          <a:cs typeface="Calibri" panose="020F0502020204030204" pitchFamily="34" charset="0"/>
                        </a:rPr>
                        <a:t>accredited</a:t>
                      </a: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 programs are expected to identify and reference off-label product use and disclose any relationship with those supporting the activity or any others whose products or services are discussed</a:t>
                      </a:r>
                      <a:r>
                        <a:rPr kumimoji="0" lang="en-US" sz="18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8C940A23-CAAB-5287-D453-FDF53C01B6AC}"/>
              </a:ext>
            </a:extLst>
          </p:cNvPr>
          <p:cNvGraphicFramePr/>
          <p:nvPr>
            <p:extLst>
              <p:ext uri="{D42A27DB-BD31-4B8C-83A1-F6EECF244321}">
                <p14:modId xmlns:p14="http://schemas.microsoft.com/office/powerpoint/2010/main" val="3012350427"/>
              </p:ext>
            </p:extLst>
          </p:nvPr>
        </p:nvGraphicFramePr>
        <p:xfrm>
          <a:off x="254924" y="5415739"/>
          <a:ext cx="11513393" cy="64008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algn="l">
                        <a:defRPr sz="1800">
                          <a:solidFill>
                            <a:srgbClr val="000000"/>
                          </a:solidFill>
                        </a:defRPr>
                      </a:pPr>
                      <a:r>
                        <a:rPr lang="en-US" sz="1800" i="0" dirty="0">
                          <a:solidFill>
                            <a:schemeClr val="tx1">
                              <a:lumMod val="75000"/>
                              <a:lumOff val="25000"/>
                            </a:schemeClr>
                          </a:solidFill>
                        </a:rPr>
                        <a:t>Faculty have documented that this presentation will involve discussion of unapproved or off-label, experimental, or investigational use.</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491CDC5B-0B5D-26D0-F3DA-167367632B40}"/>
              </a:ext>
            </a:extLst>
          </p:cNvPr>
          <p:cNvGraphicFramePr>
            <a:graphicFrameLocks noGrp="1"/>
          </p:cNvGraphicFramePr>
          <p:nvPr>
            <p:extLst>
              <p:ext uri="{D42A27DB-BD31-4B8C-83A1-F6EECF244321}">
                <p14:modId xmlns:p14="http://schemas.microsoft.com/office/powerpoint/2010/main" val="4049660639"/>
              </p:ext>
            </p:extLst>
          </p:nvPr>
        </p:nvGraphicFramePr>
        <p:xfrm>
          <a:off x="254924" y="2636520"/>
          <a:ext cx="11338101" cy="792480"/>
        </p:xfrm>
        <a:graphic>
          <a:graphicData uri="http://schemas.openxmlformats.org/drawingml/2006/table">
            <a:tbl>
              <a:tblPr firstRow="1" bandRow="1">
                <a:tableStyleId>{2D5ABB26-0587-4C30-8999-92F81FD0307C}</a:tableStyleId>
              </a:tblPr>
              <a:tblGrid>
                <a:gridCol w="11338101">
                  <a:extLst>
                    <a:ext uri="{9D8B030D-6E8A-4147-A177-3AD203B41FA5}">
                      <a16:colId xmlns:a16="http://schemas.microsoft.com/office/drawing/2014/main" val="2147425400"/>
                    </a:ext>
                  </a:extLst>
                </a:gridCol>
              </a:tblGrid>
              <a:tr h="370840">
                <a:tc>
                  <a:txBody>
                    <a:bodyPr/>
                    <a:lstStyle/>
                    <a:p>
                      <a:pPr marL="0" indent="0">
                        <a:buNone/>
                      </a:pPr>
                      <a:r>
                        <a:rPr lang="it-IT" sz="2000" b="1" dirty="0">
                          <a:solidFill>
                            <a:srgbClr val="333333"/>
                          </a:solidFill>
                        </a:rPr>
                        <a:t>Flavia Indrio, MD</a:t>
                      </a:r>
                      <a:endParaRPr lang="en-US" sz="2000" b="1" dirty="0">
                        <a:solidFill>
                          <a:srgbClr val="333333"/>
                        </a:solidFill>
                      </a:endParaRPr>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000" i="1" dirty="0">
                          <a:solidFill>
                            <a:srgbClr val="333333"/>
                          </a:solidFill>
                        </a:rPr>
                        <a:t>No financial relationships to disclose.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bl>
          </a:graphicData>
        </a:graphic>
      </p:graphicFrame>
      <p:graphicFrame>
        <p:nvGraphicFramePr>
          <p:cNvPr id="6" name="Table 5">
            <a:extLst>
              <a:ext uri="{FF2B5EF4-FFF2-40B4-BE49-F238E27FC236}">
                <a16:creationId xmlns:a16="http://schemas.microsoft.com/office/drawing/2014/main" id="{2DBEF0A8-ED58-5168-6242-3F5F593DBF4E}"/>
              </a:ext>
            </a:extLst>
          </p:cNvPr>
          <p:cNvGraphicFramePr>
            <a:graphicFrameLocks noGrp="1"/>
          </p:cNvGraphicFramePr>
          <p:nvPr>
            <p:extLst>
              <p:ext uri="{D42A27DB-BD31-4B8C-83A1-F6EECF244321}">
                <p14:modId xmlns:p14="http://schemas.microsoft.com/office/powerpoint/2010/main" val="3683920312"/>
              </p:ext>
            </p:extLst>
          </p:nvPr>
        </p:nvGraphicFramePr>
        <p:xfrm>
          <a:off x="254924" y="3904415"/>
          <a:ext cx="11338101" cy="792480"/>
        </p:xfrm>
        <a:graphic>
          <a:graphicData uri="http://schemas.openxmlformats.org/drawingml/2006/table">
            <a:tbl>
              <a:tblPr firstRow="1" bandRow="1">
                <a:tableStyleId>{2D5ABB26-0587-4C30-8999-92F81FD0307C}</a:tableStyleId>
              </a:tblPr>
              <a:tblGrid>
                <a:gridCol w="11338101">
                  <a:extLst>
                    <a:ext uri="{9D8B030D-6E8A-4147-A177-3AD203B41FA5}">
                      <a16:colId xmlns:a16="http://schemas.microsoft.com/office/drawing/2014/main" val="2147425400"/>
                    </a:ext>
                  </a:extLst>
                </a:gridCol>
              </a:tblGrid>
              <a:tr h="370840">
                <a:tc>
                  <a:txBody>
                    <a:bodyPr/>
                    <a:lstStyle/>
                    <a:p>
                      <a:pPr marL="0" indent="0">
                        <a:buNone/>
                      </a:pPr>
                      <a:r>
                        <a:rPr lang="fr-FR" sz="2000" b="1" dirty="0">
                          <a:solidFill>
                            <a:srgbClr val="333333"/>
                          </a:solidFill>
                        </a:rPr>
                        <a:t>Michael J. </a:t>
                      </a:r>
                      <a:r>
                        <a:rPr lang="fr-FR" sz="2000" b="1" dirty="0" err="1">
                          <a:solidFill>
                            <a:srgbClr val="333333"/>
                          </a:solidFill>
                        </a:rPr>
                        <a:t>Wilsey</a:t>
                      </a:r>
                      <a:r>
                        <a:rPr lang="fr-FR" sz="2000" b="1" dirty="0">
                          <a:solidFill>
                            <a:srgbClr val="333333"/>
                          </a:solidFill>
                        </a:rPr>
                        <a:t>, MD</a:t>
                      </a:r>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000" i="1" dirty="0">
                          <a:solidFill>
                            <a:srgbClr val="333333"/>
                          </a:solidFill>
                        </a:rPr>
                        <a:t>No financial relationships to disclose.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bl>
          </a:graphicData>
        </a:graphic>
      </p:graphicFrame>
    </p:spTree>
    <p:extLst>
      <p:ext uri="{BB962C8B-B14F-4D97-AF65-F5344CB8AC3E}">
        <p14:creationId xmlns:p14="http://schemas.microsoft.com/office/powerpoint/2010/main" val="3575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2E286-13EB-49BE-B070-538917A08470}"/>
              </a:ext>
            </a:extLst>
          </p:cNvPr>
          <p:cNvSpPr>
            <a:spLocks noGrp="1"/>
          </p:cNvSpPr>
          <p:nvPr>
            <p:ph type="title"/>
          </p:nvPr>
        </p:nvSpPr>
        <p:spPr/>
        <p:txBody>
          <a:bodyPr/>
          <a:lstStyle/>
          <a:p>
            <a:r>
              <a:rPr lang="en-US" dirty="0"/>
              <a:t>Learning Objectives</a:t>
            </a:r>
          </a:p>
        </p:txBody>
      </p:sp>
      <p:sp>
        <p:nvSpPr>
          <p:cNvPr id="14" name="Freeform: Shape 13">
            <a:extLst>
              <a:ext uri="{FF2B5EF4-FFF2-40B4-BE49-F238E27FC236}">
                <a16:creationId xmlns:a16="http://schemas.microsoft.com/office/drawing/2014/main" id="{A0386CA3-655A-40EF-A08E-36CBCD3CE71C}"/>
              </a:ext>
            </a:extLst>
          </p:cNvPr>
          <p:cNvSpPr/>
          <p:nvPr/>
        </p:nvSpPr>
        <p:spPr>
          <a:xfrm>
            <a:off x="292716" y="1863174"/>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dirty="0">
              <a:solidFill>
                <a:schemeClr val="tx1">
                  <a:lumMod val="75000"/>
                  <a:lumOff val="25000"/>
                </a:schemeClr>
              </a:solidFill>
            </a:endParaRPr>
          </a:p>
        </p:txBody>
      </p:sp>
      <p:sp>
        <p:nvSpPr>
          <p:cNvPr id="10" name="Freeform: Shape 9">
            <a:extLst>
              <a:ext uri="{FF2B5EF4-FFF2-40B4-BE49-F238E27FC236}">
                <a16:creationId xmlns:a16="http://schemas.microsoft.com/office/drawing/2014/main" id="{915F9F0F-B54F-420C-AE86-12C0877B7FCA}"/>
              </a:ext>
            </a:extLst>
          </p:cNvPr>
          <p:cNvSpPr/>
          <p:nvPr/>
        </p:nvSpPr>
        <p:spPr>
          <a:xfrm>
            <a:off x="696212" y="1789965"/>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1"/>
              </a:gs>
              <a:gs pos="2000">
                <a:schemeClr val="bg1"/>
              </a:gs>
            </a:gsLst>
            <a:lin ang="0" scaled="0"/>
          </a:gradFill>
          <a:ln w="12700">
            <a:solidFill>
              <a:schemeClr val="accent1"/>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L="168275" defTabSz="800100">
              <a:lnSpc>
                <a:spcPct val="90000"/>
              </a:lnSpc>
              <a:spcBef>
                <a:spcPct val="0"/>
              </a:spcBef>
              <a:spcAft>
                <a:spcPct val="35000"/>
              </a:spcAft>
            </a:pPr>
            <a:r>
              <a:rPr lang="en-US" sz="2400" dirty="0">
                <a:solidFill>
                  <a:srgbClr val="333333"/>
                </a:solidFill>
              </a:rPr>
              <a:t>Recognize the role of gut immaturity and microbial dysbiosis in symptoms of infantile colic</a:t>
            </a:r>
          </a:p>
        </p:txBody>
      </p:sp>
      <p:sp>
        <p:nvSpPr>
          <p:cNvPr id="15" name="Freeform: Shape 14">
            <a:extLst>
              <a:ext uri="{FF2B5EF4-FFF2-40B4-BE49-F238E27FC236}">
                <a16:creationId xmlns:a16="http://schemas.microsoft.com/office/drawing/2014/main" id="{7D5583C0-3026-4D64-B225-E6E2A5C212BE}"/>
              </a:ext>
            </a:extLst>
          </p:cNvPr>
          <p:cNvSpPr/>
          <p:nvPr/>
        </p:nvSpPr>
        <p:spPr>
          <a:xfrm>
            <a:off x="254925" y="3341566"/>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dirty="0">
              <a:solidFill>
                <a:schemeClr val="tx1">
                  <a:lumMod val="75000"/>
                  <a:lumOff val="25000"/>
                </a:schemeClr>
              </a:solidFill>
            </a:endParaRPr>
          </a:p>
        </p:txBody>
      </p:sp>
      <p:sp>
        <p:nvSpPr>
          <p:cNvPr id="3" name="Freeform: Shape 2">
            <a:extLst>
              <a:ext uri="{FF2B5EF4-FFF2-40B4-BE49-F238E27FC236}">
                <a16:creationId xmlns:a16="http://schemas.microsoft.com/office/drawing/2014/main" id="{159E180D-6A60-7AF6-8FC0-492388DA2995}"/>
              </a:ext>
            </a:extLst>
          </p:cNvPr>
          <p:cNvSpPr/>
          <p:nvPr/>
        </p:nvSpPr>
        <p:spPr>
          <a:xfrm>
            <a:off x="254925" y="4862660"/>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dirty="0">
              <a:solidFill>
                <a:schemeClr val="tx1">
                  <a:lumMod val="75000"/>
                  <a:lumOff val="25000"/>
                </a:schemeClr>
              </a:solidFill>
            </a:endParaRPr>
          </a:p>
        </p:txBody>
      </p:sp>
      <p:sp>
        <p:nvSpPr>
          <p:cNvPr id="4" name="Freeform: Shape 3">
            <a:extLst>
              <a:ext uri="{FF2B5EF4-FFF2-40B4-BE49-F238E27FC236}">
                <a16:creationId xmlns:a16="http://schemas.microsoft.com/office/drawing/2014/main" id="{6C803F76-BB6B-6602-A5EA-340AEE1B9DE6}"/>
              </a:ext>
            </a:extLst>
          </p:cNvPr>
          <p:cNvSpPr/>
          <p:nvPr/>
        </p:nvSpPr>
        <p:spPr>
          <a:xfrm>
            <a:off x="696212" y="4723808"/>
            <a:ext cx="11217046" cy="114300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1"/>
              </a:gs>
              <a:gs pos="2000">
                <a:schemeClr val="bg1"/>
              </a:gs>
            </a:gsLst>
            <a:lin ang="0" scaled="0"/>
          </a:gradFill>
          <a:ln w="12700">
            <a:solidFill>
              <a:schemeClr val="accent1"/>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L="168275" defTabSz="800100">
              <a:lnSpc>
                <a:spcPct val="90000"/>
              </a:lnSpc>
              <a:spcBef>
                <a:spcPct val="0"/>
              </a:spcBef>
            </a:pPr>
            <a:r>
              <a:rPr lang="en-US" sz="2400" dirty="0">
                <a:solidFill>
                  <a:srgbClr val="333333"/>
                </a:solidFill>
              </a:rPr>
              <a:t>Demonstrate readiness to speak with parents and families about the psychological impact of colic</a:t>
            </a:r>
          </a:p>
        </p:txBody>
      </p:sp>
      <p:graphicFrame>
        <p:nvGraphicFramePr>
          <p:cNvPr id="9" name="Table 8">
            <a:extLst>
              <a:ext uri="{FF2B5EF4-FFF2-40B4-BE49-F238E27FC236}">
                <a16:creationId xmlns:a16="http://schemas.microsoft.com/office/drawing/2014/main" id="{AB328338-5E62-25A5-ED55-22FC50400A21}"/>
              </a:ext>
            </a:extLst>
          </p:cNvPr>
          <p:cNvGraphicFramePr/>
          <p:nvPr>
            <p:extLst>
              <p:ext uri="{D42A27DB-BD31-4B8C-83A1-F6EECF244321}">
                <p14:modId xmlns:p14="http://schemas.microsoft.com/office/powerpoint/2010/main" val="2349944429"/>
              </p:ext>
            </p:extLst>
          </p:nvPr>
        </p:nvGraphicFramePr>
        <p:xfrm>
          <a:off x="254924" y="1127413"/>
          <a:ext cx="11513393" cy="45720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2400" b="0" i="1" u="none" strike="noStrike" kern="0" cap="none" spc="0" normalizeH="0" baseline="0" noProof="0" dirty="0">
                          <a:ln>
                            <a:noFill/>
                          </a:ln>
                          <a:solidFill>
                            <a:srgbClr val="333333"/>
                          </a:solidFill>
                          <a:effectLst/>
                          <a:uLnTx/>
                          <a:uFillTx/>
                          <a:latin typeface="+mn-lt"/>
                          <a:ea typeface="Times New Roman" panose="02020603050405020304" pitchFamily="18" charset="0"/>
                          <a:cs typeface="Calibri" panose="020F0502020204030204" pitchFamily="34" charset="0"/>
                        </a:rPr>
                        <a:t>By participating in this education, you will better:</a:t>
                      </a:r>
                      <a:endParaRPr kumimoji="0" lang="en-US" sz="2400" b="1" i="1" u="none" strike="noStrike" kern="0" cap="none" spc="-10" normalizeH="0" baseline="0" noProof="0" dirty="0">
                        <a:ln>
                          <a:noFill/>
                        </a:ln>
                        <a:solidFill>
                          <a:srgbClr val="333333"/>
                        </a:solidFill>
                        <a:effectLst/>
                        <a:uLnTx/>
                        <a:uFillTx/>
                        <a:latin typeface="+mn-lt"/>
                        <a:ea typeface="Times New Roman" panose="02020603050405020304" pitchFamily="18" charset="0"/>
                        <a:cs typeface="Calibri" panose="020F0502020204030204" pitchFamily="34" charset="0"/>
                      </a:endParaRP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Freeform: Shape 1">
            <a:extLst>
              <a:ext uri="{FF2B5EF4-FFF2-40B4-BE49-F238E27FC236}">
                <a16:creationId xmlns:a16="http://schemas.microsoft.com/office/drawing/2014/main" id="{6ABECC2B-F605-60B8-83C8-E19FB2980FE8}"/>
              </a:ext>
            </a:extLst>
          </p:cNvPr>
          <p:cNvSpPr/>
          <p:nvPr/>
        </p:nvSpPr>
        <p:spPr>
          <a:xfrm>
            <a:off x="696212" y="3262329"/>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1"/>
              </a:gs>
              <a:gs pos="2000">
                <a:schemeClr val="bg1"/>
              </a:gs>
            </a:gsLst>
            <a:lin ang="0" scaled="0"/>
          </a:gradFill>
          <a:ln w="12700">
            <a:solidFill>
              <a:schemeClr val="accent1"/>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L="119063" defTabSz="800100">
              <a:lnSpc>
                <a:spcPct val="90000"/>
              </a:lnSpc>
              <a:spcBef>
                <a:spcPct val="0"/>
              </a:spcBef>
            </a:pPr>
            <a:r>
              <a:rPr lang="en-US" sz="2400" dirty="0">
                <a:solidFill>
                  <a:srgbClr val="333333"/>
                </a:solidFill>
              </a:rPr>
              <a:t>Apply available clinical strategies for managing excessive crying and colic</a:t>
            </a:r>
          </a:p>
        </p:txBody>
      </p:sp>
    </p:spTree>
    <p:extLst>
      <p:ext uri="{BB962C8B-B14F-4D97-AF65-F5344CB8AC3E}">
        <p14:creationId xmlns:p14="http://schemas.microsoft.com/office/powerpoint/2010/main" val="156512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6" presetClass="entr" presetSubtype="16"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750"/>
                                        <p:tgtEl>
                                          <p:spTgt spid="15"/>
                                        </p:tgtEl>
                                      </p:cBhvr>
                                    </p:animEffect>
                                  </p:childTnLst>
                                </p:cTn>
                              </p:par>
                            </p:childTnLst>
                          </p:cTn>
                        </p:par>
                        <p:par>
                          <p:cTn id="17" fill="hold">
                            <p:stCondLst>
                              <p:cond delay="3750"/>
                            </p:stCondLst>
                            <p:childTnLst>
                              <p:par>
                                <p:cTn id="18" presetID="2" presetClass="entr" presetSubtype="2" fill="hold" grpId="0" nodeType="after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5500"/>
                            </p:stCondLst>
                            <p:childTnLst>
                              <p:par>
                                <p:cTn id="23" presetID="6" presetClass="entr" presetSubtype="16" fill="hold" grpId="0" nodeType="afterEffect">
                                  <p:stCondLst>
                                    <p:cond delay="100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750"/>
                                        <p:tgtEl>
                                          <p:spTgt spid="3"/>
                                        </p:tgtEl>
                                      </p:cBhvr>
                                    </p:animEffect>
                                  </p:childTnLst>
                                </p:cTn>
                              </p:par>
                            </p:childTnLst>
                          </p:cTn>
                        </p:par>
                        <p:par>
                          <p:cTn id="26" fill="hold">
                            <p:stCondLst>
                              <p:cond delay="7250"/>
                            </p:stCondLst>
                            <p:childTnLst>
                              <p:par>
                                <p:cTn id="27" presetID="2" presetClass="entr" presetSubtype="2" fill="hold" grpId="0" nodeType="after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1+#ppt_w/2"/>
                                          </p:val>
                                        </p:tav>
                                        <p:tav tm="100000">
                                          <p:val>
                                            <p:strVal val="#ppt_x"/>
                                          </p:val>
                                        </p:tav>
                                      </p:tavLst>
                                    </p:anim>
                                    <p:anim calcmode="lin" valueType="num">
                                      <p:cBhvr additive="base">
                                        <p:cTn id="30"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3" grpId="0" animBg="1"/>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398342-C4EB-BE32-AFAB-A2DD127A5B6E}"/>
              </a:ext>
            </a:extLst>
          </p:cNvPr>
          <p:cNvSpPr>
            <a:spLocks noGrp="1"/>
          </p:cNvSpPr>
          <p:nvPr>
            <p:ph type="ctrTitle"/>
          </p:nvPr>
        </p:nvSpPr>
        <p:spPr>
          <a:xfrm>
            <a:off x="1524000" y="1877204"/>
            <a:ext cx="9804400" cy="2387600"/>
          </a:xfrm>
        </p:spPr>
        <p:txBody>
          <a:bodyPr/>
          <a:lstStyle/>
          <a:p>
            <a:r>
              <a:rPr lang="en-US" dirty="0">
                <a:latin typeface="+mj-lt"/>
              </a:rPr>
              <a:t>Newborn Infant Crying and Fussing: </a:t>
            </a:r>
            <a:br>
              <a:rPr lang="en-US" dirty="0">
                <a:latin typeface="+mj-lt"/>
              </a:rPr>
            </a:br>
            <a:r>
              <a:rPr lang="en-US" dirty="0">
                <a:latin typeface="+mj-lt"/>
              </a:rPr>
              <a:t>What Is Normal vs Abnormal?</a:t>
            </a:r>
          </a:p>
        </p:txBody>
      </p:sp>
    </p:spTree>
    <p:extLst>
      <p:ext uri="{BB962C8B-B14F-4D97-AF65-F5344CB8AC3E}">
        <p14:creationId xmlns:p14="http://schemas.microsoft.com/office/powerpoint/2010/main" val="136800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B7B3FC8-69D0-62EA-1526-A597DAE31BD5}"/>
              </a:ext>
            </a:extLst>
          </p:cNvPr>
          <p:cNvSpPr/>
          <p:nvPr/>
        </p:nvSpPr>
        <p:spPr>
          <a:xfrm>
            <a:off x="6589089" y="1609630"/>
            <a:ext cx="5020237" cy="3456108"/>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7" name="Rounded Rectangle 6">
            <a:extLst>
              <a:ext uri="{FF2B5EF4-FFF2-40B4-BE49-F238E27FC236}">
                <a16:creationId xmlns:a16="http://schemas.microsoft.com/office/drawing/2014/main" id="{B34AC95D-4105-41B3-DE4F-7425AF88A33F}"/>
              </a:ext>
            </a:extLst>
          </p:cNvPr>
          <p:cNvSpPr/>
          <p:nvPr/>
        </p:nvSpPr>
        <p:spPr>
          <a:xfrm>
            <a:off x="4472873" y="1609629"/>
            <a:ext cx="1785768" cy="1884043"/>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6" name="Rounded Rectangle 5">
            <a:extLst>
              <a:ext uri="{FF2B5EF4-FFF2-40B4-BE49-F238E27FC236}">
                <a16:creationId xmlns:a16="http://schemas.microsoft.com/office/drawing/2014/main" id="{A7DD4E6F-A301-21E4-981C-F2205DA5CA48}"/>
              </a:ext>
            </a:extLst>
          </p:cNvPr>
          <p:cNvSpPr/>
          <p:nvPr/>
        </p:nvSpPr>
        <p:spPr>
          <a:xfrm>
            <a:off x="756622" y="1609629"/>
            <a:ext cx="2958353" cy="3870291"/>
          </a:xfrm>
          <a:prstGeom prst="roundRect">
            <a:avLst>
              <a:gd name="adj" fmla="val 5091"/>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2" name="Text Placeholder 1">
            <a:extLst>
              <a:ext uri="{FF2B5EF4-FFF2-40B4-BE49-F238E27FC236}">
                <a16:creationId xmlns:a16="http://schemas.microsoft.com/office/drawing/2014/main" id="{29FE456D-91F0-F786-8999-42D7454FFCE0}"/>
              </a:ext>
            </a:extLst>
          </p:cNvPr>
          <p:cNvSpPr>
            <a:spLocks noGrp="1"/>
          </p:cNvSpPr>
          <p:nvPr>
            <p:ph type="body" sz="quarter" idx="10"/>
          </p:nvPr>
        </p:nvSpPr>
        <p:spPr/>
        <p:txBody>
          <a:bodyPr/>
          <a:lstStyle/>
          <a:p>
            <a:r>
              <a:rPr lang="en-US" dirty="0"/>
              <a:t>[1]. Grover G. In: Berkowitz CD (ed). </a:t>
            </a:r>
            <a:r>
              <a:rPr lang="en-US" i="1" dirty="0"/>
              <a:t>Berkowitz’s Pediatrics. </a:t>
            </a:r>
            <a:r>
              <a:rPr lang="en-US" dirty="0"/>
              <a:t>6</a:t>
            </a:r>
            <a:r>
              <a:rPr lang="en-US" baseline="30000" dirty="0"/>
              <a:t>th</a:t>
            </a:r>
            <a:r>
              <a:rPr lang="en-US" dirty="0"/>
              <a:t> ed. American Academy of Pediatrics; 2021. [2]. </a:t>
            </a:r>
            <a:r>
              <a:rPr lang="en-US" dirty="0" err="1"/>
              <a:t>Benninga</a:t>
            </a:r>
            <a:r>
              <a:rPr lang="en-US" dirty="0"/>
              <a:t> MA et al. </a:t>
            </a:r>
            <a:r>
              <a:rPr lang="en-US" i="1" dirty="0"/>
              <a:t>Gastroenterology</a:t>
            </a:r>
            <a:r>
              <a:rPr lang="en-US" dirty="0"/>
              <a:t>. 2016;150(6):1443-1455.</a:t>
            </a:r>
          </a:p>
        </p:txBody>
      </p:sp>
      <p:sp>
        <p:nvSpPr>
          <p:cNvPr id="3" name="Text Placeholder 2">
            <a:extLst>
              <a:ext uri="{FF2B5EF4-FFF2-40B4-BE49-F238E27FC236}">
                <a16:creationId xmlns:a16="http://schemas.microsoft.com/office/drawing/2014/main" id="{51FC9B74-7E4E-B86C-8D42-3B1980C610A9}"/>
              </a:ext>
            </a:extLst>
          </p:cNvPr>
          <p:cNvSpPr>
            <a:spLocks noGrp="1"/>
          </p:cNvSpPr>
          <p:nvPr>
            <p:ph type="body" sz="quarter" idx="11"/>
          </p:nvPr>
        </p:nvSpPr>
        <p:spPr/>
        <p:txBody>
          <a:bodyPr/>
          <a:lstStyle/>
          <a:p>
            <a:pPr marL="0" indent="0">
              <a:buNone/>
            </a:pPr>
            <a:r>
              <a:rPr lang="en-US" dirty="0"/>
              <a:t>GI, gastrointestinal.</a:t>
            </a:r>
          </a:p>
          <a:p>
            <a:r>
              <a:rPr lang="en-US" dirty="0"/>
              <a:t>The Rome IV criteria characterize “fussing” as “intermittent distressed vocalization” and “not quite crying but not awake and content either.” Because infants may fluctuate between crying and fussing, these signs may not be distinguishable in clinical practice.</a:t>
            </a:r>
          </a:p>
        </p:txBody>
      </p:sp>
      <p:sp>
        <p:nvSpPr>
          <p:cNvPr id="10" name="Title 9">
            <a:extLst>
              <a:ext uri="{FF2B5EF4-FFF2-40B4-BE49-F238E27FC236}">
                <a16:creationId xmlns:a16="http://schemas.microsoft.com/office/drawing/2014/main" id="{1A6FBF7F-C8B9-4550-38FA-A767B4D17C81}"/>
              </a:ext>
            </a:extLst>
          </p:cNvPr>
          <p:cNvSpPr>
            <a:spLocks noGrp="1"/>
          </p:cNvSpPr>
          <p:nvPr>
            <p:ph type="title"/>
          </p:nvPr>
        </p:nvSpPr>
        <p:spPr/>
        <p:txBody>
          <a:bodyPr>
            <a:normAutofit/>
          </a:bodyPr>
          <a:lstStyle/>
          <a:p>
            <a:r>
              <a:rPr lang="en-US" b="1" kern="1200" dirty="0">
                <a:solidFill>
                  <a:srgbClr val="251423"/>
                </a:solidFill>
                <a:effectLst/>
                <a:latin typeface="Maitree" pitchFamily="2" charset="-34"/>
                <a:ea typeface="+mj-ea"/>
                <a:cs typeface="Segoe UI" panose="020B0502040204020203" pitchFamily="34" charset="0"/>
              </a:rPr>
              <a:t>Defining Excessive Infant Crying</a:t>
            </a:r>
            <a:endParaRPr lang="en-US" dirty="0"/>
          </a:p>
        </p:txBody>
      </p:sp>
      <p:sp>
        <p:nvSpPr>
          <p:cNvPr id="4" name="Rounded Rectangle 3">
            <a:extLst>
              <a:ext uri="{FF2B5EF4-FFF2-40B4-BE49-F238E27FC236}">
                <a16:creationId xmlns:a16="http://schemas.microsoft.com/office/drawing/2014/main" id="{2BE2AED1-6CD8-69AE-1850-D148EBD2BBAD}"/>
              </a:ext>
            </a:extLst>
          </p:cNvPr>
          <p:cNvSpPr/>
          <p:nvPr/>
        </p:nvSpPr>
        <p:spPr>
          <a:xfrm>
            <a:off x="441065" y="1430029"/>
            <a:ext cx="3589466" cy="431044"/>
          </a:xfrm>
          <a:prstGeom prst="roundRect">
            <a:avLst>
              <a:gd name="adj" fmla="val 50000"/>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Aptos Display"/>
              </a:rPr>
              <a:t>Physiologic Crying</a:t>
            </a:r>
            <a:r>
              <a:rPr lang="en-US" sz="2000" baseline="30000" dirty="0">
                <a:latin typeface="Aptos Display"/>
              </a:rPr>
              <a:t>[1]</a:t>
            </a:r>
            <a:endParaRPr lang="en-US" sz="2000" b="1" dirty="0">
              <a:latin typeface="Aptos Display" panose="020B0004020202020204" pitchFamily="34" charset="0"/>
            </a:endParaRPr>
          </a:p>
        </p:txBody>
      </p:sp>
      <p:sp>
        <p:nvSpPr>
          <p:cNvPr id="5" name="Rounded Rectangle 4">
            <a:extLst>
              <a:ext uri="{FF2B5EF4-FFF2-40B4-BE49-F238E27FC236}">
                <a16:creationId xmlns:a16="http://schemas.microsoft.com/office/drawing/2014/main" id="{AAFC62D2-4CEC-08B6-F302-6CD5E1871557}"/>
              </a:ext>
            </a:extLst>
          </p:cNvPr>
          <p:cNvSpPr/>
          <p:nvPr/>
        </p:nvSpPr>
        <p:spPr>
          <a:xfrm>
            <a:off x="4224167" y="1430029"/>
            <a:ext cx="7526767" cy="431044"/>
          </a:xfrm>
          <a:prstGeom prst="roundRect">
            <a:avLst>
              <a:gd name="adj" fmla="val 50000"/>
            </a:avLst>
          </a:prstGeom>
          <a:solidFill>
            <a:schemeClr val="accent1"/>
          </a:solidFill>
          <a:effectLst>
            <a:outerShdw blurRad="50800" dist="38100" dir="8100000" algn="tr"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000" b="1" dirty="0">
                <a:latin typeface="Aptos Display"/>
              </a:rPr>
              <a:t>Excessive Crying</a:t>
            </a:r>
            <a:r>
              <a:rPr lang="en-US" sz="2000" baseline="30000" dirty="0">
                <a:latin typeface="Aptos Display"/>
              </a:rPr>
              <a:t>[1],[2]</a:t>
            </a:r>
            <a:endParaRPr lang="en-US" sz="2000" dirty="0">
              <a:latin typeface="Aptos Display"/>
            </a:endParaRPr>
          </a:p>
        </p:txBody>
      </p:sp>
      <p:sp>
        <p:nvSpPr>
          <p:cNvPr id="9" name="TextBox 8">
            <a:extLst>
              <a:ext uri="{FF2B5EF4-FFF2-40B4-BE49-F238E27FC236}">
                <a16:creationId xmlns:a16="http://schemas.microsoft.com/office/drawing/2014/main" id="{3F3C6AA3-6827-FE5C-DAFC-343EC6270C63}"/>
              </a:ext>
            </a:extLst>
          </p:cNvPr>
          <p:cNvSpPr txBox="1"/>
          <p:nvPr/>
        </p:nvSpPr>
        <p:spPr>
          <a:xfrm>
            <a:off x="4472873" y="2342552"/>
            <a:ext cx="1785768" cy="1077218"/>
          </a:xfrm>
          <a:prstGeom prst="rect">
            <a:avLst/>
          </a:prstGeom>
          <a:noFill/>
        </p:spPr>
        <p:txBody>
          <a:bodyPr wrap="square" rtlCol="0">
            <a:spAutoFit/>
          </a:bodyPr>
          <a:lstStyle/>
          <a:p>
            <a:pPr algn="ctr"/>
            <a:r>
              <a:rPr lang="en-US" sz="1600" dirty="0"/>
              <a:t>(</a:t>
            </a:r>
            <a:r>
              <a:rPr lang="en-US" sz="1600" dirty="0" err="1"/>
              <a:t>eg</a:t>
            </a:r>
            <a:r>
              <a:rPr lang="en-US" sz="1600" dirty="0"/>
              <a:t>, due to hunger, illness, or other identifiable cause)</a:t>
            </a:r>
          </a:p>
        </p:txBody>
      </p:sp>
      <p:sp>
        <p:nvSpPr>
          <p:cNvPr id="14" name="TextBox 13">
            <a:extLst>
              <a:ext uri="{FF2B5EF4-FFF2-40B4-BE49-F238E27FC236}">
                <a16:creationId xmlns:a16="http://schemas.microsoft.com/office/drawing/2014/main" id="{9796D447-3A16-6FB5-A1A8-6DEE36FFE267}"/>
              </a:ext>
            </a:extLst>
          </p:cNvPr>
          <p:cNvSpPr txBox="1"/>
          <p:nvPr/>
        </p:nvSpPr>
        <p:spPr>
          <a:xfrm>
            <a:off x="6592676" y="1936554"/>
            <a:ext cx="5016649" cy="369332"/>
          </a:xfrm>
          <a:prstGeom prst="rect">
            <a:avLst/>
          </a:prstGeom>
          <a:noFill/>
        </p:spPr>
        <p:txBody>
          <a:bodyPr wrap="square" rtlCol="0">
            <a:spAutoFit/>
          </a:bodyPr>
          <a:lstStyle/>
          <a:p>
            <a:pPr algn="ctr"/>
            <a:r>
              <a:rPr lang="en-US" b="1" dirty="0">
                <a:solidFill>
                  <a:schemeClr val="accent1"/>
                </a:solidFill>
              </a:rPr>
              <a:t>Functional GI Disorder (Infant Colic)</a:t>
            </a:r>
          </a:p>
        </p:txBody>
      </p:sp>
      <p:sp>
        <p:nvSpPr>
          <p:cNvPr id="15" name="TextBox 14">
            <a:extLst>
              <a:ext uri="{FF2B5EF4-FFF2-40B4-BE49-F238E27FC236}">
                <a16:creationId xmlns:a16="http://schemas.microsoft.com/office/drawing/2014/main" id="{DB4E14E3-E1FA-5EEE-1CEA-20730F57AF47}"/>
              </a:ext>
            </a:extLst>
          </p:cNvPr>
          <p:cNvSpPr txBox="1"/>
          <p:nvPr/>
        </p:nvSpPr>
        <p:spPr>
          <a:xfrm>
            <a:off x="4472873" y="1973220"/>
            <a:ext cx="1785767" cy="369332"/>
          </a:xfrm>
          <a:prstGeom prst="rect">
            <a:avLst/>
          </a:prstGeom>
          <a:noFill/>
        </p:spPr>
        <p:txBody>
          <a:bodyPr wrap="square" rtlCol="0">
            <a:spAutoFit/>
          </a:bodyPr>
          <a:lstStyle/>
          <a:p>
            <a:pPr algn="ctr"/>
            <a:r>
              <a:rPr lang="en-US" b="1" dirty="0">
                <a:solidFill>
                  <a:schemeClr val="accent1"/>
                </a:solidFill>
                <a:latin typeface="Aptos Display" panose="020B0004020202020204" pitchFamily="34" charset="0"/>
              </a:rPr>
              <a:t>Organic Etiology</a:t>
            </a:r>
          </a:p>
        </p:txBody>
      </p:sp>
      <p:sp>
        <p:nvSpPr>
          <p:cNvPr id="16" name="TextBox 15">
            <a:extLst>
              <a:ext uri="{FF2B5EF4-FFF2-40B4-BE49-F238E27FC236}">
                <a16:creationId xmlns:a16="http://schemas.microsoft.com/office/drawing/2014/main" id="{38B12206-76B1-FBD6-6584-30E66DE376B4}"/>
              </a:ext>
            </a:extLst>
          </p:cNvPr>
          <p:cNvSpPr txBox="1"/>
          <p:nvPr/>
        </p:nvSpPr>
        <p:spPr>
          <a:xfrm>
            <a:off x="757518" y="2073611"/>
            <a:ext cx="2956560" cy="3323987"/>
          </a:xfrm>
          <a:prstGeom prst="rect">
            <a:avLst/>
          </a:prstGeom>
          <a:noFill/>
        </p:spPr>
        <p:txBody>
          <a:bodyPr wrap="square" rtlCol="0">
            <a:spAutoFit/>
          </a:bodyPr>
          <a:lstStyle/>
          <a:p>
            <a:pPr algn="ctr">
              <a:spcAft>
                <a:spcPts val="800"/>
              </a:spcAft>
            </a:pPr>
            <a:r>
              <a:rPr lang="en-US" sz="2000" b="1" dirty="0"/>
              <a:t>Typical qualities:</a:t>
            </a:r>
          </a:p>
          <a:p>
            <a:pPr>
              <a:spcAft>
                <a:spcPts val="800"/>
              </a:spcAft>
            </a:pPr>
            <a:r>
              <a:rPr lang="en-US" sz="2200" b="1" dirty="0"/>
              <a:t>P</a:t>
            </a:r>
            <a:r>
              <a:rPr lang="en-US" dirty="0"/>
              <a:t>eak pattern (increases until ~2 months of age)</a:t>
            </a:r>
          </a:p>
          <a:p>
            <a:pPr>
              <a:spcAft>
                <a:spcPts val="800"/>
              </a:spcAft>
            </a:pPr>
            <a:r>
              <a:rPr lang="en-US" sz="2200" b="1" dirty="0"/>
              <a:t>U</a:t>
            </a:r>
            <a:r>
              <a:rPr lang="en-US" dirty="0"/>
              <a:t>nexpected bouts</a:t>
            </a:r>
          </a:p>
          <a:p>
            <a:pPr>
              <a:spcAft>
                <a:spcPts val="800"/>
              </a:spcAft>
            </a:pPr>
            <a:r>
              <a:rPr lang="en-US" sz="2200" b="1" dirty="0"/>
              <a:t>R</a:t>
            </a:r>
            <a:r>
              <a:rPr lang="en-US" dirty="0"/>
              <a:t>esistance to soothing</a:t>
            </a:r>
          </a:p>
          <a:p>
            <a:pPr>
              <a:spcAft>
                <a:spcPts val="800"/>
              </a:spcAft>
            </a:pPr>
            <a:r>
              <a:rPr lang="en-US" sz="2200" b="1" dirty="0"/>
              <a:t>P</a:t>
            </a:r>
            <a:r>
              <a:rPr lang="en-US" dirty="0"/>
              <a:t>ain-like facial appearance</a:t>
            </a:r>
          </a:p>
          <a:p>
            <a:pPr>
              <a:spcAft>
                <a:spcPts val="800"/>
              </a:spcAft>
            </a:pPr>
            <a:r>
              <a:rPr lang="en-US" sz="2200" b="1" dirty="0"/>
              <a:t>L</a:t>
            </a:r>
            <a:r>
              <a:rPr lang="en-US" dirty="0"/>
              <a:t>ong periods of crying</a:t>
            </a:r>
          </a:p>
          <a:p>
            <a:pPr>
              <a:spcAft>
                <a:spcPts val="800"/>
              </a:spcAft>
            </a:pPr>
            <a:r>
              <a:rPr lang="en-US" sz="2200" b="1" dirty="0"/>
              <a:t>E</a:t>
            </a:r>
            <a:r>
              <a:rPr lang="en-US" dirty="0"/>
              <a:t>vening clustering</a:t>
            </a:r>
          </a:p>
        </p:txBody>
      </p:sp>
      <p:sp>
        <p:nvSpPr>
          <p:cNvPr id="17" name="TextBox 16">
            <a:extLst>
              <a:ext uri="{FF2B5EF4-FFF2-40B4-BE49-F238E27FC236}">
                <a16:creationId xmlns:a16="http://schemas.microsoft.com/office/drawing/2014/main" id="{4C55EE7B-0255-031E-C602-359B0B8D770D}"/>
              </a:ext>
            </a:extLst>
          </p:cNvPr>
          <p:cNvSpPr txBox="1"/>
          <p:nvPr/>
        </p:nvSpPr>
        <p:spPr>
          <a:xfrm>
            <a:off x="6637498" y="2362985"/>
            <a:ext cx="4923417" cy="2646878"/>
          </a:xfrm>
          <a:prstGeom prst="rect">
            <a:avLst/>
          </a:prstGeom>
          <a:noFill/>
        </p:spPr>
        <p:txBody>
          <a:bodyPr wrap="square" rtlCol="0">
            <a:spAutoFit/>
          </a:bodyPr>
          <a:lstStyle/>
          <a:p>
            <a:pPr algn="ctr">
              <a:spcAft>
                <a:spcPts val="800"/>
              </a:spcAft>
            </a:pPr>
            <a:r>
              <a:rPr lang="en-US" sz="1600" b="1" dirty="0"/>
              <a:t>ROME IV Clinical Criteria:</a:t>
            </a:r>
            <a:r>
              <a:rPr lang="en-US" sz="1600" baseline="30000" dirty="0"/>
              <a:t>[2]</a:t>
            </a:r>
            <a:endParaRPr lang="en-US" sz="1600" dirty="0"/>
          </a:p>
          <a:p>
            <a:pPr marL="285750" indent="-285750">
              <a:spcAft>
                <a:spcPts val="800"/>
              </a:spcAft>
              <a:buFont typeface="Arial" panose="020B0604020202020204" pitchFamily="34" charset="0"/>
              <a:buChar char="•"/>
            </a:pPr>
            <a:r>
              <a:rPr lang="en-US" sz="1600" dirty="0"/>
              <a:t>Infant aged &lt;5 months at start and stop of symptoms</a:t>
            </a:r>
          </a:p>
          <a:p>
            <a:pPr marL="285750" indent="-285750">
              <a:spcAft>
                <a:spcPts val="800"/>
              </a:spcAft>
              <a:buFont typeface="Arial" panose="020B0604020202020204" pitchFamily="34" charset="0"/>
              <a:buChar char="•"/>
            </a:pPr>
            <a:r>
              <a:rPr lang="en-US" sz="1600" dirty="0"/>
              <a:t>Caregiver report of recurrent, prolonged periods of crying, fussing, or irritability without apparent cause and not preventable or resolvable by caregiver</a:t>
            </a:r>
            <a:r>
              <a:rPr lang="en-US" sz="1600" baseline="30000" dirty="0"/>
              <a:t>[a]</a:t>
            </a:r>
            <a:endParaRPr lang="en-US" sz="1600" dirty="0"/>
          </a:p>
          <a:p>
            <a:pPr marL="285750" indent="-285750">
              <a:spcAft>
                <a:spcPts val="800"/>
              </a:spcAft>
              <a:buFont typeface="Arial" panose="020B0604020202020204" pitchFamily="34" charset="0"/>
              <a:buChar char="•"/>
            </a:pPr>
            <a:r>
              <a:rPr lang="en-US" sz="1600" dirty="0"/>
              <a:t>No signs of failure to thrive, fever, or illness in the infant</a:t>
            </a:r>
          </a:p>
        </p:txBody>
      </p:sp>
      <p:sp>
        <p:nvSpPr>
          <p:cNvPr id="11" name="TextBox 10">
            <a:extLst>
              <a:ext uri="{FF2B5EF4-FFF2-40B4-BE49-F238E27FC236}">
                <a16:creationId xmlns:a16="http://schemas.microsoft.com/office/drawing/2014/main" id="{2F397DFB-AA4D-EC24-42BD-B7A13EC6789D}"/>
              </a:ext>
            </a:extLst>
          </p:cNvPr>
          <p:cNvSpPr txBox="1"/>
          <p:nvPr/>
        </p:nvSpPr>
        <p:spPr>
          <a:xfrm>
            <a:off x="4503868" y="5065738"/>
            <a:ext cx="6888479" cy="523220"/>
          </a:xfrm>
          <a:prstGeom prst="rect">
            <a:avLst/>
          </a:prstGeom>
          <a:noFill/>
        </p:spPr>
        <p:txBody>
          <a:bodyPr wrap="square" rtlCol="0">
            <a:spAutoFit/>
          </a:bodyPr>
          <a:lstStyle/>
          <a:p>
            <a:r>
              <a:rPr lang="en-US" sz="1400" b="1" dirty="0">
                <a:solidFill>
                  <a:schemeClr val="accent1"/>
                </a:solidFill>
              </a:rPr>
              <a:t>Note: </a:t>
            </a:r>
            <a:r>
              <a:rPr lang="en-US" sz="1400" dirty="0"/>
              <a:t>any amount of crying that concerns caregivers may be considered “excessive” from a qualitative perspective.</a:t>
            </a:r>
          </a:p>
        </p:txBody>
      </p:sp>
    </p:spTree>
    <p:extLst>
      <p:ext uri="{BB962C8B-B14F-4D97-AF65-F5344CB8AC3E}">
        <p14:creationId xmlns:p14="http://schemas.microsoft.com/office/powerpoint/2010/main" val="21989097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p:txBody>
          <a:bodyPr/>
          <a:lstStyle/>
          <a:p>
            <a:r>
              <a:rPr lang="en-US" b="1" kern="1200" dirty="0">
                <a:solidFill>
                  <a:srgbClr val="251423"/>
                </a:solidFill>
                <a:effectLst/>
                <a:latin typeface="Maitree" pitchFamily="2" charset="-34"/>
                <a:ea typeface="+mj-ea"/>
                <a:cs typeface="Segoe UI" panose="020B0502040204020203" pitchFamily="34" charset="0"/>
              </a:rPr>
              <a:t>Effects of Excessive Infant Crying on Caregivers and Families</a:t>
            </a:r>
            <a:endParaRPr lang="en-US" dirty="0"/>
          </a:p>
        </p:txBody>
      </p:sp>
      <p:sp>
        <p:nvSpPr>
          <p:cNvPr id="4" name="Text Placeholder 3">
            <a:extLst>
              <a:ext uri="{FF2B5EF4-FFF2-40B4-BE49-F238E27FC236}">
                <a16:creationId xmlns:a16="http://schemas.microsoft.com/office/drawing/2014/main" id="{38F14E32-77FB-9268-8C76-34032B85334F}"/>
              </a:ext>
            </a:extLst>
          </p:cNvPr>
          <p:cNvSpPr>
            <a:spLocks noGrp="1"/>
          </p:cNvSpPr>
          <p:nvPr>
            <p:ph type="body" sz="quarter" idx="10"/>
          </p:nvPr>
        </p:nvSpPr>
        <p:spPr/>
        <p:txBody>
          <a:bodyPr/>
          <a:lstStyle/>
          <a:p>
            <a:r>
              <a:rPr lang="en-US" dirty="0"/>
              <a:t>[1]. </a:t>
            </a:r>
            <a:r>
              <a:rPr lang="en-US" dirty="0" err="1"/>
              <a:t>Türkmen</a:t>
            </a:r>
            <a:r>
              <a:rPr lang="en-US" dirty="0"/>
              <a:t> H et al. </a:t>
            </a:r>
            <a:r>
              <a:rPr lang="en-US" i="1" dirty="0"/>
              <a:t>Midwifery</a:t>
            </a:r>
            <a:r>
              <a:rPr lang="en-US" dirty="0"/>
              <a:t>. 2022;110:103339. [2]. </a:t>
            </a:r>
            <a:r>
              <a:rPr lang="en-US" dirty="0" err="1"/>
              <a:t>Radesky</a:t>
            </a:r>
            <a:r>
              <a:rPr lang="en-US" dirty="0"/>
              <a:t> JS et al. </a:t>
            </a:r>
            <a:r>
              <a:rPr lang="en-US" i="1" dirty="0"/>
              <a:t>Pediatrics</a:t>
            </a:r>
            <a:r>
              <a:rPr lang="en-US" dirty="0"/>
              <a:t>. 2013;131(6):e1857-e1864. [3]. Howard CR et al. </a:t>
            </a:r>
            <a:r>
              <a:rPr lang="en-US" i="1" dirty="0"/>
              <a:t>Breastfeed Med.</a:t>
            </a:r>
            <a:r>
              <a:rPr lang="en-US" dirty="0"/>
              <a:t> 2006;1(3):146-155. [4]. Kinsey CB et al. </a:t>
            </a:r>
            <a:r>
              <a:rPr lang="en-US" i="1" dirty="0"/>
              <a:t>Midwifery</a:t>
            </a:r>
            <a:r>
              <a:rPr lang="en-US" dirty="0"/>
              <a:t>. 2014;30(5):e188-e194. </a:t>
            </a:r>
          </a:p>
        </p:txBody>
      </p:sp>
      <p:sp>
        <p:nvSpPr>
          <p:cNvPr id="5" name="Text Placeholder 4">
            <a:extLst>
              <a:ext uri="{FF2B5EF4-FFF2-40B4-BE49-F238E27FC236}">
                <a16:creationId xmlns:a16="http://schemas.microsoft.com/office/drawing/2014/main" id="{B76E2A11-93E1-79BF-33A3-8493C2568B34}"/>
              </a:ext>
            </a:extLst>
          </p:cNvPr>
          <p:cNvSpPr>
            <a:spLocks noGrp="1"/>
          </p:cNvSpPr>
          <p:nvPr>
            <p:ph type="body" sz="quarter" idx="11"/>
          </p:nvPr>
        </p:nvSpPr>
        <p:spPr/>
        <p:txBody>
          <a:bodyPr/>
          <a:lstStyle/>
          <a:p>
            <a:endParaRPr lang="en-US"/>
          </a:p>
        </p:txBody>
      </p:sp>
      <p:grpSp>
        <p:nvGrpSpPr>
          <p:cNvPr id="9" name="Group 8">
            <a:extLst>
              <a:ext uri="{FF2B5EF4-FFF2-40B4-BE49-F238E27FC236}">
                <a16:creationId xmlns:a16="http://schemas.microsoft.com/office/drawing/2014/main" id="{9BE3305E-9F5B-27E5-A02E-202A33DEC3F5}"/>
              </a:ext>
            </a:extLst>
          </p:cNvPr>
          <p:cNvGrpSpPr/>
          <p:nvPr/>
        </p:nvGrpSpPr>
        <p:grpSpPr>
          <a:xfrm>
            <a:off x="2000233" y="1609627"/>
            <a:ext cx="3239982" cy="1679420"/>
            <a:chOff x="827926" y="1391536"/>
            <a:chExt cx="3239982" cy="1679420"/>
          </a:xfrm>
        </p:grpSpPr>
        <p:sp>
          <p:nvSpPr>
            <p:cNvPr id="7" name="Rounded Rectangle 6">
              <a:extLst>
                <a:ext uri="{FF2B5EF4-FFF2-40B4-BE49-F238E27FC236}">
                  <a16:creationId xmlns:a16="http://schemas.microsoft.com/office/drawing/2014/main" id="{993AD0EB-7A4C-2578-CCE9-217FAD23B03A}"/>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6" name="Rounded Rectangle 5">
              <a:extLst>
                <a:ext uri="{FF2B5EF4-FFF2-40B4-BE49-F238E27FC236}">
                  <a16:creationId xmlns:a16="http://schemas.microsoft.com/office/drawing/2014/main" id="{E5E9D70E-9B26-9EDC-3FC0-F649AAF83836}"/>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Increased risk of postpartum depression</a:t>
              </a:r>
              <a:r>
                <a:rPr lang="en-US" baseline="30000" dirty="0">
                  <a:latin typeface="Aptos Display" panose="020B0004020202020204" pitchFamily="34" charset="0"/>
                </a:rPr>
                <a:t>[1],[2]</a:t>
              </a:r>
              <a:endParaRPr lang="en-US" dirty="0">
                <a:latin typeface="Aptos Display" panose="020B0004020202020204" pitchFamily="34" charset="0"/>
              </a:endParaRPr>
            </a:p>
          </p:txBody>
        </p:sp>
        <p:pic>
          <p:nvPicPr>
            <p:cNvPr id="8" name="Graphic 7">
              <a:extLst>
                <a:ext uri="{FF2B5EF4-FFF2-40B4-BE49-F238E27FC236}">
                  <a16:creationId xmlns:a16="http://schemas.microsoft.com/office/drawing/2014/main" id="{BB7F5B06-62AF-5A81-1325-3A8C7BDBF30F}"/>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2038436" y="1435643"/>
              <a:ext cx="916703" cy="916703"/>
            </a:xfrm>
            <a:prstGeom prst="rect">
              <a:avLst/>
            </a:prstGeom>
          </p:spPr>
        </p:pic>
      </p:grpSp>
      <p:grpSp>
        <p:nvGrpSpPr>
          <p:cNvPr id="10" name="Group 9">
            <a:extLst>
              <a:ext uri="{FF2B5EF4-FFF2-40B4-BE49-F238E27FC236}">
                <a16:creationId xmlns:a16="http://schemas.microsoft.com/office/drawing/2014/main" id="{AC99E6C7-E9FB-2A37-817E-66B473551872}"/>
              </a:ext>
            </a:extLst>
          </p:cNvPr>
          <p:cNvGrpSpPr/>
          <p:nvPr/>
        </p:nvGrpSpPr>
        <p:grpSpPr>
          <a:xfrm>
            <a:off x="5446818" y="1609627"/>
            <a:ext cx="3239982" cy="1679420"/>
            <a:chOff x="827926" y="1391536"/>
            <a:chExt cx="3239982" cy="1679420"/>
          </a:xfrm>
        </p:grpSpPr>
        <p:sp>
          <p:nvSpPr>
            <p:cNvPr id="11" name="Rounded Rectangle 10">
              <a:extLst>
                <a:ext uri="{FF2B5EF4-FFF2-40B4-BE49-F238E27FC236}">
                  <a16:creationId xmlns:a16="http://schemas.microsoft.com/office/drawing/2014/main" id="{62D27B58-7E46-18E9-6DC0-BABB35092459}"/>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Display" panose="020B0004020202020204" pitchFamily="34" charset="0"/>
              </a:endParaRPr>
            </a:p>
          </p:txBody>
        </p:sp>
        <p:sp>
          <p:nvSpPr>
            <p:cNvPr id="12" name="Rounded Rectangle 11">
              <a:extLst>
                <a:ext uri="{FF2B5EF4-FFF2-40B4-BE49-F238E27FC236}">
                  <a16:creationId xmlns:a16="http://schemas.microsoft.com/office/drawing/2014/main" id="{BE26D534-9F1C-C958-8B44-23838C3A33C1}"/>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Increased anxiety</a:t>
              </a:r>
              <a:br>
                <a:rPr lang="en-US" b="1" dirty="0">
                  <a:latin typeface="Aptos Display" panose="020B0004020202020204" pitchFamily="34" charset="0"/>
                </a:rPr>
              </a:br>
              <a:r>
                <a:rPr lang="en-US" b="1" dirty="0">
                  <a:latin typeface="Aptos Display" panose="020B0004020202020204" pitchFamily="34" charset="0"/>
                </a:rPr>
                <a:t>and distress</a:t>
              </a:r>
              <a:r>
                <a:rPr lang="en-US" baseline="30000" dirty="0">
                  <a:latin typeface="Aptos Display" panose="020B0004020202020204" pitchFamily="34" charset="0"/>
                </a:rPr>
                <a:t>[1]</a:t>
              </a:r>
              <a:endParaRPr lang="en-US" dirty="0">
                <a:latin typeface="Aptos Display" panose="020B0004020202020204" pitchFamily="34" charset="0"/>
              </a:endParaRPr>
            </a:p>
          </p:txBody>
        </p:sp>
        <p:pic>
          <p:nvPicPr>
            <p:cNvPr id="13" name="Graphic 12">
              <a:extLst>
                <a:ext uri="{FF2B5EF4-FFF2-40B4-BE49-F238E27FC236}">
                  <a16:creationId xmlns:a16="http://schemas.microsoft.com/office/drawing/2014/main" id="{6E36E513-953B-9E59-6800-F8029D57F8C8}"/>
                </a:ext>
              </a:extLst>
            </p:cNvPr>
            <p:cNvPicPr>
              <a:picLocks/>
            </p:cNvPicPr>
            <p:nvPr/>
          </p:nvPicPr>
          <p:blipFill>
            <a:blip r:embed="rId4">
              <a:extLst>
                <a:ext uri="{96DAC541-7B7A-43D3-8B79-37D633B846F1}">
                  <asvg:svgBlip xmlns:asvg="http://schemas.microsoft.com/office/drawing/2016/SVG/main" r:embed="rId5"/>
                </a:ext>
              </a:extLst>
            </a:blip>
            <a:srcRect/>
            <a:stretch/>
          </p:blipFill>
          <p:spPr>
            <a:xfrm>
              <a:off x="2060959" y="1566708"/>
              <a:ext cx="773915" cy="773915"/>
            </a:xfrm>
            <a:prstGeom prst="rect">
              <a:avLst/>
            </a:prstGeom>
          </p:spPr>
        </p:pic>
      </p:grpSp>
      <p:grpSp>
        <p:nvGrpSpPr>
          <p:cNvPr id="14" name="Group 13">
            <a:extLst>
              <a:ext uri="{FF2B5EF4-FFF2-40B4-BE49-F238E27FC236}">
                <a16:creationId xmlns:a16="http://schemas.microsoft.com/office/drawing/2014/main" id="{C9F17415-BD5B-99CC-22DA-54765F9AEE3B}"/>
              </a:ext>
            </a:extLst>
          </p:cNvPr>
          <p:cNvGrpSpPr/>
          <p:nvPr/>
        </p:nvGrpSpPr>
        <p:grpSpPr>
          <a:xfrm>
            <a:off x="3669095" y="3798884"/>
            <a:ext cx="3239982" cy="1679420"/>
            <a:chOff x="827926" y="1391536"/>
            <a:chExt cx="3239982" cy="1679420"/>
          </a:xfrm>
        </p:grpSpPr>
        <p:sp>
          <p:nvSpPr>
            <p:cNvPr id="15" name="Rounded Rectangle 14">
              <a:extLst>
                <a:ext uri="{FF2B5EF4-FFF2-40B4-BE49-F238E27FC236}">
                  <a16:creationId xmlns:a16="http://schemas.microsoft.com/office/drawing/2014/main" id="{700558C7-108A-2FC6-50E5-D696D0119572}"/>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Display" panose="020B0004020202020204" pitchFamily="34" charset="0"/>
              </a:endParaRPr>
            </a:p>
          </p:txBody>
        </p:sp>
        <p:sp>
          <p:nvSpPr>
            <p:cNvPr id="16" name="Rounded Rectangle 15">
              <a:extLst>
                <a:ext uri="{FF2B5EF4-FFF2-40B4-BE49-F238E27FC236}">
                  <a16:creationId xmlns:a16="http://schemas.microsoft.com/office/drawing/2014/main" id="{2C27067A-9677-8738-DD93-DEBEFCB420CD}"/>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Decreased breastfeeding duration</a:t>
              </a:r>
              <a:r>
                <a:rPr lang="en-US" baseline="30000" dirty="0">
                  <a:latin typeface="Aptos Display" panose="020B0004020202020204" pitchFamily="34" charset="0"/>
                </a:rPr>
                <a:t>[3]</a:t>
              </a:r>
              <a:endParaRPr lang="en-US" dirty="0">
                <a:latin typeface="Aptos Display" panose="020B0004020202020204" pitchFamily="34" charset="0"/>
              </a:endParaRPr>
            </a:p>
          </p:txBody>
        </p:sp>
        <p:pic>
          <p:nvPicPr>
            <p:cNvPr id="17" name="Graphic 16">
              <a:extLst>
                <a:ext uri="{FF2B5EF4-FFF2-40B4-BE49-F238E27FC236}">
                  <a16:creationId xmlns:a16="http://schemas.microsoft.com/office/drawing/2014/main" id="{04CD29D2-6766-6A96-3A44-C74731B37347}"/>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2060959" y="1566708"/>
              <a:ext cx="773915" cy="773915"/>
            </a:xfrm>
            <a:prstGeom prst="rect">
              <a:avLst/>
            </a:prstGeom>
          </p:spPr>
        </p:pic>
      </p:grpSp>
      <p:grpSp>
        <p:nvGrpSpPr>
          <p:cNvPr id="18" name="Group 17">
            <a:extLst>
              <a:ext uri="{FF2B5EF4-FFF2-40B4-BE49-F238E27FC236}">
                <a16:creationId xmlns:a16="http://schemas.microsoft.com/office/drawing/2014/main" id="{236EFF9C-D0C7-0351-35FB-BBE96A0F43AF}"/>
              </a:ext>
            </a:extLst>
          </p:cNvPr>
          <p:cNvGrpSpPr/>
          <p:nvPr/>
        </p:nvGrpSpPr>
        <p:grpSpPr>
          <a:xfrm>
            <a:off x="7125522" y="3798884"/>
            <a:ext cx="3239982" cy="1679420"/>
            <a:chOff x="827926" y="1391536"/>
            <a:chExt cx="3239982" cy="1679420"/>
          </a:xfrm>
        </p:grpSpPr>
        <p:sp>
          <p:nvSpPr>
            <p:cNvPr id="19" name="Rounded Rectangle 18">
              <a:extLst>
                <a:ext uri="{FF2B5EF4-FFF2-40B4-BE49-F238E27FC236}">
                  <a16:creationId xmlns:a16="http://schemas.microsoft.com/office/drawing/2014/main" id="{BB9D28B8-CE9E-14BA-D931-2A50658D7FD9}"/>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Display" panose="020B0004020202020204" pitchFamily="34" charset="0"/>
              </a:endParaRPr>
            </a:p>
          </p:txBody>
        </p:sp>
        <p:sp>
          <p:nvSpPr>
            <p:cNvPr id="20" name="Rounded Rectangle 19">
              <a:extLst>
                <a:ext uri="{FF2B5EF4-FFF2-40B4-BE49-F238E27FC236}">
                  <a16:creationId xmlns:a16="http://schemas.microsoft.com/office/drawing/2014/main" id="{F43632CA-6AE7-9566-7B1D-102589DBF4A7}"/>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Decreased mother-infant bonding</a:t>
              </a:r>
              <a:r>
                <a:rPr lang="en-US" baseline="30000" dirty="0">
                  <a:latin typeface="Aptos Display" panose="020B0004020202020204" pitchFamily="34" charset="0"/>
                </a:rPr>
                <a:t>[4]</a:t>
              </a:r>
              <a:endParaRPr lang="en-US" dirty="0">
                <a:latin typeface="Aptos Display" panose="020B0004020202020204" pitchFamily="34" charset="0"/>
              </a:endParaRPr>
            </a:p>
          </p:txBody>
        </p:sp>
        <p:pic>
          <p:nvPicPr>
            <p:cNvPr id="21" name="Graphic 20">
              <a:extLst>
                <a:ext uri="{FF2B5EF4-FFF2-40B4-BE49-F238E27FC236}">
                  <a16:creationId xmlns:a16="http://schemas.microsoft.com/office/drawing/2014/main" id="{271D07DB-D0BD-7838-171D-A12D72481A40}"/>
                </a:ext>
              </a:extLst>
            </p:cNvPr>
            <p:cNvPicPr>
              <a:picLocks/>
            </p:cNvPicPr>
            <p:nvPr/>
          </p:nvPicPr>
          <p:blipFill>
            <a:blip r:embed="rId8">
              <a:extLst>
                <a:ext uri="{96DAC541-7B7A-43D3-8B79-37D633B846F1}">
                  <asvg:svgBlip xmlns:asvg="http://schemas.microsoft.com/office/drawing/2016/SVG/main" r:embed="rId9"/>
                </a:ext>
              </a:extLst>
            </a:blip>
            <a:srcRect/>
            <a:stretch/>
          </p:blipFill>
          <p:spPr>
            <a:xfrm>
              <a:off x="2060959" y="1566708"/>
              <a:ext cx="773915" cy="773915"/>
            </a:xfrm>
            <a:prstGeom prst="rect">
              <a:avLst/>
            </a:prstGeom>
          </p:spPr>
        </p:pic>
      </p:grpSp>
    </p:spTree>
    <p:extLst>
      <p:ext uri="{BB962C8B-B14F-4D97-AF65-F5344CB8AC3E}">
        <p14:creationId xmlns:p14="http://schemas.microsoft.com/office/powerpoint/2010/main" val="25578495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8F90-2B5A-F719-F169-5689EAD8058C}"/>
              </a:ext>
            </a:extLst>
          </p:cNvPr>
          <p:cNvSpPr>
            <a:spLocks noGrp="1"/>
          </p:cNvSpPr>
          <p:nvPr>
            <p:ph type="title"/>
          </p:nvPr>
        </p:nvSpPr>
        <p:spPr>
          <a:xfrm>
            <a:off x="265970" y="174882"/>
            <a:ext cx="11682153" cy="1143000"/>
          </a:xfrm>
        </p:spPr>
        <p:txBody>
          <a:bodyPr/>
          <a:lstStyle/>
          <a:p>
            <a:r>
              <a:rPr lang="en-US" dirty="0"/>
              <a:t>Long-Term Outcomes Associated With Excessive Crying</a:t>
            </a:r>
          </a:p>
        </p:txBody>
      </p:sp>
      <p:sp>
        <p:nvSpPr>
          <p:cNvPr id="4" name="Text Placeholder 3">
            <a:extLst>
              <a:ext uri="{FF2B5EF4-FFF2-40B4-BE49-F238E27FC236}">
                <a16:creationId xmlns:a16="http://schemas.microsoft.com/office/drawing/2014/main" id="{38F14E32-77FB-9268-8C76-34032B85334F}"/>
              </a:ext>
            </a:extLst>
          </p:cNvPr>
          <p:cNvSpPr>
            <a:spLocks noGrp="1"/>
          </p:cNvSpPr>
          <p:nvPr>
            <p:ph type="body" sz="quarter" idx="10"/>
          </p:nvPr>
        </p:nvSpPr>
        <p:spPr>
          <a:xfrm>
            <a:off x="2983331" y="6228271"/>
            <a:ext cx="8964791" cy="573663"/>
          </a:xfrm>
        </p:spPr>
        <p:txBody>
          <a:bodyPr/>
          <a:lstStyle/>
          <a:p>
            <a:r>
              <a:rPr lang="en-US" dirty="0"/>
              <a:t>[1]. </a:t>
            </a:r>
            <a:r>
              <a:rPr lang="en-US" dirty="0" err="1"/>
              <a:t>Indrio</a:t>
            </a:r>
            <a:r>
              <a:rPr lang="en-US" dirty="0"/>
              <a:t> F et al. </a:t>
            </a:r>
            <a:r>
              <a:rPr lang="en-US" i="1" dirty="0"/>
              <a:t>Nutrients</a:t>
            </a:r>
            <a:r>
              <a:rPr lang="en-US" dirty="0"/>
              <a:t>. 2023;15(3):615. [2]. Barr RG et al. </a:t>
            </a:r>
            <a:r>
              <a:rPr lang="en-US" i="1" dirty="0"/>
              <a:t>Child Abuse </a:t>
            </a:r>
            <a:r>
              <a:rPr lang="en-US" i="1" dirty="0" err="1"/>
              <a:t>Negl</a:t>
            </a:r>
            <a:r>
              <a:rPr lang="en-US" dirty="0"/>
              <a:t>. 2006;30(1):7-16. </a:t>
            </a:r>
          </a:p>
        </p:txBody>
      </p:sp>
      <p:sp>
        <p:nvSpPr>
          <p:cNvPr id="23" name="Text Placeholder 22">
            <a:extLst>
              <a:ext uri="{FF2B5EF4-FFF2-40B4-BE49-F238E27FC236}">
                <a16:creationId xmlns:a16="http://schemas.microsoft.com/office/drawing/2014/main" id="{52486CD2-E23C-C04C-FC9C-9EE996C7E43F}"/>
              </a:ext>
            </a:extLst>
          </p:cNvPr>
          <p:cNvSpPr>
            <a:spLocks noGrp="1"/>
          </p:cNvSpPr>
          <p:nvPr>
            <p:ph type="body" sz="quarter" idx="11"/>
          </p:nvPr>
        </p:nvSpPr>
        <p:spPr/>
        <p:txBody>
          <a:bodyPr/>
          <a:lstStyle/>
          <a:p>
            <a:endParaRPr lang="en-US"/>
          </a:p>
        </p:txBody>
      </p:sp>
      <p:grpSp>
        <p:nvGrpSpPr>
          <p:cNvPr id="6" name="Group 5">
            <a:extLst>
              <a:ext uri="{FF2B5EF4-FFF2-40B4-BE49-F238E27FC236}">
                <a16:creationId xmlns:a16="http://schemas.microsoft.com/office/drawing/2014/main" id="{5EC2A770-17C0-DF12-B11F-B345B08A9171}"/>
              </a:ext>
            </a:extLst>
          </p:cNvPr>
          <p:cNvGrpSpPr/>
          <p:nvPr/>
        </p:nvGrpSpPr>
        <p:grpSpPr>
          <a:xfrm>
            <a:off x="3697160" y="3653068"/>
            <a:ext cx="3239982" cy="1679420"/>
            <a:chOff x="827926" y="1391536"/>
            <a:chExt cx="3239982" cy="1679420"/>
          </a:xfrm>
        </p:grpSpPr>
        <p:sp>
          <p:nvSpPr>
            <p:cNvPr id="7" name="Rounded Rectangle 6">
              <a:extLst>
                <a:ext uri="{FF2B5EF4-FFF2-40B4-BE49-F238E27FC236}">
                  <a16:creationId xmlns:a16="http://schemas.microsoft.com/office/drawing/2014/main" id="{EE533933-18A7-A1A4-6707-2B310F38C42D}"/>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8" name="Rounded Rectangle 7">
              <a:extLst>
                <a:ext uri="{FF2B5EF4-FFF2-40B4-BE49-F238E27FC236}">
                  <a16:creationId xmlns:a16="http://schemas.microsoft.com/office/drawing/2014/main" id="{E480FE9C-B547-BB31-AC4E-57D6FB65873E}"/>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Abusive head trauma (shaken baby syndrome)</a:t>
              </a:r>
              <a:r>
                <a:rPr lang="en-US" baseline="30000" dirty="0">
                  <a:latin typeface="Aptos Display" panose="020B0004020202020204" pitchFamily="34" charset="0"/>
                </a:rPr>
                <a:t>[2]</a:t>
              </a:r>
              <a:endParaRPr lang="en-US" dirty="0">
                <a:latin typeface="Aptos Display" panose="020B0004020202020204" pitchFamily="34" charset="0"/>
              </a:endParaRPr>
            </a:p>
          </p:txBody>
        </p:sp>
        <p:pic>
          <p:nvPicPr>
            <p:cNvPr id="9" name="Graphic 8">
              <a:extLst>
                <a:ext uri="{FF2B5EF4-FFF2-40B4-BE49-F238E27FC236}">
                  <a16:creationId xmlns:a16="http://schemas.microsoft.com/office/drawing/2014/main" id="{E7C4489E-D796-0B4E-8B17-4645FB6FC02B}"/>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2058906" y="1524108"/>
              <a:ext cx="778022" cy="778022"/>
            </a:xfrm>
            <a:prstGeom prst="rect">
              <a:avLst/>
            </a:prstGeom>
          </p:spPr>
        </p:pic>
      </p:grpSp>
      <p:grpSp>
        <p:nvGrpSpPr>
          <p:cNvPr id="10" name="Group 9">
            <a:extLst>
              <a:ext uri="{FF2B5EF4-FFF2-40B4-BE49-F238E27FC236}">
                <a16:creationId xmlns:a16="http://schemas.microsoft.com/office/drawing/2014/main" id="{52323808-5347-365F-2A9A-457F08577534}"/>
              </a:ext>
            </a:extLst>
          </p:cNvPr>
          <p:cNvGrpSpPr/>
          <p:nvPr/>
        </p:nvGrpSpPr>
        <p:grpSpPr>
          <a:xfrm>
            <a:off x="3648290" y="1647399"/>
            <a:ext cx="3239982" cy="1679420"/>
            <a:chOff x="827926" y="1391536"/>
            <a:chExt cx="3239982" cy="1679420"/>
          </a:xfrm>
        </p:grpSpPr>
        <p:sp>
          <p:nvSpPr>
            <p:cNvPr id="11" name="Rounded Rectangle 10">
              <a:extLst>
                <a:ext uri="{FF2B5EF4-FFF2-40B4-BE49-F238E27FC236}">
                  <a16:creationId xmlns:a16="http://schemas.microsoft.com/office/drawing/2014/main" id="{440DDAFD-A808-3AA6-3F80-1B696A609BB0}"/>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12" name="Rounded Rectangle 11">
              <a:extLst>
                <a:ext uri="{FF2B5EF4-FFF2-40B4-BE49-F238E27FC236}">
                  <a16:creationId xmlns:a16="http://schemas.microsoft.com/office/drawing/2014/main" id="{723B07CC-E710-8443-4254-BE299D06817E}"/>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Functional GI disorders</a:t>
              </a:r>
              <a:r>
                <a:rPr lang="en-US" baseline="30000" dirty="0">
                  <a:latin typeface="Aptos Display" panose="020B0004020202020204" pitchFamily="34" charset="0"/>
                </a:rPr>
                <a:t>[1]</a:t>
              </a:r>
              <a:endParaRPr lang="en-US" dirty="0">
                <a:latin typeface="Aptos Display" panose="020B0004020202020204" pitchFamily="34" charset="0"/>
              </a:endParaRPr>
            </a:p>
          </p:txBody>
        </p:sp>
        <p:pic>
          <p:nvPicPr>
            <p:cNvPr id="13" name="Graphic 12">
              <a:extLst>
                <a:ext uri="{FF2B5EF4-FFF2-40B4-BE49-F238E27FC236}">
                  <a16:creationId xmlns:a16="http://schemas.microsoft.com/office/drawing/2014/main" id="{CD38E378-5752-ABBA-BE9A-DE53A21B3A91}"/>
                </a:ext>
              </a:extLst>
            </p:cNvPr>
            <p:cNvPicPr>
              <a:picLocks/>
            </p:cNvPicPr>
            <p:nvPr/>
          </p:nvPicPr>
          <p:blipFill>
            <a:blip r:embed="rId4">
              <a:extLst>
                <a:ext uri="{96DAC541-7B7A-43D3-8B79-37D633B846F1}">
                  <asvg:svgBlip xmlns:asvg="http://schemas.microsoft.com/office/drawing/2016/SVG/main" r:embed="rId5"/>
                </a:ext>
              </a:extLst>
            </a:blip>
            <a:srcRect/>
            <a:stretch/>
          </p:blipFill>
          <p:spPr>
            <a:xfrm>
              <a:off x="2038436" y="1476007"/>
              <a:ext cx="847362" cy="847362"/>
            </a:xfrm>
            <a:prstGeom prst="rect">
              <a:avLst/>
            </a:prstGeom>
          </p:spPr>
        </p:pic>
      </p:grpSp>
      <p:grpSp>
        <p:nvGrpSpPr>
          <p:cNvPr id="14" name="Group 13">
            <a:extLst>
              <a:ext uri="{FF2B5EF4-FFF2-40B4-BE49-F238E27FC236}">
                <a16:creationId xmlns:a16="http://schemas.microsoft.com/office/drawing/2014/main" id="{27B3F48A-C941-428A-E440-177AE1995CF6}"/>
              </a:ext>
            </a:extLst>
          </p:cNvPr>
          <p:cNvGrpSpPr/>
          <p:nvPr/>
        </p:nvGrpSpPr>
        <p:grpSpPr>
          <a:xfrm>
            <a:off x="288664" y="3653068"/>
            <a:ext cx="3239982" cy="1679420"/>
            <a:chOff x="827926" y="1391536"/>
            <a:chExt cx="3239982" cy="1679420"/>
          </a:xfrm>
        </p:grpSpPr>
        <p:sp>
          <p:nvSpPr>
            <p:cNvPr id="15" name="Rounded Rectangle 14">
              <a:extLst>
                <a:ext uri="{FF2B5EF4-FFF2-40B4-BE49-F238E27FC236}">
                  <a16:creationId xmlns:a16="http://schemas.microsoft.com/office/drawing/2014/main" id="{658B9AF0-960C-DE99-4155-2490CC5089DB}"/>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16" name="Rounded Rectangle 15">
              <a:extLst>
                <a:ext uri="{FF2B5EF4-FFF2-40B4-BE49-F238E27FC236}">
                  <a16:creationId xmlns:a16="http://schemas.microsoft.com/office/drawing/2014/main" id="{A35FC451-95A5-6C36-35A7-ECEA1775F1DF}"/>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Migraine headaches</a:t>
              </a:r>
              <a:r>
                <a:rPr lang="en-US" baseline="30000" dirty="0">
                  <a:latin typeface="Aptos Display" panose="020B0004020202020204" pitchFamily="34" charset="0"/>
                </a:rPr>
                <a:t>[1]</a:t>
              </a:r>
              <a:endParaRPr lang="en-US" dirty="0">
                <a:latin typeface="Aptos Display" panose="020B0004020202020204" pitchFamily="34" charset="0"/>
              </a:endParaRPr>
            </a:p>
          </p:txBody>
        </p:sp>
        <p:pic>
          <p:nvPicPr>
            <p:cNvPr id="17" name="Graphic 16">
              <a:extLst>
                <a:ext uri="{FF2B5EF4-FFF2-40B4-BE49-F238E27FC236}">
                  <a16:creationId xmlns:a16="http://schemas.microsoft.com/office/drawing/2014/main" id="{E1A6F5A6-E022-C7A2-D53B-36215F4BC789}"/>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2082668" y="1524108"/>
              <a:ext cx="828238" cy="828238"/>
            </a:xfrm>
            <a:prstGeom prst="rect">
              <a:avLst/>
            </a:prstGeom>
          </p:spPr>
        </p:pic>
      </p:grpSp>
      <p:grpSp>
        <p:nvGrpSpPr>
          <p:cNvPr id="18" name="Group 17">
            <a:extLst>
              <a:ext uri="{FF2B5EF4-FFF2-40B4-BE49-F238E27FC236}">
                <a16:creationId xmlns:a16="http://schemas.microsoft.com/office/drawing/2014/main" id="{1D971008-872E-E87A-3621-81F5AA1B107F}"/>
              </a:ext>
            </a:extLst>
          </p:cNvPr>
          <p:cNvGrpSpPr/>
          <p:nvPr/>
        </p:nvGrpSpPr>
        <p:grpSpPr>
          <a:xfrm>
            <a:off x="288664" y="1647399"/>
            <a:ext cx="3239982" cy="1679420"/>
            <a:chOff x="827926" y="1391536"/>
            <a:chExt cx="3239982" cy="1679420"/>
          </a:xfrm>
        </p:grpSpPr>
        <p:sp>
          <p:nvSpPr>
            <p:cNvPr id="19" name="Rounded Rectangle 18">
              <a:extLst>
                <a:ext uri="{FF2B5EF4-FFF2-40B4-BE49-F238E27FC236}">
                  <a16:creationId xmlns:a16="http://schemas.microsoft.com/office/drawing/2014/main" id="{87C9FD8F-D7B8-0B5B-A8EB-C046DAE06ACE}"/>
                </a:ext>
              </a:extLst>
            </p:cNvPr>
            <p:cNvSpPr/>
            <p:nvPr/>
          </p:nvSpPr>
          <p:spPr>
            <a:xfrm>
              <a:off x="1745497" y="1391536"/>
              <a:ext cx="1404841" cy="1351080"/>
            </a:xfrm>
            <a:prstGeom prst="roundRect">
              <a:avLst>
                <a:gd name="adj" fmla="val 15166"/>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20" name="Rounded Rectangle 19">
              <a:extLst>
                <a:ext uri="{FF2B5EF4-FFF2-40B4-BE49-F238E27FC236}">
                  <a16:creationId xmlns:a16="http://schemas.microsoft.com/office/drawing/2014/main" id="{55BAA391-AB6F-4472-2807-1B4C56426653}"/>
                </a:ext>
              </a:extLst>
            </p:cNvPr>
            <p:cNvSpPr/>
            <p:nvPr/>
          </p:nvSpPr>
          <p:spPr>
            <a:xfrm>
              <a:off x="827926" y="2414277"/>
              <a:ext cx="3239982" cy="656679"/>
            </a:xfrm>
            <a:prstGeom prst="roundRect">
              <a:avLst>
                <a:gd name="adj" fmla="val 50000"/>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Display" panose="020B0004020202020204" pitchFamily="34" charset="0"/>
                </a:rPr>
                <a:t>Behavioral problems in childhood</a:t>
              </a:r>
              <a:r>
                <a:rPr lang="en-US" baseline="30000" dirty="0">
                  <a:latin typeface="Aptos Display" panose="020B0004020202020204" pitchFamily="34" charset="0"/>
                </a:rPr>
                <a:t>[1]</a:t>
              </a:r>
              <a:endParaRPr lang="en-US" dirty="0">
                <a:latin typeface="Aptos Display" panose="020B0004020202020204" pitchFamily="34" charset="0"/>
              </a:endParaRPr>
            </a:p>
          </p:txBody>
        </p:sp>
        <p:pic>
          <p:nvPicPr>
            <p:cNvPr id="21" name="Graphic 20">
              <a:extLst>
                <a:ext uri="{FF2B5EF4-FFF2-40B4-BE49-F238E27FC236}">
                  <a16:creationId xmlns:a16="http://schemas.microsoft.com/office/drawing/2014/main" id="{C882F9A0-29BD-C8D9-2280-96E859FF4D39}"/>
                </a:ext>
              </a:extLst>
            </p:cNvPr>
            <p:cNvPicPr>
              <a:picLocks/>
            </p:cNvPicPr>
            <p:nvPr/>
          </p:nvPicPr>
          <p:blipFill>
            <a:blip r:embed="rId8">
              <a:extLst>
                <a:ext uri="{96DAC541-7B7A-43D3-8B79-37D633B846F1}">
                  <asvg:svgBlip xmlns:asvg="http://schemas.microsoft.com/office/drawing/2016/SVG/main" r:embed="rId9"/>
                </a:ext>
              </a:extLst>
            </a:blip>
            <a:srcRect/>
            <a:stretch/>
          </p:blipFill>
          <p:spPr>
            <a:xfrm>
              <a:off x="2038436" y="1463801"/>
              <a:ext cx="872470" cy="872470"/>
            </a:xfrm>
            <a:prstGeom prst="rect">
              <a:avLst/>
            </a:prstGeom>
          </p:spPr>
        </p:pic>
      </p:grpSp>
      <p:sp>
        <p:nvSpPr>
          <p:cNvPr id="26" name="Rounded Rectangle 25">
            <a:extLst>
              <a:ext uri="{FF2B5EF4-FFF2-40B4-BE49-F238E27FC236}">
                <a16:creationId xmlns:a16="http://schemas.microsoft.com/office/drawing/2014/main" id="{3DF4530E-D080-1B22-1310-63130C113AC3}"/>
              </a:ext>
            </a:extLst>
          </p:cNvPr>
          <p:cNvSpPr/>
          <p:nvPr/>
        </p:nvSpPr>
        <p:spPr>
          <a:xfrm>
            <a:off x="7465726" y="1877749"/>
            <a:ext cx="3845169" cy="3102502"/>
          </a:xfrm>
          <a:prstGeom prst="roundRect">
            <a:avLst>
              <a:gd name="adj" fmla="val 2358"/>
            </a:avLst>
          </a:prstGeom>
          <a:solidFill>
            <a:schemeClr val="accent3">
              <a:lumMod val="20000"/>
              <a:lumOff val="80000"/>
            </a:schemeClr>
          </a:solidFill>
          <a:ln>
            <a:solidFill>
              <a:schemeClr val="accent3"/>
            </a:solidFill>
          </a:ln>
          <a:effectLst>
            <a:outerShdw blurRad="50800" dist="38100" dir="8100000" algn="tr"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400" dirty="0">
                <a:solidFill>
                  <a:sysClr val="windowText" lastClr="000000"/>
                </a:solidFill>
              </a:rPr>
              <a:t>Evidence for the long-term effects of excessive crying are largely </a:t>
            </a:r>
            <a:r>
              <a:rPr lang="en-US" sz="2400" b="1" dirty="0">
                <a:solidFill>
                  <a:schemeClr val="accent1"/>
                </a:solidFill>
              </a:rPr>
              <a:t>correlative</a:t>
            </a:r>
            <a:r>
              <a:rPr lang="en-US" sz="2400" dirty="0">
                <a:solidFill>
                  <a:sysClr val="windowText" lastClr="000000"/>
                </a:solidFill>
              </a:rPr>
              <a:t> and may be influenced by </a:t>
            </a:r>
            <a:r>
              <a:rPr lang="en-US" sz="2400" b="1" dirty="0">
                <a:solidFill>
                  <a:schemeClr val="accent1"/>
                </a:solidFill>
              </a:rPr>
              <a:t>shared etiopathologies </a:t>
            </a:r>
            <a:r>
              <a:rPr lang="en-US" sz="2400" dirty="0">
                <a:solidFill>
                  <a:sysClr val="windowText" lastClr="000000"/>
                </a:solidFill>
              </a:rPr>
              <a:t>(</a:t>
            </a:r>
            <a:r>
              <a:rPr lang="en-US" sz="2400" dirty="0" err="1">
                <a:solidFill>
                  <a:sysClr val="windowText" lastClr="000000"/>
                </a:solidFill>
              </a:rPr>
              <a:t>eg</a:t>
            </a:r>
            <a:r>
              <a:rPr lang="en-US" sz="2400" dirty="0">
                <a:solidFill>
                  <a:sysClr val="windowText" lastClr="000000"/>
                </a:solidFill>
              </a:rPr>
              <a:t>, visceral hypersensitivity, intestinal dysmotility).</a:t>
            </a:r>
            <a:r>
              <a:rPr lang="en-US" sz="2400" baseline="30000" dirty="0">
                <a:solidFill>
                  <a:sysClr val="windowText" lastClr="000000"/>
                </a:solidFill>
              </a:rPr>
              <a:t>[1]</a:t>
            </a:r>
            <a:endParaRPr lang="en-US" sz="2400" dirty="0">
              <a:solidFill>
                <a:sysClr val="windowText" lastClr="000000"/>
              </a:solidFill>
            </a:endParaRPr>
          </a:p>
        </p:txBody>
      </p:sp>
    </p:spTree>
    <p:extLst>
      <p:ext uri="{BB962C8B-B14F-4D97-AF65-F5344CB8AC3E}">
        <p14:creationId xmlns:p14="http://schemas.microsoft.com/office/powerpoint/2010/main" val="16931793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55B6-8D67-3475-7656-AE267AB9F5AC}"/>
              </a:ext>
            </a:extLst>
          </p:cNvPr>
          <p:cNvSpPr>
            <a:spLocks noGrp="1"/>
          </p:cNvSpPr>
          <p:nvPr>
            <p:ph type="title"/>
          </p:nvPr>
        </p:nvSpPr>
        <p:spPr/>
        <p:txBody>
          <a:bodyPr>
            <a:normAutofit/>
          </a:bodyPr>
          <a:lstStyle/>
          <a:p>
            <a:r>
              <a:rPr lang="en-US" dirty="0"/>
              <a:t>Discussion questions [3-4 minutes]</a:t>
            </a:r>
          </a:p>
        </p:txBody>
      </p:sp>
      <p:sp>
        <p:nvSpPr>
          <p:cNvPr id="7" name="Text Placeholder 6">
            <a:extLst>
              <a:ext uri="{FF2B5EF4-FFF2-40B4-BE49-F238E27FC236}">
                <a16:creationId xmlns:a16="http://schemas.microsoft.com/office/drawing/2014/main" id="{9DDEFBF5-E7A5-D90D-A85A-EB9A324A65D9}"/>
              </a:ext>
            </a:extLst>
          </p:cNvPr>
          <p:cNvSpPr>
            <a:spLocks noGrp="1"/>
          </p:cNvSpPr>
          <p:nvPr>
            <p:ph type="body" sz="quarter" idx="10"/>
          </p:nvPr>
        </p:nvSpPr>
        <p:spPr/>
        <p:txBody>
          <a:bodyPr/>
          <a:lstStyle/>
          <a:p>
            <a:r>
              <a:rPr lang="en-US" dirty="0"/>
              <a:t>How do you distinguish typical vs. excessive crying—or colic—in your practice? </a:t>
            </a:r>
          </a:p>
          <a:p>
            <a:r>
              <a:rPr lang="en-US" dirty="0"/>
              <a:t>How do you differentiate normal and excessive crying when talking to caregivers?</a:t>
            </a:r>
          </a:p>
          <a:p>
            <a:r>
              <a:rPr lang="en-US" dirty="0"/>
              <a:t>When do you consider cow’s milk protein allergy or lactose intolerance as a source of crying? What signs do you look for?</a:t>
            </a:r>
          </a:p>
          <a:p>
            <a:r>
              <a:rPr lang="en-US" dirty="0"/>
              <a:t>Do you ever consider quantity of crying in addition to quality of crying when diagnosing colic (</a:t>
            </a:r>
            <a:r>
              <a:rPr lang="en-US" dirty="0" err="1"/>
              <a:t>eg</a:t>
            </a:r>
            <a:r>
              <a:rPr lang="en-US" dirty="0"/>
              <a:t>, the “rule of 3’s”)?</a:t>
            </a:r>
          </a:p>
          <a:p>
            <a:endParaRPr lang="en-US" dirty="0"/>
          </a:p>
        </p:txBody>
      </p:sp>
    </p:spTree>
    <p:extLst>
      <p:ext uri="{BB962C8B-B14F-4D97-AF65-F5344CB8AC3E}">
        <p14:creationId xmlns:p14="http://schemas.microsoft.com/office/powerpoint/2010/main" val="301504944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PNCE Content Slides">
  <a:themeElements>
    <a:clrScheme name="6095 Feeding-Fussiness Custom Colors">
      <a:dk1>
        <a:srgbClr val="333333"/>
      </a:dk1>
      <a:lt1>
        <a:sysClr val="window" lastClr="FFFFFF"/>
      </a:lt1>
      <a:dk2>
        <a:srgbClr val="251423"/>
      </a:dk2>
      <a:lt2>
        <a:srgbClr val="B1C0C9"/>
      </a:lt2>
      <a:accent1>
        <a:srgbClr val="731436"/>
      </a:accent1>
      <a:accent2>
        <a:srgbClr val="F9A23C"/>
      </a:accent2>
      <a:accent3>
        <a:srgbClr val="295943"/>
      </a:accent3>
      <a:accent4>
        <a:srgbClr val="244030"/>
      </a:accent4>
      <a:accent5>
        <a:srgbClr val="402823"/>
      </a:accent5>
      <a:accent6>
        <a:srgbClr val="ADC8D8"/>
      </a:accent6>
      <a:hlink>
        <a:srgbClr val="56C7AA"/>
      </a:hlink>
      <a:folHlink>
        <a:srgbClr val="59A8D1"/>
      </a:folHlink>
    </a:clrScheme>
    <a:fontScheme name="Custom 5">
      <a:majorFont>
        <a:latin typeface="Bitter SemiBold"/>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5">
      <a:majorFont>
        <a:latin typeface="Bitter SemiBold"/>
        <a:ea typeface=""/>
        <a:cs typeface="Segoe UI"/>
      </a:majorFont>
      <a:minorFont>
        <a:latin typeface="Aptos"/>
        <a:ea typeface=""/>
        <a:cs typeface="Aptos Serif"/>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NCE Frontmatter">
  <a:themeElements>
    <a:clrScheme name="6095 Feeding-Fussiness Custom Colors">
      <a:dk1>
        <a:srgbClr val="333333"/>
      </a:dk1>
      <a:lt1>
        <a:sysClr val="window" lastClr="FFFFFF"/>
      </a:lt1>
      <a:dk2>
        <a:srgbClr val="251423"/>
      </a:dk2>
      <a:lt2>
        <a:srgbClr val="B1C0C9"/>
      </a:lt2>
      <a:accent1>
        <a:srgbClr val="731436"/>
      </a:accent1>
      <a:accent2>
        <a:srgbClr val="F9A23C"/>
      </a:accent2>
      <a:accent3>
        <a:srgbClr val="295943"/>
      </a:accent3>
      <a:accent4>
        <a:srgbClr val="244030"/>
      </a:accent4>
      <a:accent5>
        <a:srgbClr val="402823"/>
      </a:accent5>
      <a:accent6>
        <a:srgbClr val="ADC8D8"/>
      </a:accent6>
      <a:hlink>
        <a:srgbClr val="56C7AA"/>
      </a:hlink>
      <a:folHlink>
        <a:srgbClr val="59A8D1"/>
      </a:folHlink>
    </a:clrScheme>
    <a:fontScheme name="Custom 5">
      <a:majorFont>
        <a:latin typeface="Bitter SemiBold"/>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CE Section Slides">
  <a:themeElements>
    <a:clrScheme name="6095 Feeding-Fussiness Custom Colors">
      <a:dk1>
        <a:srgbClr val="333333"/>
      </a:dk1>
      <a:lt1>
        <a:sysClr val="window" lastClr="FFFFFF"/>
      </a:lt1>
      <a:dk2>
        <a:srgbClr val="251423"/>
      </a:dk2>
      <a:lt2>
        <a:srgbClr val="B1C0C9"/>
      </a:lt2>
      <a:accent1>
        <a:srgbClr val="731436"/>
      </a:accent1>
      <a:accent2>
        <a:srgbClr val="F9A23C"/>
      </a:accent2>
      <a:accent3>
        <a:srgbClr val="295943"/>
      </a:accent3>
      <a:accent4>
        <a:srgbClr val="244030"/>
      </a:accent4>
      <a:accent5>
        <a:srgbClr val="402823"/>
      </a:accent5>
      <a:accent6>
        <a:srgbClr val="ADC8D8"/>
      </a:accent6>
      <a:hlink>
        <a:srgbClr val="56C7AA"/>
      </a:hlink>
      <a:folHlink>
        <a:srgbClr val="59A8D1"/>
      </a:folHlink>
    </a:clrScheme>
    <a:fontScheme name="Custom 5">
      <a:majorFont>
        <a:latin typeface="Bitter SemiBold"/>
        <a:ea typeface=""/>
        <a:cs typeface="Segoe UI"/>
      </a:majorFont>
      <a:minorFont>
        <a:latin typeface="Aptos"/>
        <a:ea typeface=""/>
        <a:cs typeface="Aptos Serif"/>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a:themeElements>
    <a:clrScheme name="6095 Feeding-Fussiness Custom Colors">
      <a:dk1>
        <a:srgbClr val="333333"/>
      </a:dk1>
      <a:lt1>
        <a:sysClr val="window" lastClr="FFFFFF"/>
      </a:lt1>
      <a:dk2>
        <a:srgbClr val="251423"/>
      </a:dk2>
      <a:lt2>
        <a:srgbClr val="B1C0C9"/>
      </a:lt2>
      <a:accent1>
        <a:srgbClr val="731436"/>
      </a:accent1>
      <a:accent2>
        <a:srgbClr val="F9A23C"/>
      </a:accent2>
      <a:accent3>
        <a:srgbClr val="295943"/>
      </a:accent3>
      <a:accent4>
        <a:srgbClr val="244030"/>
      </a:accent4>
      <a:accent5>
        <a:srgbClr val="402823"/>
      </a:accent5>
      <a:accent6>
        <a:srgbClr val="ADC8D8"/>
      </a:accent6>
      <a:hlink>
        <a:srgbClr val="56C7AA"/>
      </a:hlink>
      <a:folHlink>
        <a:srgbClr val="59A8D1"/>
      </a:folHlink>
    </a:clrScheme>
    <a:fontScheme name="6080 Font Styles">
      <a:majorFont>
        <a:latin typeface="Maitree"/>
        <a:ea typeface=""/>
        <a:cs typeface="Segoe UI"/>
      </a:majorFont>
      <a:minorFont>
        <a:latin typeface="Aptos"/>
        <a:ea typeface=""/>
        <a:cs typeface="Aptos Serif"/>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3223DB-B18F-A04F-AA7B-8A7B8A9EB4A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2268</Words>
  <Application>Microsoft Macintosh PowerPoint</Application>
  <PresentationFormat>Widescreen</PresentationFormat>
  <Paragraphs>214</Paragraphs>
  <Slides>26</Slides>
  <Notes>2</Notes>
  <HiddenSlides>4</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Maitree</vt:lpstr>
      <vt:lpstr>Open Sans Semibold</vt:lpstr>
      <vt:lpstr>Bitter</vt:lpstr>
      <vt:lpstr>Arial</vt:lpstr>
      <vt:lpstr>Segoe UI</vt:lpstr>
      <vt:lpstr>Open Sans Extrabold</vt:lpstr>
      <vt:lpstr>Aptos Display</vt:lpstr>
      <vt:lpstr>Open Sans</vt:lpstr>
      <vt:lpstr>Wingdings</vt:lpstr>
      <vt:lpstr>Calibri</vt:lpstr>
      <vt:lpstr>Bitter SemiBold</vt:lpstr>
      <vt:lpstr>Aptos</vt:lpstr>
      <vt:lpstr>PNCE Content Slides</vt:lpstr>
      <vt:lpstr>Custom Design</vt:lpstr>
      <vt:lpstr>PNCE Frontmatter</vt:lpstr>
      <vt:lpstr>PNCE Section Slides</vt:lpstr>
      <vt:lpstr>Title Slide</vt:lpstr>
      <vt:lpstr>PowerPoint Presentation</vt:lpstr>
      <vt:lpstr>Faculty Presenters</vt:lpstr>
      <vt:lpstr>Faculty Disclosures</vt:lpstr>
      <vt:lpstr>Learning Objectives</vt:lpstr>
      <vt:lpstr>Newborn Infant Crying and Fussing:  What Is Normal vs Abnormal?</vt:lpstr>
      <vt:lpstr>Defining Excessive Infant Crying</vt:lpstr>
      <vt:lpstr>Effects of Excessive Infant Crying on Caregivers and Families</vt:lpstr>
      <vt:lpstr>Long-Term Outcomes Associated With Excessive Crying</vt:lpstr>
      <vt:lpstr>Discussion questions [3-4 minutes]</vt:lpstr>
      <vt:lpstr>Evaluation for Excessive Crying or Colic</vt:lpstr>
      <vt:lpstr>Discussion questions [~2-3 minutes]</vt:lpstr>
      <vt:lpstr>Newborn Crying and Connections to Gut Immaturity</vt:lpstr>
      <vt:lpstr>Etiology of Colic: Proposed GI and Non-GI Causes</vt:lpstr>
      <vt:lpstr>Gut-Brain Axis, Microbiota, and Neuroendocrine Signaling</vt:lpstr>
      <vt:lpstr>Relationship Between Gut Dysbiosis and Colic</vt:lpstr>
      <vt:lpstr>Discussion questions [3-4 minutes]</vt:lpstr>
      <vt:lpstr>Clinical Management Strategies for Infantile Colic</vt:lpstr>
      <vt:lpstr>Management of Infant Colic</vt:lpstr>
      <vt:lpstr>Effectiveness and Strength of Evidence for Common Colic Interventions</vt:lpstr>
      <vt:lpstr>Probiotics for Infant Colic</vt:lpstr>
      <vt:lpstr>Discussion questions [~4-5 minutes]</vt:lpstr>
      <vt:lpstr>Supporting Caregivers and Families Through Infant Colic</vt:lpstr>
      <vt:lpstr>Caregiver Reassurance and Educational Support</vt:lpstr>
      <vt:lpstr>Soothing and Feeding Techniques for Managing Colic</vt:lpstr>
      <vt:lpstr>Discussion questions [~3 minutes]</vt:lpstr>
      <vt:lpstr>Key Takeaways</vt:lpstr>
    </vt:vector>
  </TitlesOfParts>
  <Manager/>
  <Company/>
  <LinksUpToDate>false</LinksUpToDate>
  <SharedDoc>false</SharedDoc>
  <HyperlinkBase>https://pnce.org/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Conversation About Gut Immaturity, Feeding, Fussiness, and Colic</dc:title>
  <dc:subject>Immaturity, Feeding, Fussiness, and Colic</dc:subject>
  <dc:creator/>
  <dc:description>The Annenberg Center for Health Sciences is an accredited, non-profit educational organization. Believing that clinicians and patients who are well-informed with the most up-to-date medical knowledge assure the best health outcomes for communities, we assert that sound, factual, evidence-based information should be widely shared, and education made democratic.</dc:description>
  <cp:lastModifiedBy/>
  <cp:revision>3</cp:revision>
  <dcterms:created xsi:type="dcterms:W3CDTF">2024-06-17T22:41:21Z</dcterms:created>
  <dcterms:modified xsi:type="dcterms:W3CDTF">2024-09-25T22:05:48Z</dcterms:modified>
  <cp:category>Pediatric Nutrition CE</cp:category>
</cp:coreProperties>
</file>