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1"/>
    <p:sldMasterId id="2147483676" r:id="rId2"/>
    <p:sldMasterId id="2147483673" r:id="rId3"/>
    <p:sldMasterId id="2147483686" r:id="rId4"/>
    <p:sldMasterId id="2147483697" r:id="rId5"/>
  </p:sldMasterIdLst>
  <p:notesMasterIdLst>
    <p:notesMasterId r:id="rId64"/>
  </p:notesMasterIdLst>
  <p:sldIdLst>
    <p:sldId id="2091" r:id="rId6"/>
    <p:sldId id="351" r:id="rId7"/>
    <p:sldId id="342" r:id="rId8"/>
    <p:sldId id="345" r:id="rId9"/>
    <p:sldId id="2002" r:id="rId10"/>
    <p:sldId id="2085" r:id="rId11"/>
    <p:sldId id="2046" r:id="rId12"/>
    <p:sldId id="2065" r:id="rId13"/>
    <p:sldId id="2086" r:id="rId14"/>
    <p:sldId id="2064" r:id="rId15"/>
    <p:sldId id="2087" r:id="rId16"/>
    <p:sldId id="2050" r:id="rId17"/>
    <p:sldId id="2047" r:id="rId18"/>
    <p:sldId id="2066" r:id="rId19"/>
    <p:sldId id="2088" r:id="rId20"/>
    <p:sldId id="2067" r:id="rId21"/>
    <p:sldId id="2049" r:id="rId22"/>
    <p:sldId id="2051" r:id="rId23"/>
    <p:sldId id="2075" r:id="rId24"/>
    <p:sldId id="2069" r:id="rId25"/>
    <p:sldId id="2072" r:id="rId26"/>
    <p:sldId id="2068" r:id="rId27"/>
    <p:sldId id="2089" r:id="rId28"/>
    <p:sldId id="2073" r:id="rId29"/>
    <p:sldId id="2074" r:id="rId30"/>
    <p:sldId id="2070" r:id="rId31"/>
    <p:sldId id="2052" r:id="rId32"/>
    <p:sldId id="2053" r:id="rId33"/>
    <p:sldId id="2054" r:id="rId34"/>
    <p:sldId id="2055" r:id="rId35"/>
    <p:sldId id="2059" r:id="rId36"/>
    <p:sldId id="2076" r:id="rId37"/>
    <p:sldId id="2077" r:id="rId38"/>
    <p:sldId id="2078" r:id="rId39"/>
    <p:sldId id="2057" r:id="rId40"/>
    <p:sldId id="2058" r:id="rId41"/>
    <p:sldId id="2061" r:id="rId42"/>
    <p:sldId id="2071" r:id="rId43"/>
    <p:sldId id="2079" r:id="rId44"/>
    <p:sldId id="2081" r:id="rId45"/>
    <p:sldId id="2080" r:id="rId46"/>
    <p:sldId id="2082" r:id="rId47"/>
    <p:sldId id="2083" r:id="rId48"/>
    <p:sldId id="2084" r:id="rId49"/>
    <p:sldId id="2063" r:id="rId50"/>
    <p:sldId id="2001" r:id="rId51"/>
    <p:sldId id="2042" r:id="rId52"/>
    <p:sldId id="2090" r:id="rId53"/>
    <p:sldId id="2112" r:id="rId54"/>
    <p:sldId id="2105" r:id="rId55"/>
    <p:sldId id="2106" r:id="rId56"/>
    <p:sldId id="2107" r:id="rId57"/>
    <p:sldId id="2108" r:id="rId58"/>
    <p:sldId id="2109" r:id="rId59"/>
    <p:sldId id="2110" r:id="rId60"/>
    <p:sldId id="2111" r:id="rId61"/>
    <p:sldId id="2094" r:id="rId62"/>
    <p:sldId id="2097" r:id="rId63"/>
  </p:sldIdLst>
  <p:sldSz cx="12192000" cy="6858000"/>
  <p:notesSz cx="6858000" cy="9144000"/>
  <p:embeddedFontLst>
    <p:embeddedFont>
      <p:font typeface="IBM Plex Sans" panose="020B0503050203000203" pitchFamily="34" charset="0"/>
      <p:regular r:id="rId65"/>
      <p:bold r:id="rId66"/>
      <p:italic r:id="rId67"/>
      <p:boldItalic r:id="rId68"/>
    </p:embeddedFont>
    <p:embeddedFont>
      <p:font typeface="Maitree" panose="00000500000000000000" pitchFamily="2" charset="-34"/>
      <p:regular r:id="rId69"/>
      <p:bold r:id="rId70"/>
    </p:embeddedFont>
    <p:embeddedFont>
      <p:font typeface="Maitree SemiBold" panose="00000700000000000000" charset="-34"/>
      <p:regular r:id="rId71"/>
      <p:bold r:id="rId72"/>
    </p:embeddedFont>
    <p:embeddedFont>
      <p:font typeface="Open Sans" panose="020B0606030504020204" pitchFamily="34" charset="0"/>
      <p:regular r:id="rId73"/>
      <p:bold r:id="rId74"/>
      <p:italic r:id="rId75"/>
      <p:boldItalic r:id="rId76"/>
    </p:embeddedFont>
    <p:embeddedFont>
      <p:font typeface="Open Sans Extrabold" panose="020B0906030804020204" pitchFamily="34" charset="0"/>
      <p:bold r:id="rId77"/>
      <p:italic r:id="rId78"/>
      <p:boldItalic r:id="rId79"/>
    </p:embeddedFont>
    <p:embeddedFont>
      <p:font typeface="Open Sans Semibold" panose="020B0706030804020204" pitchFamily="34" charset="0"/>
      <p:regular r:id="rId80"/>
      <p:bold r:id="rId81"/>
      <p:italic r:id="rId82"/>
      <p:boldItalic r:id="rId8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EE8E5CE3-2432-46E1-95B6-2FF9DDBAF340}">
          <p14:sldIdLst>
            <p14:sldId id="2091"/>
            <p14:sldId id="351"/>
            <p14:sldId id="342"/>
            <p14:sldId id="345"/>
          </p14:sldIdLst>
        </p14:section>
        <p14:section name="GER and GERD Overview" id="{05762907-A4DA-7249-97ED-A223123BFADB}">
          <p14:sldIdLst>
            <p14:sldId id="2002"/>
            <p14:sldId id="2085"/>
            <p14:sldId id="2046"/>
            <p14:sldId id="2065"/>
            <p14:sldId id="2086"/>
            <p14:sldId id="2064"/>
            <p14:sldId id="2087"/>
            <p14:sldId id="2050"/>
            <p14:sldId id="2047"/>
            <p14:sldId id="2066"/>
            <p14:sldId id="2088"/>
            <p14:sldId id="2067"/>
          </p14:sldIdLst>
        </p14:section>
        <p14:section name="Nonpharmacologic Treatment" id="{95FC7E64-3CEB-5649-99DB-EE84E0B2D0CA}">
          <p14:sldIdLst>
            <p14:sldId id="2049"/>
            <p14:sldId id="2051"/>
            <p14:sldId id="2075"/>
            <p14:sldId id="2069"/>
            <p14:sldId id="2072"/>
            <p14:sldId id="2068"/>
            <p14:sldId id="2089"/>
            <p14:sldId id="2073"/>
            <p14:sldId id="2074"/>
          </p14:sldIdLst>
        </p14:section>
        <p14:section name="Pharmacologic Treatment" id="{69CDFCC6-B2FD-CA43-AFE3-6C88FE86A9DD}">
          <p14:sldIdLst>
            <p14:sldId id="2070"/>
            <p14:sldId id="2052"/>
            <p14:sldId id="2053"/>
            <p14:sldId id="2054"/>
            <p14:sldId id="2055"/>
          </p14:sldIdLst>
        </p14:section>
        <p14:section name="Case Studies" id="{257581F2-DEF5-D442-A144-54D9EAEAD363}">
          <p14:sldIdLst>
            <p14:sldId id="2059"/>
            <p14:sldId id="2076"/>
            <p14:sldId id="2077"/>
            <p14:sldId id="2078"/>
            <p14:sldId id="2057"/>
            <p14:sldId id="2058"/>
            <p14:sldId id="2061"/>
            <p14:sldId id="2071"/>
            <p14:sldId id="2079"/>
            <p14:sldId id="2081"/>
            <p14:sldId id="2080"/>
            <p14:sldId id="2082"/>
            <p14:sldId id="2083"/>
            <p14:sldId id="2084"/>
            <p14:sldId id="2063"/>
          </p14:sldIdLst>
        </p14:section>
        <p14:section name="Key Takeaways" id="{32F71A3E-3A7B-4FC8-BDFC-DDF4272C5E78}">
          <p14:sldIdLst>
            <p14:sldId id="2001"/>
            <p14:sldId id="2042"/>
            <p14:sldId id="2090"/>
          </p14:sldIdLst>
        </p14:section>
        <p14:section name="Q&amp;A" id="{1C7AA02E-F78A-4854-AE67-083398661BDB}">
          <p14:sldIdLst>
            <p14:sldId id="2112"/>
            <p14:sldId id="2105"/>
            <p14:sldId id="2106"/>
            <p14:sldId id="2107"/>
            <p14:sldId id="2108"/>
            <p14:sldId id="2109"/>
            <p14:sldId id="2110"/>
            <p14:sldId id="2111"/>
            <p14:sldId id="2094"/>
            <p14:sldId id="209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8" name="Author" initials="A" lastIdx="0" clrIdx="1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0E4A"/>
    <a:srgbClr val="F27820"/>
    <a:srgbClr val="565B5D"/>
    <a:srgbClr val="333333"/>
    <a:srgbClr val="1C2542"/>
    <a:srgbClr val="FFF9F3"/>
    <a:srgbClr val="EEF4FA"/>
    <a:srgbClr val="EDF4F8"/>
    <a:srgbClr val="435074"/>
    <a:srgbClr val="F0F1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38" autoAdjust="0"/>
    <p:restoredTop sz="94422" autoAdjust="0"/>
  </p:normalViewPr>
  <p:slideViewPr>
    <p:cSldViewPr snapToGrid="0" snapToObjects="1">
      <p:cViewPr>
        <p:scale>
          <a:sx n="90" d="100"/>
          <a:sy n="90" d="100"/>
        </p:scale>
        <p:origin x="1014" y="348"/>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4.fntdata"/><Relationship Id="rId84" Type="http://schemas.openxmlformats.org/officeDocument/2006/relationships/commentAuthors" Target="commentAuthors.xml"/><Relationship Id="rId89" Type="http://schemas.microsoft.com/office/2018/10/relationships/authors" Targe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Master" Target="slideMasters/slideMaster5.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2.fntdata"/><Relationship Id="rId7" Type="http://schemas.openxmlformats.org/officeDocument/2006/relationships/slide" Target="slides/slide2.xml"/><Relationship Id="rId71"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2.fntdata"/><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font" Target="fonts/font18.fntdata"/><Relationship Id="rId19" Type="http://schemas.openxmlformats.org/officeDocument/2006/relationships/slide" Target="slides/slide1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b="1" dirty="0"/>
              <a:t>Prevalence</a:t>
            </a:r>
            <a:r>
              <a:rPr lang="en-US" b="1" baseline="0" dirty="0"/>
              <a:t> of Regurgitation, GER, and GERD in Term Infants</a:t>
            </a:r>
            <a:br>
              <a:rPr lang="en-US" b="1" baseline="0" dirty="0"/>
            </a:br>
            <a:r>
              <a:rPr lang="en-US" b="1" baseline="0" dirty="0"/>
              <a:t>(Prospective Cohort Study of 347 French Infants)</a:t>
            </a:r>
            <a:endParaRPr lang="en-US" b="1" dirty="0"/>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Regurgitation ≥1/day</c:v>
                </c:pt>
              </c:strCache>
            </c:strRef>
          </c:tx>
          <c:spPr>
            <a:solidFill>
              <a:schemeClr val="accent3"/>
            </a:solidFill>
            <a:ln>
              <a:noFill/>
            </a:ln>
            <a:effectLst/>
          </c:spPr>
          <c:invertIfNegative val="0"/>
          <c:dLbls>
            <c:dLbl>
              <c:idx val="0"/>
              <c:tx>
                <c:rich>
                  <a:bodyPr/>
                  <a:lstStyle/>
                  <a:p>
                    <a:fld id="{5677F23B-274D-184E-9C9A-E33DD22CAD2E}"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C7E-5C47-A936-9B74EC17F68D}"/>
                </c:ext>
              </c:extLst>
            </c:dLbl>
            <c:dLbl>
              <c:idx val="1"/>
              <c:tx>
                <c:rich>
                  <a:bodyPr/>
                  <a:lstStyle/>
                  <a:p>
                    <a:fld id="{4AC5A656-C390-1A4D-81F2-90DB5637EF86}"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C7E-5C47-A936-9B74EC17F68D}"/>
                </c:ext>
              </c:extLst>
            </c:dLbl>
            <c:dLbl>
              <c:idx val="2"/>
              <c:tx>
                <c:rich>
                  <a:bodyPr/>
                  <a:lstStyle/>
                  <a:p>
                    <a:fld id="{1EFD8DF0-36DF-2346-A75D-47F9C4D7546A}"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EC7E-5C47-A936-9B74EC17F68D}"/>
                </c:ext>
              </c:extLst>
            </c:dLbl>
            <c:dLbl>
              <c:idx val="3"/>
              <c:tx>
                <c:rich>
                  <a:bodyPr/>
                  <a:lstStyle/>
                  <a:p>
                    <a:fld id="{57439132-7101-4C42-8FEF-CBB0D005DB4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EC7E-5C47-A936-9B74EC17F68D}"/>
                </c:ext>
              </c:extLst>
            </c:dLbl>
            <c:dLbl>
              <c:idx val="4"/>
              <c:tx>
                <c:rich>
                  <a:bodyPr/>
                  <a:lstStyle/>
                  <a:p>
                    <a:fld id="{3F265F40-CAC4-BB46-B3CB-B00464BB8EF2}"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EC7E-5C47-A936-9B74EC17F68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 month</c:v>
                </c:pt>
                <c:pt idx="1">
                  <c:v>3 months</c:v>
                </c:pt>
                <c:pt idx="2">
                  <c:v>6 months</c:v>
                </c:pt>
                <c:pt idx="3">
                  <c:v>10 months</c:v>
                </c:pt>
                <c:pt idx="4">
                  <c:v>12 months</c:v>
                </c:pt>
              </c:strCache>
            </c:strRef>
          </c:cat>
          <c:val>
            <c:numRef>
              <c:f>Sheet1!$B$2:$B$6</c:f>
              <c:numCache>
                <c:formatCode>General</c:formatCode>
                <c:ptCount val="5"/>
                <c:pt idx="0">
                  <c:v>72</c:v>
                </c:pt>
                <c:pt idx="1">
                  <c:v>69</c:v>
                </c:pt>
                <c:pt idx="2">
                  <c:v>56</c:v>
                </c:pt>
                <c:pt idx="3">
                  <c:v>18</c:v>
                </c:pt>
                <c:pt idx="4">
                  <c:v>13</c:v>
                </c:pt>
              </c:numCache>
            </c:numRef>
          </c:val>
          <c:extLst>
            <c:ext xmlns:c16="http://schemas.microsoft.com/office/drawing/2014/chart" uri="{C3380CC4-5D6E-409C-BE32-E72D297353CC}">
              <c16:uniqueId val="{00000000-EC7E-5C47-A936-9B74EC17F68D}"/>
            </c:ext>
          </c:extLst>
        </c:ser>
        <c:ser>
          <c:idx val="1"/>
          <c:order val="1"/>
          <c:tx>
            <c:strRef>
              <c:f>Sheet1!$C$1</c:f>
              <c:strCache>
                <c:ptCount val="1"/>
                <c:pt idx="0">
                  <c:v>GER</c:v>
                </c:pt>
              </c:strCache>
            </c:strRef>
          </c:tx>
          <c:spPr>
            <a:solidFill>
              <a:schemeClr val="accent1"/>
            </a:solidFill>
            <a:ln>
              <a:noFill/>
            </a:ln>
            <a:effectLst/>
          </c:spPr>
          <c:invertIfNegative val="0"/>
          <c:dLbls>
            <c:dLbl>
              <c:idx val="0"/>
              <c:tx>
                <c:rich>
                  <a:bodyPr/>
                  <a:lstStyle/>
                  <a:p>
                    <a:fld id="{892BB801-AAC8-5D41-B879-4BB0BD77831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C7E-5C47-A936-9B74EC17F68D}"/>
                </c:ext>
              </c:extLst>
            </c:dLbl>
            <c:dLbl>
              <c:idx val="1"/>
              <c:tx>
                <c:rich>
                  <a:bodyPr/>
                  <a:lstStyle/>
                  <a:p>
                    <a:fld id="{64B44318-AA09-5045-B1E9-F4EB9E4B4EE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C7E-5C47-A936-9B74EC17F68D}"/>
                </c:ext>
              </c:extLst>
            </c:dLbl>
            <c:dLbl>
              <c:idx val="2"/>
              <c:tx>
                <c:rich>
                  <a:bodyPr/>
                  <a:lstStyle/>
                  <a:p>
                    <a:fld id="{24466995-CBD1-8A4D-A180-8C47C7E6B1A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C7E-5C47-A936-9B74EC17F68D}"/>
                </c:ext>
              </c:extLst>
            </c:dLbl>
            <c:dLbl>
              <c:idx val="3"/>
              <c:tx>
                <c:rich>
                  <a:bodyPr/>
                  <a:lstStyle/>
                  <a:p>
                    <a:fld id="{A4879E6C-0924-2445-A7E3-007FF5DD805E}"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C7E-5C47-A936-9B74EC17F68D}"/>
                </c:ext>
              </c:extLst>
            </c:dLbl>
            <c:dLbl>
              <c:idx val="4"/>
              <c:tx>
                <c:rich>
                  <a:bodyPr/>
                  <a:lstStyle/>
                  <a:p>
                    <a:fld id="{9BDE0764-0E24-2E47-ADEA-60CFE80EBE30}"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EC7E-5C47-A936-9B74EC17F68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 month</c:v>
                </c:pt>
                <c:pt idx="1">
                  <c:v>3 months</c:v>
                </c:pt>
                <c:pt idx="2">
                  <c:v>6 months</c:v>
                </c:pt>
                <c:pt idx="3">
                  <c:v>10 months</c:v>
                </c:pt>
                <c:pt idx="4">
                  <c:v>12 months</c:v>
                </c:pt>
              </c:strCache>
            </c:strRef>
          </c:cat>
          <c:val>
            <c:numRef>
              <c:f>Sheet1!$C$2:$C$6</c:f>
              <c:numCache>
                <c:formatCode>General</c:formatCode>
                <c:ptCount val="5"/>
                <c:pt idx="0">
                  <c:v>53</c:v>
                </c:pt>
                <c:pt idx="1">
                  <c:v>59</c:v>
                </c:pt>
                <c:pt idx="2">
                  <c:v>51</c:v>
                </c:pt>
                <c:pt idx="3">
                  <c:v>16</c:v>
                </c:pt>
                <c:pt idx="4">
                  <c:v>12</c:v>
                </c:pt>
              </c:numCache>
            </c:numRef>
          </c:val>
          <c:extLst>
            <c:ext xmlns:c16="http://schemas.microsoft.com/office/drawing/2014/chart" uri="{C3380CC4-5D6E-409C-BE32-E72D297353CC}">
              <c16:uniqueId val="{00000001-EC7E-5C47-A936-9B74EC17F68D}"/>
            </c:ext>
          </c:extLst>
        </c:ser>
        <c:ser>
          <c:idx val="2"/>
          <c:order val="2"/>
          <c:tx>
            <c:strRef>
              <c:f>Sheet1!$D$1</c:f>
              <c:strCache>
                <c:ptCount val="1"/>
                <c:pt idx="0">
                  <c:v>GERD</c:v>
                </c:pt>
              </c:strCache>
            </c:strRef>
          </c:tx>
          <c:spPr>
            <a:solidFill>
              <a:schemeClr val="accent2"/>
            </a:solidFill>
            <a:ln>
              <a:noFill/>
            </a:ln>
            <a:effectLst/>
          </c:spPr>
          <c:invertIfNegative val="0"/>
          <c:dLbls>
            <c:dLbl>
              <c:idx val="0"/>
              <c:tx>
                <c:rich>
                  <a:bodyPr/>
                  <a:lstStyle/>
                  <a:p>
                    <a:fld id="{7F7FB1F7-1A82-124D-B3F5-5C0FA2F65D9B}"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C7E-5C47-A936-9B74EC17F68D}"/>
                </c:ext>
              </c:extLst>
            </c:dLbl>
            <c:dLbl>
              <c:idx val="1"/>
              <c:tx>
                <c:rich>
                  <a:bodyPr/>
                  <a:lstStyle/>
                  <a:p>
                    <a:fld id="{ACB1E08B-B3F4-FA4F-B9EE-08453DA7567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C7E-5C47-A936-9B74EC17F68D}"/>
                </c:ext>
              </c:extLst>
            </c:dLbl>
            <c:dLbl>
              <c:idx val="2"/>
              <c:tx>
                <c:rich>
                  <a:bodyPr/>
                  <a:lstStyle/>
                  <a:p>
                    <a:fld id="{F4F0A68B-CBC7-8443-8A8F-8C764D53EC8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C7E-5C47-A936-9B74EC17F68D}"/>
                </c:ext>
              </c:extLst>
            </c:dLbl>
            <c:dLbl>
              <c:idx val="3"/>
              <c:tx>
                <c:rich>
                  <a:bodyPr/>
                  <a:lstStyle/>
                  <a:p>
                    <a:fld id="{32E81A8E-C982-7842-9DBF-79B42B65B36E}"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EC7E-5C47-A936-9B74EC17F68D}"/>
                </c:ext>
              </c:extLst>
            </c:dLbl>
            <c:dLbl>
              <c:idx val="4"/>
              <c:tx>
                <c:rich>
                  <a:bodyPr/>
                  <a:lstStyle/>
                  <a:p>
                    <a:fld id="{0CBD2D6B-BEBA-5E41-AEEF-458556B16E92}"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EC7E-5C47-A936-9B74EC17F68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 month</c:v>
                </c:pt>
                <c:pt idx="1">
                  <c:v>3 months</c:v>
                </c:pt>
                <c:pt idx="2">
                  <c:v>6 months</c:v>
                </c:pt>
                <c:pt idx="3">
                  <c:v>10 months</c:v>
                </c:pt>
                <c:pt idx="4">
                  <c:v>12 months</c:v>
                </c:pt>
              </c:strCache>
            </c:strRef>
          </c:cat>
          <c:val>
            <c:numRef>
              <c:f>Sheet1!$D$2:$D$6</c:f>
              <c:numCache>
                <c:formatCode>General</c:formatCode>
                <c:ptCount val="5"/>
                <c:pt idx="0">
                  <c:v>19</c:v>
                </c:pt>
                <c:pt idx="1">
                  <c:v>9</c:v>
                </c:pt>
                <c:pt idx="2">
                  <c:v>5</c:v>
                </c:pt>
                <c:pt idx="3">
                  <c:v>2</c:v>
                </c:pt>
                <c:pt idx="4">
                  <c:v>2</c:v>
                </c:pt>
              </c:numCache>
            </c:numRef>
          </c:val>
          <c:extLst>
            <c:ext xmlns:c16="http://schemas.microsoft.com/office/drawing/2014/chart" uri="{C3380CC4-5D6E-409C-BE32-E72D297353CC}">
              <c16:uniqueId val="{00000002-EC7E-5C47-A936-9B74EC17F68D}"/>
            </c:ext>
          </c:extLst>
        </c:ser>
        <c:dLbls>
          <c:dLblPos val="outEnd"/>
          <c:showLegendKey val="0"/>
          <c:showVal val="1"/>
          <c:showCatName val="0"/>
          <c:showSerName val="0"/>
          <c:showPercent val="0"/>
          <c:showBubbleSize val="0"/>
        </c:dLbls>
        <c:gapWidth val="219"/>
        <c:overlap val="-27"/>
        <c:axId val="239187103"/>
        <c:axId val="1523650592"/>
      </c:barChart>
      <c:catAx>
        <c:axId val="239187103"/>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800" b="1" dirty="0"/>
                  <a:t>Age</a:t>
                </a:r>
                <a:endParaRPr lang="en-US" b="1"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23650592"/>
        <c:crosses val="autoZero"/>
        <c:auto val="1"/>
        <c:lblAlgn val="ctr"/>
        <c:lblOffset val="100"/>
        <c:noMultiLvlLbl val="0"/>
      </c:catAx>
      <c:valAx>
        <c:axId val="1523650592"/>
        <c:scaling>
          <c:orientation val="minMax"/>
          <c:max val="10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t>Proportion of infants</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39187103"/>
        <c:crosses val="autoZero"/>
        <c:crossBetween val="between"/>
        <c:majorUnit val="20"/>
      </c:valAx>
      <c:spPr>
        <a:noFill/>
        <a:ln>
          <a:noFill/>
        </a:ln>
        <a:effectLst/>
      </c:spPr>
    </c:plotArea>
    <c:legend>
      <c:legendPos val="r"/>
      <c:layout>
        <c:manualLayout>
          <c:xMode val="edge"/>
          <c:yMode val="edge"/>
          <c:x val="0.76011685818424646"/>
          <c:y val="0.2051855907278492"/>
          <c:w val="0.20057949673931422"/>
          <c:h val="0.23879727288619546"/>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DADAE2-BBAA-0540-888B-A1ED612E4F0B}" type="doc">
      <dgm:prSet loTypeId="urn:microsoft.com/office/officeart/2005/8/layout/hList1" loCatId="" qsTypeId="urn:microsoft.com/office/officeart/2005/8/quickstyle/simple1" qsCatId="simple" csTypeId="urn:microsoft.com/office/officeart/2005/8/colors/colorful1" csCatId="colorful" phldr="1"/>
      <dgm:spPr/>
      <dgm:t>
        <a:bodyPr/>
        <a:lstStyle/>
        <a:p>
          <a:endParaRPr lang="en-US"/>
        </a:p>
      </dgm:t>
    </dgm:pt>
    <dgm:pt modelId="{A2EF7CA4-DA4F-9044-AC7F-745A7834D735}">
      <dgm:prSet phldrT="[Text]" custT="1"/>
      <dgm:spPr/>
      <dgm:t>
        <a:bodyPr/>
        <a:lstStyle/>
        <a:p>
          <a:r>
            <a:rPr lang="en-US" sz="2400" b="1" dirty="0"/>
            <a:t>Caregiver reassurance</a:t>
          </a:r>
          <a:r>
            <a:rPr lang="en-US" sz="2400" b="1" baseline="30000" dirty="0"/>
            <a:t>[1]</a:t>
          </a:r>
          <a:endParaRPr lang="en-US" sz="2400" b="1" dirty="0"/>
        </a:p>
      </dgm:t>
    </dgm:pt>
    <dgm:pt modelId="{1712B911-56D9-C742-8CC6-5127024AF17E}" type="parTrans" cxnId="{C46E4DEF-EC04-B943-984E-0615984269AA}">
      <dgm:prSet/>
      <dgm:spPr/>
      <dgm:t>
        <a:bodyPr/>
        <a:lstStyle/>
        <a:p>
          <a:endParaRPr lang="en-US"/>
        </a:p>
      </dgm:t>
    </dgm:pt>
    <dgm:pt modelId="{CEAE672F-3084-9245-AD7D-AB481100F48D}" type="sibTrans" cxnId="{C46E4DEF-EC04-B943-984E-0615984269AA}">
      <dgm:prSet/>
      <dgm:spPr/>
      <dgm:t>
        <a:bodyPr/>
        <a:lstStyle/>
        <a:p>
          <a:endParaRPr lang="en-US"/>
        </a:p>
      </dgm:t>
    </dgm:pt>
    <dgm:pt modelId="{9ED0174F-D38B-D844-B1B5-E82CCF6E2F9E}">
      <dgm:prSet phldrT="[Text]"/>
      <dgm:spPr/>
      <dgm:t>
        <a:bodyPr/>
        <a:lstStyle/>
        <a:p>
          <a:pPr>
            <a:buFont typeface="Arial" panose="020B0604020202020204" pitchFamily="34" charset="0"/>
            <a:buChar char="•"/>
          </a:pPr>
          <a:r>
            <a:rPr lang="en-US" dirty="0"/>
            <a:t>Regurgitation as normal in infants</a:t>
          </a:r>
        </a:p>
      </dgm:t>
    </dgm:pt>
    <dgm:pt modelId="{915A4D74-319D-D84D-8F8F-0C7C169BD06D}" type="parTrans" cxnId="{3F060DA2-1387-5447-A1A3-763193D6321E}">
      <dgm:prSet/>
      <dgm:spPr/>
      <dgm:t>
        <a:bodyPr/>
        <a:lstStyle/>
        <a:p>
          <a:endParaRPr lang="en-US"/>
        </a:p>
      </dgm:t>
    </dgm:pt>
    <dgm:pt modelId="{AB3A142D-5CAB-174B-ADBE-EB3A2662D495}" type="sibTrans" cxnId="{3F060DA2-1387-5447-A1A3-763193D6321E}">
      <dgm:prSet/>
      <dgm:spPr/>
      <dgm:t>
        <a:bodyPr/>
        <a:lstStyle/>
        <a:p>
          <a:endParaRPr lang="en-US"/>
        </a:p>
      </dgm:t>
    </dgm:pt>
    <dgm:pt modelId="{16F14BD1-19D5-9747-9D16-07B39426DCDC}">
      <dgm:prSet phldrT="[Text]" custT="1"/>
      <dgm:spPr/>
      <dgm:t>
        <a:bodyPr/>
        <a:lstStyle/>
        <a:p>
          <a:r>
            <a:rPr lang="en-US" sz="2400" b="1" dirty="0"/>
            <a:t>Nutritional interventions</a:t>
          </a:r>
          <a:r>
            <a:rPr lang="en-US" sz="2400" b="1" baseline="30000" dirty="0"/>
            <a:t>[1],[2]</a:t>
          </a:r>
        </a:p>
      </dgm:t>
    </dgm:pt>
    <dgm:pt modelId="{329A1C21-8BB1-F448-B276-0A367B1EC3A7}" type="parTrans" cxnId="{90DA513A-6D3E-0E4B-8E86-A2C9A6B94151}">
      <dgm:prSet/>
      <dgm:spPr/>
      <dgm:t>
        <a:bodyPr/>
        <a:lstStyle/>
        <a:p>
          <a:endParaRPr lang="en-US"/>
        </a:p>
      </dgm:t>
    </dgm:pt>
    <dgm:pt modelId="{0BD07877-F36A-3B4F-AB34-830010406706}" type="sibTrans" cxnId="{90DA513A-6D3E-0E4B-8E86-A2C9A6B94151}">
      <dgm:prSet/>
      <dgm:spPr/>
      <dgm:t>
        <a:bodyPr/>
        <a:lstStyle/>
        <a:p>
          <a:endParaRPr lang="en-US"/>
        </a:p>
      </dgm:t>
    </dgm:pt>
    <dgm:pt modelId="{D68788E3-C9E6-2440-921D-A6BC6CFE5296}">
      <dgm:prSet phldrT="[Text]"/>
      <dgm:spPr/>
      <dgm:t>
        <a:bodyPr/>
        <a:lstStyle/>
        <a:p>
          <a:pPr>
            <a:buFont typeface="Arial" panose="020B0604020202020204" pitchFamily="34" charset="0"/>
            <a:buChar char="•"/>
          </a:pPr>
          <a:r>
            <a:rPr lang="en-US" dirty="0"/>
            <a:t>Thickening of human milk or formula</a:t>
          </a:r>
        </a:p>
      </dgm:t>
    </dgm:pt>
    <dgm:pt modelId="{350233B9-2E26-244B-8AF6-B1E7C2BE6A7C}" type="parTrans" cxnId="{F18A3FEA-F6BE-784D-90C0-5476BF5C32C0}">
      <dgm:prSet/>
      <dgm:spPr/>
      <dgm:t>
        <a:bodyPr/>
        <a:lstStyle/>
        <a:p>
          <a:endParaRPr lang="en-US"/>
        </a:p>
      </dgm:t>
    </dgm:pt>
    <dgm:pt modelId="{C767580C-5999-1D4E-BB6F-86DBA8D6B50E}" type="sibTrans" cxnId="{F18A3FEA-F6BE-784D-90C0-5476BF5C32C0}">
      <dgm:prSet/>
      <dgm:spPr/>
      <dgm:t>
        <a:bodyPr/>
        <a:lstStyle/>
        <a:p>
          <a:endParaRPr lang="en-US"/>
        </a:p>
      </dgm:t>
    </dgm:pt>
    <dgm:pt modelId="{B7F245C0-3B33-7343-8531-0B5D2254476A}">
      <dgm:prSet phldrT="[Text]"/>
      <dgm:spPr/>
      <dgm:t>
        <a:bodyPr/>
        <a:lstStyle/>
        <a:p>
          <a:pPr>
            <a:buFont typeface="Arial" panose="020B0604020202020204" pitchFamily="34" charset="0"/>
            <a:buChar char="•"/>
          </a:pPr>
          <a:r>
            <a:rPr lang="en-US" dirty="0"/>
            <a:t>Modification of feeding volumes or intervals</a:t>
          </a:r>
        </a:p>
      </dgm:t>
    </dgm:pt>
    <dgm:pt modelId="{C26C25CC-D5D1-FC41-9BF1-00D64BC8CBE2}" type="parTrans" cxnId="{7C57412E-75FF-2D45-8039-1C0DCB525C09}">
      <dgm:prSet/>
      <dgm:spPr/>
      <dgm:t>
        <a:bodyPr/>
        <a:lstStyle/>
        <a:p>
          <a:endParaRPr lang="en-US"/>
        </a:p>
      </dgm:t>
    </dgm:pt>
    <dgm:pt modelId="{DB2B2A5E-683F-FF4A-A7AC-9E51C1C8546C}" type="sibTrans" cxnId="{7C57412E-75FF-2D45-8039-1C0DCB525C09}">
      <dgm:prSet/>
      <dgm:spPr/>
      <dgm:t>
        <a:bodyPr/>
        <a:lstStyle/>
        <a:p>
          <a:endParaRPr lang="en-US"/>
        </a:p>
      </dgm:t>
    </dgm:pt>
    <dgm:pt modelId="{59EE9181-AD79-104F-BC8A-BF6B7B03B999}">
      <dgm:prSet phldrT="[Text]" custT="1"/>
      <dgm:spPr/>
      <dgm:t>
        <a:bodyPr/>
        <a:lstStyle/>
        <a:p>
          <a:r>
            <a:rPr lang="en-US" sz="2400" b="1" dirty="0"/>
            <a:t>Counseling on proper feeding practices</a:t>
          </a:r>
          <a:r>
            <a:rPr lang="en-US" sz="2400" b="1" baseline="30000" dirty="0"/>
            <a:t>[1]</a:t>
          </a:r>
          <a:endParaRPr lang="en-US" sz="2400" b="1" dirty="0"/>
        </a:p>
      </dgm:t>
    </dgm:pt>
    <dgm:pt modelId="{CEC33ECB-9641-F343-9EDE-4C4329F5930F}" type="parTrans" cxnId="{D77517E5-5594-244C-B5D5-D96E602E31C0}">
      <dgm:prSet/>
      <dgm:spPr/>
      <dgm:t>
        <a:bodyPr/>
        <a:lstStyle/>
        <a:p>
          <a:endParaRPr lang="en-US"/>
        </a:p>
      </dgm:t>
    </dgm:pt>
    <dgm:pt modelId="{F20ADCB5-6462-674E-BA7D-991D66AEB6B9}" type="sibTrans" cxnId="{D77517E5-5594-244C-B5D5-D96E602E31C0}">
      <dgm:prSet/>
      <dgm:spPr/>
      <dgm:t>
        <a:bodyPr/>
        <a:lstStyle/>
        <a:p>
          <a:endParaRPr lang="en-US"/>
        </a:p>
      </dgm:t>
    </dgm:pt>
    <dgm:pt modelId="{FE04E916-710D-A14F-B409-FB755C2FB917}">
      <dgm:prSet phldrT="[Text]"/>
      <dgm:spPr/>
      <dgm:t>
        <a:bodyPr/>
        <a:lstStyle/>
        <a:p>
          <a:pPr>
            <a:buFont typeface="Arial" panose="020B0604020202020204" pitchFamily="34" charset="0"/>
            <a:buChar char="•"/>
          </a:pPr>
          <a:r>
            <a:rPr lang="en-US" dirty="0"/>
            <a:t>Signs and symptoms warranting medical evaluation (e.g., refusal to feed)</a:t>
          </a:r>
        </a:p>
      </dgm:t>
    </dgm:pt>
    <dgm:pt modelId="{4C8CF417-022A-E949-BDB7-3C48B11CDB18}" type="parTrans" cxnId="{5366136A-84A5-804B-8FF9-9A0C72A11266}">
      <dgm:prSet/>
      <dgm:spPr/>
      <dgm:t>
        <a:bodyPr/>
        <a:lstStyle/>
        <a:p>
          <a:endParaRPr lang="en-US"/>
        </a:p>
      </dgm:t>
    </dgm:pt>
    <dgm:pt modelId="{04713A6B-A4EA-4A42-B2E3-9759E1C61542}" type="sibTrans" cxnId="{5366136A-84A5-804B-8FF9-9A0C72A11266}">
      <dgm:prSet/>
      <dgm:spPr/>
      <dgm:t>
        <a:bodyPr/>
        <a:lstStyle/>
        <a:p>
          <a:endParaRPr lang="en-US"/>
        </a:p>
      </dgm:t>
    </dgm:pt>
    <dgm:pt modelId="{62D56D67-2D48-2F42-8DA6-5AFBF8055437}">
      <dgm:prSet phldrT="[Text]"/>
      <dgm:spPr/>
      <dgm:t>
        <a:bodyPr/>
        <a:lstStyle/>
        <a:p>
          <a:pPr>
            <a:buFont typeface="Arial" panose="020B0604020202020204" pitchFamily="34" charset="0"/>
            <a:buChar char="•"/>
          </a:pPr>
          <a:r>
            <a:rPr lang="en-US" dirty="0"/>
            <a:t>As the digestive system matures, regurgitation usually improves by age 12 months</a:t>
          </a:r>
        </a:p>
      </dgm:t>
    </dgm:pt>
    <dgm:pt modelId="{223EEB47-1662-AB4A-A852-8C29BF2E2965}" type="parTrans" cxnId="{49A74F11-91A0-AE4F-8C22-59985E9D6FCC}">
      <dgm:prSet/>
      <dgm:spPr/>
      <dgm:t>
        <a:bodyPr/>
        <a:lstStyle/>
        <a:p>
          <a:endParaRPr lang="en-US"/>
        </a:p>
      </dgm:t>
    </dgm:pt>
    <dgm:pt modelId="{0B291B97-5F29-6B4F-AE7C-7E030E9B8981}" type="sibTrans" cxnId="{49A74F11-91A0-AE4F-8C22-59985E9D6FCC}">
      <dgm:prSet/>
      <dgm:spPr/>
      <dgm:t>
        <a:bodyPr/>
        <a:lstStyle/>
        <a:p>
          <a:endParaRPr lang="en-US"/>
        </a:p>
      </dgm:t>
    </dgm:pt>
    <dgm:pt modelId="{4428DE25-DE05-8644-916E-20119112797B}">
      <dgm:prSet phldrT="[Text]"/>
      <dgm:spPr/>
      <dgm:t>
        <a:bodyPr/>
        <a:lstStyle/>
        <a:p>
          <a:pPr>
            <a:buFont typeface="Arial" panose="020B0604020202020204" pitchFamily="34" charset="0"/>
            <a:buChar char="•"/>
          </a:pPr>
          <a:r>
            <a:rPr lang="en-US" dirty="0"/>
            <a:t>Upright positioning during feeding</a:t>
          </a:r>
        </a:p>
      </dgm:t>
    </dgm:pt>
    <dgm:pt modelId="{DC56C261-855C-C34E-9A3E-C13CB6594972}" type="parTrans" cxnId="{0C0294FD-159E-154E-ABB1-D7910B6F0218}">
      <dgm:prSet/>
      <dgm:spPr/>
      <dgm:t>
        <a:bodyPr/>
        <a:lstStyle/>
        <a:p>
          <a:endParaRPr lang="en-US"/>
        </a:p>
      </dgm:t>
    </dgm:pt>
    <dgm:pt modelId="{94CC9064-453D-454A-9F5E-3A292B3D9B52}" type="sibTrans" cxnId="{0C0294FD-159E-154E-ABB1-D7910B6F0218}">
      <dgm:prSet/>
      <dgm:spPr/>
      <dgm:t>
        <a:bodyPr/>
        <a:lstStyle/>
        <a:p>
          <a:endParaRPr lang="en-US"/>
        </a:p>
      </dgm:t>
    </dgm:pt>
    <dgm:pt modelId="{AE89D4F4-29F3-9A4A-88F7-2C6027757323}">
      <dgm:prSet phldrT="[Text]"/>
      <dgm:spPr/>
      <dgm:t>
        <a:bodyPr/>
        <a:lstStyle/>
        <a:p>
          <a:pPr>
            <a:buFont typeface="Arial" panose="020B0604020202020204" pitchFamily="34" charset="0"/>
            <a:buChar char="•"/>
          </a:pPr>
          <a:r>
            <a:rPr lang="en-US" dirty="0"/>
            <a:t>Burping during and after feeds</a:t>
          </a:r>
        </a:p>
      </dgm:t>
    </dgm:pt>
    <dgm:pt modelId="{E0B136A1-F7CC-0242-B33C-4242AAA84A2D}" type="parTrans" cxnId="{F11FEB38-6536-2849-8CC5-75EF8AA7EBE3}">
      <dgm:prSet/>
      <dgm:spPr/>
      <dgm:t>
        <a:bodyPr/>
        <a:lstStyle/>
        <a:p>
          <a:endParaRPr lang="en-US"/>
        </a:p>
      </dgm:t>
    </dgm:pt>
    <dgm:pt modelId="{1858B29B-98BF-8046-81C2-7A71904069BC}" type="sibTrans" cxnId="{F11FEB38-6536-2849-8CC5-75EF8AA7EBE3}">
      <dgm:prSet/>
      <dgm:spPr/>
      <dgm:t>
        <a:bodyPr/>
        <a:lstStyle/>
        <a:p>
          <a:endParaRPr lang="en-US"/>
        </a:p>
      </dgm:t>
    </dgm:pt>
    <dgm:pt modelId="{D494A621-746F-124E-92AA-FAC034565575}">
      <dgm:prSet phldrT="[Text]"/>
      <dgm:spPr/>
      <dgm:t>
        <a:bodyPr/>
        <a:lstStyle/>
        <a:p>
          <a:pPr>
            <a:buFont typeface="Arial" panose="020B0604020202020204" pitchFamily="34" charset="0"/>
            <a:buChar char="•"/>
          </a:pPr>
          <a:r>
            <a:rPr lang="en-US" dirty="0"/>
            <a:t>Identifying satiety cues and avoiding overfeeding</a:t>
          </a:r>
        </a:p>
      </dgm:t>
    </dgm:pt>
    <dgm:pt modelId="{4015C4AD-A8A9-A94C-B5AA-D9F5413F4153}" type="parTrans" cxnId="{715B309E-D45E-A449-AA8B-741C9C7D4E61}">
      <dgm:prSet/>
      <dgm:spPr/>
      <dgm:t>
        <a:bodyPr/>
        <a:lstStyle/>
        <a:p>
          <a:endParaRPr lang="en-US"/>
        </a:p>
      </dgm:t>
    </dgm:pt>
    <dgm:pt modelId="{312960A8-1B80-984E-B0DC-7C94D7DA9DD3}" type="sibTrans" cxnId="{715B309E-D45E-A449-AA8B-741C9C7D4E61}">
      <dgm:prSet/>
      <dgm:spPr/>
      <dgm:t>
        <a:bodyPr/>
        <a:lstStyle/>
        <a:p>
          <a:endParaRPr lang="en-US"/>
        </a:p>
      </dgm:t>
    </dgm:pt>
    <dgm:pt modelId="{94D278B3-D719-CD4F-A8CB-264C648D16AE}">
      <dgm:prSet phldrT="[Text]"/>
      <dgm:spPr/>
      <dgm:t>
        <a:bodyPr/>
        <a:lstStyle/>
        <a:p>
          <a:pPr>
            <a:buFont typeface="Arial" panose="020B0604020202020204" pitchFamily="34" charset="0"/>
            <a:buChar char="•"/>
          </a:pPr>
          <a:r>
            <a:rPr lang="en-US" dirty="0"/>
            <a:t>Ensuring appropriate feeding frequency, volume, composition, and bottle and nipple</a:t>
          </a:r>
        </a:p>
      </dgm:t>
    </dgm:pt>
    <dgm:pt modelId="{72FF554C-B2CB-584A-BBC2-64F2E4A5272C}" type="parTrans" cxnId="{37A4D078-8EAE-E645-B782-46E8060F4FA8}">
      <dgm:prSet/>
      <dgm:spPr/>
      <dgm:t>
        <a:bodyPr/>
        <a:lstStyle/>
        <a:p>
          <a:endParaRPr lang="en-US"/>
        </a:p>
      </dgm:t>
    </dgm:pt>
    <dgm:pt modelId="{2BDBF009-3850-2649-AE3B-194BCC342D75}" type="sibTrans" cxnId="{37A4D078-8EAE-E645-B782-46E8060F4FA8}">
      <dgm:prSet/>
      <dgm:spPr/>
      <dgm:t>
        <a:bodyPr/>
        <a:lstStyle/>
        <a:p>
          <a:endParaRPr lang="en-US"/>
        </a:p>
      </dgm:t>
    </dgm:pt>
    <dgm:pt modelId="{8FF0424C-E4E7-2245-B2C2-282173E1B2A0}">
      <dgm:prSet phldrT="[Text]"/>
      <dgm:spPr/>
      <dgm:t>
        <a:bodyPr/>
        <a:lstStyle/>
        <a:p>
          <a:pPr>
            <a:buFont typeface="Arial" panose="020B0604020202020204" pitchFamily="34" charset="0"/>
            <a:buChar char="•"/>
          </a:pPr>
          <a:r>
            <a:rPr lang="en-US" dirty="0"/>
            <a:t>Trial of extensively hydrolyzed formula (only for those who have not responded to conventional GERD therapies)</a:t>
          </a:r>
        </a:p>
      </dgm:t>
    </dgm:pt>
    <dgm:pt modelId="{1F9266C9-0CBE-BB43-8D39-2F4CBB42E71E}" type="parTrans" cxnId="{CC1D0136-1B1A-5C44-A352-9DBA145455B7}">
      <dgm:prSet/>
      <dgm:spPr/>
      <dgm:t>
        <a:bodyPr/>
        <a:lstStyle/>
        <a:p>
          <a:endParaRPr lang="en-US"/>
        </a:p>
      </dgm:t>
    </dgm:pt>
    <dgm:pt modelId="{E0F94620-2203-3B42-AE47-6A9E57BEB075}" type="sibTrans" cxnId="{CC1D0136-1B1A-5C44-A352-9DBA145455B7}">
      <dgm:prSet/>
      <dgm:spPr/>
      <dgm:t>
        <a:bodyPr/>
        <a:lstStyle/>
        <a:p>
          <a:endParaRPr lang="en-US"/>
        </a:p>
      </dgm:t>
    </dgm:pt>
    <dgm:pt modelId="{56F12667-0F26-BB4F-8003-09D9A3DB1BCE}" type="pres">
      <dgm:prSet presAssocID="{16DADAE2-BBAA-0540-888B-A1ED612E4F0B}" presName="Name0" presStyleCnt="0">
        <dgm:presLayoutVars>
          <dgm:dir/>
          <dgm:animLvl val="lvl"/>
          <dgm:resizeHandles val="exact"/>
        </dgm:presLayoutVars>
      </dgm:prSet>
      <dgm:spPr/>
    </dgm:pt>
    <dgm:pt modelId="{0F246AF6-A142-D443-BC62-25F84A8C461C}" type="pres">
      <dgm:prSet presAssocID="{A2EF7CA4-DA4F-9044-AC7F-745A7834D735}" presName="composite" presStyleCnt="0"/>
      <dgm:spPr/>
    </dgm:pt>
    <dgm:pt modelId="{E1309A1C-9F62-7647-BDF5-EFB750B1AC1F}" type="pres">
      <dgm:prSet presAssocID="{A2EF7CA4-DA4F-9044-AC7F-745A7834D735}" presName="parTx" presStyleLbl="alignNode1" presStyleIdx="0" presStyleCnt="3">
        <dgm:presLayoutVars>
          <dgm:chMax val="0"/>
          <dgm:chPref val="0"/>
          <dgm:bulletEnabled val="1"/>
        </dgm:presLayoutVars>
      </dgm:prSet>
      <dgm:spPr/>
    </dgm:pt>
    <dgm:pt modelId="{9FAA776D-EF4C-CA4F-AEF7-45A39B4863C5}" type="pres">
      <dgm:prSet presAssocID="{A2EF7CA4-DA4F-9044-AC7F-745A7834D735}" presName="desTx" presStyleLbl="alignAccFollowNode1" presStyleIdx="0" presStyleCnt="3">
        <dgm:presLayoutVars>
          <dgm:bulletEnabled val="1"/>
        </dgm:presLayoutVars>
      </dgm:prSet>
      <dgm:spPr/>
    </dgm:pt>
    <dgm:pt modelId="{131734EA-CDBB-B54B-AF42-A398F278668B}" type="pres">
      <dgm:prSet presAssocID="{CEAE672F-3084-9245-AD7D-AB481100F48D}" presName="space" presStyleCnt="0"/>
      <dgm:spPr/>
    </dgm:pt>
    <dgm:pt modelId="{6E4C2E7F-7FF3-2045-AB24-D7E979DB5EA1}" type="pres">
      <dgm:prSet presAssocID="{59EE9181-AD79-104F-BC8A-BF6B7B03B999}" presName="composite" presStyleCnt="0"/>
      <dgm:spPr/>
    </dgm:pt>
    <dgm:pt modelId="{732EB7BA-8507-7846-9388-1516CF67D8F3}" type="pres">
      <dgm:prSet presAssocID="{59EE9181-AD79-104F-BC8A-BF6B7B03B999}" presName="parTx" presStyleLbl="alignNode1" presStyleIdx="1" presStyleCnt="3">
        <dgm:presLayoutVars>
          <dgm:chMax val="0"/>
          <dgm:chPref val="0"/>
          <dgm:bulletEnabled val="1"/>
        </dgm:presLayoutVars>
      </dgm:prSet>
      <dgm:spPr/>
    </dgm:pt>
    <dgm:pt modelId="{D368FB95-C405-A54D-9639-0B3C83C110E3}" type="pres">
      <dgm:prSet presAssocID="{59EE9181-AD79-104F-BC8A-BF6B7B03B999}" presName="desTx" presStyleLbl="alignAccFollowNode1" presStyleIdx="1" presStyleCnt="3">
        <dgm:presLayoutVars>
          <dgm:bulletEnabled val="1"/>
        </dgm:presLayoutVars>
      </dgm:prSet>
      <dgm:spPr/>
    </dgm:pt>
    <dgm:pt modelId="{78FF119A-2194-2742-B448-DC21091610BD}" type="pres">
      <dgm:prSet presAssocID="{F20ADCB5-6462-674E-BA7D-991D66AEB6B9}" presName="space" presStyleCnt="0"/>
      <dgm:spPr/>
    </dgm:pt>
    <dgm:pt modelId="{8FDEF73A-42A6-074E-8CC4-A7A00D622E76}" type="pres">
      <dgm:prSet presAssocID="{16F14BD1-19D5-9747-9D16-07B39426DCDC}" presName="composite" presStyleCnt="0"/>
      <dgm:spPr/>
    </dgm:pt>
    <dgm:pt modelId="{F206217D-D900-884F-A327-DA043BBF16A8}" type="pres">
      <dgm:prSet presAssocID="{16F14BD1-19D5-9747-9D16-07B39426DCDC}" presName="parTx" presStyleLbl="alignNode1" presStyleIdx="2" presStyleCnt="3">
        <dgm:presLayoutVars>
          <dgm:chMax val="0"/>
          <dgm:chPref val="0"/>
          <dgm:bulletEnabled val="1"/>
        </dgm:presLayoutVars>
      </dgm:prSet>
      <dgm:spPr/>
    </dgm:pt>
    <dgm:pt modelId="{ADA9022A-63E5-764B-886F-25661098951E}" type="pres">
      <dgm:prSet presAssocID="{16F14BD1-19D5-9747-9D16-07B39426DCDC}" presName="desTx" presStyleLbl="alignAccFollowNode1" presStyleIdx="2" presStyleCnt="3">
        <dgm:presLayoutVars>
          <dgm:bulletEnabled val="1"/>
        </dgm:presLayoutVars>
      </dgm:prSet>
      <dgm:spPr/>
    </dgm:pt>
  </dgm:ptLst>
  <dgm:cxnLst>
    <dgm:cxn modelId="{AC23510F-CAE4-B94B-A288-F2862663561B}" type="presOf" srcId="{AE89D4F4-29F3-9A4A-88F7-2C6027757323}" destId="{D368FB95-C405-A54D-9639-0B3C83C110E3}" srcOrd="0" destOrd="1" presId="urn:microsoft.com/office/officeart/2005/8/layout/hList1"/>
    <dgm:cxn modelId="{49A74F11-91A0-AE4F-8C22-59985E9D6FCC}" srcId="{A2EF7CA4-DA4F-9044-AC7F-745A7834D735}" destId="{62D56D67-2D48-2F42-8DA6-5AFBF8055437}" srcOrd="1" destOrd="0" parTransId="{223EEB47-1662-AB4A-A852-8C29BF2E2965}" sibTransId="{0B291B97-5F29-6B4F-AE7C-7E030E9B8981}"/>
    <dgm:cxn modelId="{9C6B0B16-C938-9045-A3FE-D7C21CFAE5FB}" type="presOf" srcId="{D68788E3-C9E6-2440-921D-A6BC6CFE5296}" destId="{ADA9022A-63E5-764B-886F-25661098951E}" srcOrd="0" destOrd="0" presId="urn:microsoft.com/office/officeart/2005/8/layout/hList1"/>
    <dgm:cxn modelId="{E1EF1424-FC34-C34A-8CE5-CB7A197CC318}" type="presOf" srcId="{62D56D67-2D48-2F42-8DA6-5AFBF8055437}" destId="{9FAA776D-EF4C-CA4F-AEF7-45A39B4863C5}" srcOrd="0" destOrd="1" presId="urn:microsoft.com/office/officeart/2005/8/layout/hList1"/>
    <dgm:cxn modelId="{7C57412E-75FF-2D45-8039-1C0DCB525C09}" srcId="{16F14BD1-19D5-9747-9D16-07B39426DCDC}" destId="{B7F245C0-3B33-7343-8531-0B5D2254476A}" srcOrd="1" destOrd="0" parTransId="{C26C25CC-D5D1-FC41-9BF1-00D64BC8CBE2}" sibTransId="{DB2B2A5E-683F-FF4A-A7AC-9E51C1C8546C}"/>
    <dgm:cxn modelId="{6FDF3F31-63FF-9C4E-9A41-5DB3AA388806}" type="presOf" srcId="{A2EF7CA4-DA4F-9044-AC7F-745A7834D735}" destId="{E1309A1C-9F62-7647-BDF5-EFB750B1AC1F}" srcOrd="0" destOrd="0" presId="urn:microsoft.com/office/officeart/2005/8/layout/hList1"/>
    <dgm:cxn modelId="{3071A433-8F19-6540-93EB-11C85631502E}" type="presOf" srcId="{9ED0174F-D38B-D844-B1B5-E82CCF6E2F9E}" destId="{9FAA776D-EF4C-CA4F-AEF7-45A39B4863C5}" srcOrd="0" destOrd="0" presId="urn:microsoft.com/office/officeart/2005/8/layout/hList1"/>
    <dgm:cxn modelId="{CC1D0136-1B1A-5C44-A352-9DBA145455B7}" srcId="{16F14BD1-19D5-9747-9D16-07B39426DCDC}" destId="{8FF0424C-E4E7-2245-B2C2-282173E1B2A0}" srcOrd="2" destOrd="0" parTransId="{1F9266C9-0CBE-BB43-8D39-2F4CBB42E71E}" sibTransId="{E0F94620-2203-3B42-AE47-6A9E57BEB075}"/>
    <dgm:cxn modelId="{F11FEB38-6536-2849-8CC5-75EF8AA7EBE3}" srcId="{59EE9181-AD79-104F-BC8A-BF6B7B03B999}" destId="{AE89D4F4-29F3-9A4A-88F7-2C6027757323}" srcOrd="1" destOrd="0" parTransId="{E0B136A1-F7CC-0242-B33C-4242AAA84A2D}" sibTransId="{1858B29B-98BF-8046-81C2-7A71904069BC}"/>
    <dgm:cxn modelId="{ECA08D39-5366-844E-AE4A-73B30C380356}" type="presOf" srcId="{FE04E916-710D-A14F-B409-FB755C2FB917}" destId="{9FAA776D-EF4C-CA4F-AEF7-45A39B4863C5}" srcOrd="0" destOrd="2" presId="urn:microsoft.com/office/officeart/2005/8/layout/hList1"/>
    <dgm:cxn modelId="{90DA513A-6D3E-0E4B-8E86-A2C9A6B94151}" srcId="{16DADAE2-BBAA-0540-888B-A1ED612E4F0B}" destId="{16F14BD1-19D5-9747-9D16-07B39426DCDC}" srcOrd="2" destOrd="0" parTransId="{329A1C21-8BB1-F448-B276-0A367B1EC3A7}" sibTransId="{0BD07877-F36A-3B4F-AB34-830010406706}"/>
    <dgm:cxn modelId="{1996853E-7D3A-084E-93F0-7A441CABA63C}" type="presOf" srcId="{16F14BD1-19D5-9747-9D16-07B39426DCDC}" destId="{F206217D-D900-884F-A327-DA043BBF16A8}" srcOrd="0" destOrd="0" presId="urn:microsoft.com/office/officeart/2005/8/layout/hList1"/>
    <dgm:cxn modelId="{3F772E48-B9A6-C346-B190-1181D624EAE7}" type="presOf" srcId="{16DADAE2-BBAA-0540-888B-A1ED612E4F0B}" destId="{56F12667-0F26-BB4F-8003-09D9A3DB1BCE}" srcOrd="0" destOrd="0" presId="urn:microsoft.com/office/officeart/2005/8/layout/hList1"/>
    <dgm:cxn modelId="{0AA24449-3253-D648-8394-6A1F58024550}" type="presOf" srcId="{8FF0424C-E4E7-2245-B2C2-282173E1B2A0}" destId="{ADA9022A-63E5-764B-886F-25661098951E}" srcOrd="0" destOrd="2" presId="urn:microsoft.com/office/officeart/2005/8/layout/hList1"/>
    <dgm:cxn modelId="{5366136A-84A5-804B-8FF9-9A0C72A11266}" srcId="{A2EF7CA4-DA4F-9044-AC7F-745A7834D735}" destId="{FE04E916-710D-A14F-B409-FB755C2FB917}" srcOrd="2" destOrd="0" parTransId="{4C8CF417-022A-E949-BDB7-3C48B11CDB18}" sibTransId="{04713A6B-A4EA-4A42-B2E3-9759E1C61542}"/>
    <dgm:cxn modelId="{70F30357-0045-9B40-8C3A-8B041794EE8D}" type="presOf" srcId="{4428DE25-DE05-8644-916E-20119112797B}" destId="{D368FB95-C405-A54D-9639-0B3C83C110E3}" srcOrd="0" destOrd="0" presId="urn:microsoft.com/office/officeart/2005/8/layout/hList1"/>
    <dgm:cxn modelId="{37A4D078-8EAE-E645-B782-46E8060F4FA8}" srcId="{59EE9181-AD79-104F-BC8A-BF6B7B03B999}" destId="{94D278B3-D719-CD4F-A8CB-264C648D16AE}" srcOrd="3" destOrd="0" parTransId="{72FF554C-B2CB-584A-BBC2-64F2E4A5272C}" sibTransId="{2BDBF009-3850-2649-AE3B-194BCC342D75}"/>
    <dgm:cxn modelId="{FBE88C7F-7F8D-9740-8FDA-833A76028737}" type="presOf" srcId="{59EE9181-AD79-104F-BC8A-BF6B7B03B999}" destId="{732EB7BA-8507-7846-9388-1516CF67D8F3}" srcOrd="0" destOrd="0" presId="urn:microsoft.com/office/officeart/2005/8/layout/hList1"/>
    <dgm:cxn modelId="{A1F9A08D-5887-FA4C-9AE4-25C83E6E3BA8}" type="presOf" srcId="{94D278B3-D719-CD4F-A8CB-264C648D16AE}" destId="{D368FB95-C405-A54D-9639-0B3C83C110E3}" srcOrd="0" destOrd="3" presId="urn:microsoft.com/office/officeart/2005/8/layout/hList1"/>
    <dgm:cxn modelId="{715B309E-D45E-A449-AA8B-741C9C7D4E61}" srcId="{59EE9181-AD79-104F-BC8A-BF6B7B03B999}" destId="{D494A621-746F-124E-92AA-FAC034565575}" srcOrd="2" destOrd="0" parTransId="{4015C4AD-A8A9-A94C-B5AA-D9F5413F4153}" sibTransId="{312960A8-1B80-984E-B0DC-7C94D7DA9DD3}"/>
    <dgm:cxn modelId="{3F060DA2-1387-5447-A1A3-763193D6321E}" srcId="{A2EF7CA4-DA4F-9044-AC7F-745A7834D735}" destId="{9ED0174F-D38B-D844-B1B5-E82CCF6E2F9E}" srcOrd="0" destOrd="0" parTransId="{915A4D74-319D-D84D-8F8F-0C7C169BD06D}" sibTransId="{AB3A142D-5CAB-174B-ADBE-EB3A2662D495}"/>
    <dgm:cxn modelId="{CEFA20AB-B61A-B841-A4C3-6168D1A66EF6}" type="presOf" srcId="{D494A621-746F-124E-92AA-FAC034565575}" destId="{D368FB95-C405-A54D-9639-0B3C83C110E3}" srcOrd="0" destOrd="2" presId="urn:microsoft.com/office/officeart/2005/8/layout/hList1"/>
    <dgm:cxn modelId="{F70D74B5-01E3-3F46-9BC0-C027CDBD06D0}" type="presOf" srcId="{B7F245C0-3B33-7343-8531-0B5D2254476A}" destId="{ADA9022A-63E5-764B-886F-25661098951E}" srcOrd="0" destOrd="1" presId="urn:microsoft.com/office/officeart/2005/8/layout/hList1"/>
    <dgm:cxn modelId="{D77517E5-5594-244C-B5D5-D96E602E31C0}" srcId="{16DADAE2-BBAA-0540-888B-A1ED612E4F0B}" destId="{59EE9181-AD79-104F-BC8A-BF6B7B03B999}" srcOrd="1" destOrd="0" parTransId="{CEC33ECB-9641-F343-9EDE-4C4329F5930F}" sibTransId="{F20ADCB5-6462-674E-BA7D-991D66AEB6B9}"/>
    <dgm:cxn modelId="{F18A3FEA-F6BE-784D-90C0-5476BF5C32C0}" srcId="{16F14BD1-19D5-9747-9D16-07B39426DCDC}" destId="{D68788E3-C9E6-2440-921D-A6BC6CFE5296}" srcOrd="0" destOrd="0" parTransId="{350233B9-2E26-244B-8AF6-B1E7C2BE6A7C}" sibTransId="{C767580C-5999-1D4E-BB6F-86DBA8D6B50E}"/>
    <dgm:cxn modelId="{C46E4DEF-EC04-B943-984E-0615984269AA}" srcId="{16DADAE2-BBAA-0540-888B-A1ED612E4F0B}" destId="{A2EF7CA4-DA4F-9044-AC7F-745A7834D735}" srcOrd="0" destOrd="0" parTransId="{1712B911-56D9-C742-8CC6-5127024AF17E}" sibTransId="{CEAE672F-3084-9245-AD7D-AB481100F48D}"/>
    <dgm:cxn modelId="{0C0294FD-159E-154E-ABB1-D7910B6F0218}" srcId="{59EE9181-AD79-104F-BC8A-BF6B7B03B999}" destId="{4428DE25-DE05-8644-916E-20119112797B}" srcOrd="0" destOrd="0" parTransId="{DC56C261-855C-C34E-9A3E-C13CB6594972}" sibTransId="{94CC9064-453D-454A-9F5E-3A292B3D9B52}"/>
    <dgm:cxn modelId="{6AC68F79-FE9D-BD47-8451-11E0BE8756C8}" type="presParOf" srcId="{56F12667-0F26-BB4F-8003-09D9A3DB1BCE}" destId="{0F246AF6-A142-D443-BC62-25F84A8C461C}" srcOrd="0" destOrd="0" presId="urn:microsoft.com/office/officeart/2005/8/layout/hList1"/>
    <dgm:cxn modelId="{8F092BA0-54D6-1C4F-BF78-4AD2836914CC}" type="presParOf" srcId="{0F246AF6-A142-D443-BC62-25F84A8C461C}" destId="{E1309A1C-9F62-7647-BDF5-EFB750B1AC1F}" srcOrd="0" destOrd="0" presId="urn:microsoft.com/office/officeart/2005/8/layout/hList1"/>
    <dgm:cxn modelId="{0247B71E-333E-7D49-B854-430345F92D19}" type="presParOf" srcId="{0F246AF6-A142-D443-BC62-25F84A8C461C}" destId="{9FAA776D-EF4C-CA4F-AEF7-45A39B4863C5}" srcOrd="1" destOrd="0" presId="urn:microsoft.com/office/officeart/2005/8/layout/hList1"/>
    <dgm:cxn modelId="{95F036D9-434B-CA44-9DF7-F2EAFB8142BB}" type="presParOf" srcId="{56F12667-0F26-BB4F-8003-09D9A3DB1BCE}" destId="{131734EA-CDBB-B54B-AF42-A398F278668B}" srcOrd="1" destOrd="0" presId="urn:microsoft.com/office/officeart/2005/8/layout/hList1"/>
    <dgm:cxn modelId="{6A4C23D3-27FC-474C-8849-BF553692103F}" type="presParOf" srcId="{56F12667-0F26-BB4F-8003-09D9A3DB1BCE}" destId="{6E4C2E7F-7FF3-2045-AB24-D7E979DB5EA1}" srcOrd="2" destOrd="0" presId="urn:microsoft.com/office/officeart/2005/8/layout/hList1"/>
    <dgm:cxn modelId="{B98E6B94-4393-C649-8F9B-FF7A3A05B9AF}" type="presParOf" srcId="{6E4C2E7F-7FF3-2045-AB24-D7E979DB5EA1}" destId="{732EB7BA-8507-7846-9388-1516CF67D8F3}" srcOrd="0" destOrd="0" presId="urn:microsoft.com/office/officeart/2005/8/layout/hList1"/>
    <dgm:cxn modelId="{0323637D-9DFA-0740-A452-C9589B3DDDAC}" type="presParOf" srcId="{6E4C2E7F-7FF3-2045-AB24-D7E979DB5EA1}" destId="{D368FB95-C405-A54D-9639-0B3C83C110E3}" srcOrd="1" destOrd="0" presId="urn:microsoft.com/office/officeart/2005/8/layout/hList1"/>
    <dgm:cxn modelId="{097CB64E-71CB-974C-9AD8-FE57465898F7}" type="presParOf" srcId="{56F12667-0F26-BB4F-8003-09D9A3DB1BCE}" destId="{78FF119A-2194-2742-B448-DC21091610BD}" srcOrd="3" destOrd="0" presId="urn:microsoft.com/office/officeart/2005/8/layout/hList1"/>
    <dgm:cxn modelId="{71C1D4FE-A744-7742-9B3A-BF358931F341}" type="presParOf" srcId="{56F12667-0F26-BB4F-8003-09D9A3DB1BCE}" destId="{8FDEF73A-42A6-074E-8CC4-A7A00D622E76}" srcOrd="4" destOrd="0" presId="urn:microsoft.com/office/officeart/2005/8/layout/hList1"/>
    <dgm:cxn modelId="{6B93D645-FC30-3843-B89E-13D98E6E35C0}" type="presParOf" srcId="{8FDEF73A-42A6-074E-8CC4-A7A00D622E76}" destId="{F206217D-D900-884F-A327-DA043BBF16A8}" srcOrd="0" destOrd="0" presId="urn:microsoft.com/office/officeart/2005/8/layout/hList1"/>
    <dgm:cxn modelId="{4E642CAC-7DFE-3D49-B3E2-0489A9A1EC4E}" type="presParOf" srcId="{8FDEF73A-42A6-074E-8CC4-A7A00D622E76}" destId="{ADA9022A-63E5-764B-886F-25661098951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BEB36D-47AF-AC42-8EF2-E2EC59709B28}" type="doc">
      <dgm:prSet loTypeId="urn:microsoft.com/office/officeart/2005/8/layout/cycle6" loCatId="" qsTypeId="urn:microsoft.com/office/officeart/2005/8/quickstyle/simple1" qsCatId="simple" csTypeId="urn:microsoft.com/office/officeart/2005/8/colors/colorful1" csCatId="colorful" phldr="1"/>
      <dgm:spPr/>
      <dgm:t>
        <a:bodyPr/>
        <a:lstStyle/>
        <a:p>
          <a:endParaRPr lang="en-US"/>
        </a:p>
      </dgm:t>
    </dgm:pt>
    <dgm:pt modelId="{1809EA2F-5F42-F347-AC0A-9F7CDED606F4}">
      <dgm:prSet phldrT="[Text]"/>
      <dgm:spPr/>
      <dgm:t>
        <a:bodyPr/>
        <a:lstStyle/>
        <a:p>
          <a:r>
            <a:rPr lang="en-US" b="1" dirty="0"/>
            <a:t>Primary care</a:t>
          </a:r>
        </a:p>
      </dgm:t>
    </dgm:pt>
    <dgm:pt modelId="{E77571F9-9270-674A-BFB6-28DEBFB7931E}" type="parTrans" cxnId="{8D595A05-01BA-274D-B3E6-80651738F083}">
      <dgm:prSet/>
      <dgm:spPr/>
      <dgm:t>
        <a:bodyPr/>
        <a:lstStyle/>
        <a:p>
          <a:endParaRPr lang="en-US" b="1"/>
        </a:p>
      </dgm:t>
    </dgm:pt>
    <dgm:pt modelId="{6227D7D7-B617-1E4B-8826-2C6925995CE2}" type="sibTrans" cxnId="{8D595A05-01BA-274D-B3E6-80651738F083}">
      <dgm:prSet/>
      <dgm:spPr/>
      <dgm:t>
        <a:bodyPr/>
        <a:lstStyle/>
        <a:p>
          <a:endParaRPr lang="en-US" b="1"/>
        </a:p>
      </dgm:t>
    </dgm:pt>
    <dgm:pt modelId="{04D703C8-01D9-4745-BAD3-D2BA23233980}">
      <dgm:prSet phldrT="[Text]"/>
      <dgm:spPr/>
      <dgm:t>
        <a:bodyPr/>
        <a:lstStyle/>
        <a:p>
          <a:r>
            <a:rPr lang="en-US" b="1" dirty="0"/>
            <a:t>Gastroenterology</a:t>
          </a:r>
        </a:p>
      </dgm:t>
    </dgm:pt>
    <dgm:pt modelId="{655CCFA6-2007-424E-B7E3-D99D871A3CEB}" type="parTrans" cxnId="{985D5BCC-8195-3A4E-AD95-2711E3BEB1DD}">
      <dgm:prSet/>
      <dgm:spPr/>
      <dgm:t>
        <a:bodyPr/>
        <a:lstStyle/>
        <a:p>
          <a:endParaRPr lang="en-US" b="1"/>
        </a:p>
      </dgm:t>
    </dgm:pt>
    <dgm:pt modelId="{0A782046-8B93-0943-BAF6-7C2AFF270FB4}" type="sibTrans" cxnId="{985D5BCC-8195-3A4E-AD95-2711E3BEB1DD}">
      <dgm:prSet/>
      <dgm:spPr/>
      <dgm:t>
        <a:bodyPr/>
        <a:lstStyle/>
        <a:p>
          <a:endParaRPr lang="en-US" b="1"/>
        </a:p>
      </dgm:t>
    </dgm:pt>
    <dgm:pt modelId="{E7929C2A-DCA2-DA42-BB69-95FC50F3F75A}">
      <dgm:prSet phldrT="[Text]"/>
      <dgm:spPr/>
      <dgm:t>
        <a:bodyPr/>
        <a:lstStyle/>
        <a:p>
          <a:r>
            <a:rPr lang="en-US" b="1" dirty="0"/>
            <a:t>Speech-language pathology</a:t>
          </a:r>
        </a:p>
      </dgm:t>
    </dgm:pt>
    <dgm:pt modelId="{718E7922-3D1D-464E-8E91-5BFDC9A01A15}" type="parTrans" cxnId="{11EFF83F-B267-6B4D-9260-B583E664D0CD}">
      <dgm:prSet/>
      <dgm:spPr/>
      <dgm:t>
        <a:bodyPr/>
        <a:lstStyle/>
        <a:p>
          <a:endParaRPr lang="en-US" b="1"/>
        </a:p>
      </dgm:t>
    </dgm:pt>
    <dgm:pt modelId="{C98655ED-21B0-C14C-B886-2A72518688CB}" type="sibTrans" cxnId="{11EFF83F-B267-6B4D-9260-B583E664D0CD}">
      <dgm:prSet/>
      <dgm:spPr/>
      <dgm:t>
        <a:bodyPr/>
        <a:lstStyle/>
        <a:p>
          <a:endParaRPr lang="en-US" b="1"/>
        </a:p>
      </dgm:t>
    </dgm:pt>
    <dgm:pt modelId="{9FC6C7AB-25FE-4E47-8AF4-5DF15B7BBA34}">
      <dgm:prSet phldrT="[Text]"/>
      <dgm:spPr/>
      <dgm:t>
        <a:bodyPr/>
        <a:lstStyle/>
        <a:p>
          <a:r>
            <a:rPr lang="en-US" b="1" dirty="0"/>
            <a:t>Otolaryngology</a:t>
          </a:r>
        </a:p>
      </dgm:t>
    </dgm:pt>
    <dgm:pt modelId="{582987D8-7102-4D49-B1BE-5AE72AA7E129}" type="parTrans" cxnId="{BE6CE59A-C319-4944-979A-1D7270D221A5}">
      <dgm:prSet/>
      <dgm:spPr/>
      <dgm:t>
        <a:bodyPr/>
        <a:lstStyle/>
        <a:p>
          <a:endParaRPr lang="en-US" b="1"/>
        </a:p>
      </dgm:t>
    </dgm:pt>
    <dgm:pt modelId="{8BFB1148-3F0F-ED40-A023-9C01EF7CF25F}" type="sibTrans" cxnId="{BE6CE59A-C319-4944-979A-1D7270D221A5}">
      <dgm:prSet/>
      <dgm:spPr/>
      <dgm:t>
        <a:bodyPr/>
        <a:lstStyle/>
        <a:p>
          <a:endParaRPr lang="en-US" b="1"/>
        </a:p>
      </dgm:t>
    </dgm:pt>
    <dgm:pt modelId="{220A14BB-C0CF-7943-ABC6-377CF4BBC081}">
      <dgm:prSet phldrT="[Text]"/>
      <dgm:spPr/>
      <dgm:t>
        <a:bodyPr/>
        <a:lstStyle/>
        <a:p>
          <a:r>
            <a:rPr lang="en-US" b="1" dirty="0"/>
            <a:t>Pulmonology</a:t>
          </a:r>
        </a:p>
      </dgm:t>
    </dgm:pt>
    <dgm:pt modelId="{6A085F47-F758-374F-8AD0-72FDB87B5D19}" type="parTrans" cxnId="{0E7DC726-7E72-B940-A9B3-1C9A222449F2}">
      <dgm:prSet/>
      <dgm:spPr/>
      <dgm:t>
        <a:bodyPr/>
        <a:lstStyle/>
        <a:p>
          <a:endParaRPr lang="en-US" b="1"/>
        </a:p>
      </dgm:t>
    </dgm:pt>
    <dgm:pt modelId="{4E1CDE48-7160-2042-9B0F-360EA7BDBE9B}" type="sibTrans" cxnId="{0E7DC726-7E72-B940-A9B3-1C9A222449F2}">
      <dgm:prSet/>
      <dgm:spPr/>
      <dgm:t>
        <a:bodyPr/>
        <a:lstStyle/>
        <a:p>
          <a:endParaRPr lang="en-US" b="1"/>
        </a:p>
      </dgm:t>
    </dgm:pt>
    <dgm:pt modelId="{0D18AE75-7876-874C-8C02-1DB162E7AA36}" type="pres">
      <dgm:prSet presAssocID="{98BEB36D-47AF-AC42-8EF2-E2EC59709B28}" presName="cycle" presStyleCnt="0">
        <dgm:presLayoutVars>
          <dgm:dir/>
          <dgm:resizeHandles val="exact"/>
        </dgm:presLayoutVars>
      </dgm:prSet>
      <dgm:spPr/>
    </dgm:pt>
    <dgm:pt modelId="{B671AF7A-1967-DB4B-96B8-696E6FD98C38}" type="pres">
      <dgm:prSet presAssocID="{1809EA2F-5F42-F347-AC0A-9F7CDED606F4}" presName="node" presStyleLbl="node1" presStyleIdx="0" presStyleCnt="5">
        <dgm:presLayoutVars>
          <dgm:bulletEnabled val="1"/>
        </dgm:presLayoutVars>
      </dgm:prSet>
      <dgm:spPr/>
    </dgm:pt>
    <dgm:pt modelId="{50F193A0-C0F5-F54C-8DC4-965CA8B4D551}" type="pres">
      <dgm:prSet presAssocID="{1809EA2F-5F42-F347-AC0A-9F7CDED606F4}" presName="spNode" presStyleCnt="0"/>
      <dgm:spPr/>
    </dgm:pt>
    <dgm:pt modelId="{3167E569-C6C7-3949-881A-B59B591F5DCC}" type="pres">
      <dgm:prSet presAssocID="{6227D7D7-B617-1E4B-8826-2C6925995CE2}" presName="sibTrans" presStyleLbl="sibTrans1D1" presStyleIdx="0" presStyleCnt="5"/>
      <dgm:spPr/>
    </dgm:pt>
    <dgm:pt modelId="{402AB87E-0BEB-9F4C-AD17-76E1EE093504}" type="pres">
      <dgm:prSet presAssocID="{04D703C8-01D9-4745-BAD3-D2BA23233980}" presName="node" presStyleLbl="node1" presStyleIdx="1" presStyleCnt="5">
        <dgm:presLayoutVars>
          <dgm:bulletEnabled val="1"/>
        </dgm:presLayoutVars>
      </dgm:prSet>
      <dgm:spPr/>
    </dgm:pt>
    <dgm:pt modelId="{B08F3308-9701-524E-9AC1-F09A16FCBE4B}" type="pres">
      <dgm:prSet presAssocID="{04D703C8-01D9-4745-BAD3-D2BA23233980}" presName="spNode" presStyleCnt="0"/>
      <dgm:spPr/>
    </dgm:pt>
    <dgm:pt modelId="{D5B0CC6A-42F1-1943-A9A8-6C9B27357E98}" type="pres">
      <dgm:prSet presAssocID="{0A782046-8B93-0943-BAF6-7C2AFF270FB4}" presName="sibTrans" presStyleLbl="sibTrans1D1" presStyleIdx="1" presStyleCnt="5"/>
      <dgm:spPr/>
    </dgm:pt>
    <dgm:pt modelId="{93EA36E3-42E5-9249-AF0F-05EC2C0BF753}" type="pres">
      <dgm:prSet presAssocID="{E7929C2A-DCA2-DA42-BB69-95FC50F3F75A}" presName="node" presStyleLbl="node1" presStyleIdx="2" presStyleCnt="5">
        <dgm:presLayoutVars>
          <dgm:bulletEnabled val="1"/>
        </dgm:presLayoutVars>
      </dgm:prSet>
      <dgm:spPr/>
    </dgm:pt>
    <dgm:pt modelId="{FBDAD8CB-48BF-BD45-855D-6A7D0B592D04}" type="pres">
      <dgm:prSet presAssocID="{E7929C2A-DCA2-DA42-BB69-95FC50F3F75A}" presName="spNode" presStyleCnt="0"/>
      <dgm:spPr/>
    </dgm:pt>
    <dgm:pt modelId="{DC6DF396-B5BB-2C44-9AE5-B3B09F9C7812}" type="pres">
      <dgm:prSet presAssocID="{C98655ED-21B0-C14C-B886-2A72518688CB}" presName="sibTrans" presStyleLbl="sibTrans1D1" presStyleIdx="2" presStyleCnt="5"/>
      <dgm:spPr/>
    </dgm:pt>
    <dgm:pt modelId="{E8D1BDD6-D670-984D-B433-F9ECFD0BAB43}" type="pres">
      <dgm:prSet presAssocID="{9FC6C7AB-25FE-4E47-8AF4-5DF15B7BBA34}" presName="node" presStyleLbl="node1" presStyleIdx="3" presStyleCnt="5">
        <dgm:presLayoutVars>
          <dgm:bulletEnabled val="1"/>
        </dgm:presLayoutVars>
      </dgm:prSet>
      <dgm:spPr/>
    </dgm:pt>
    <dgm:pt modelId="{942ABF9C-7FD5-CB4C-9146-E2B3B5C1574B}" type="pres">
      <dgm:prSet presAssocID="{9FC6C7AB-25FE-4E47-8AF4-5DF15B7BBA34}" presName="spNode" presStyleCnt="0"/>
      <dgm:spPr/>
    </dgm:pt>
    <dgm:pt modelId="{A7618AFD-1F2D-FA49-9671-092F1C9EAE79}" type="pres">
      <dgm:prSet presAssocID="{8BFB1148-3F0F-ED40-A023-9C01EF7CF25F}" presName="sibTrans" presStyleLbl="sibTrans1D1" presStyleIdx="3" presStyleCnt="5"/>
      <dgm:spPr/>
    </dgm:pt>
    <dgm:pt modelId="{141DA862-D267-274B-A45E-2D9094490732}" type="pres">
      <dgm:prSet presAssocID="{220A14BB-C0CF-7943-ABC6-377CF4BBC081}" presName="node" presStyleLbl="node1" presStyleIdx="4" presStyleCnt="5">
        <dgm:presLayoutVars>
          <dgm:bulletEnabled val="1"/>
        </dgm:presLayoutVars>
      </dgm:prSet>
      <dgm:spPr/>
    </dgm:pt>
    <dgm:pt modelId="{5F835AE7-3E7F-E046-A821-ABA42187DB8C}" type="pres">
      <dgm:prSet presAssocID="{220A14BB-C0CF-7943-ABC6-377CF4BBC081}" presName="spNode" presStyleCnt="0"/>
      <dgm:spPr/>
    </dgm:pt>
    <dgm:pt modelId="{43F6EDBD-F315-F747-9314-00CF0EA05B9C}" type="pres">
      <dgm:prSet presAssocID="{4E1CDE48-7160-2042-9B0F-360EA7BDBE9B}" presName="sibTrans" presStyleLbl="sibTrans1D1" presStyleIdx="4" presStyleCnt="5"/>
      <dgm:spPr/>
    </dgm:pt>
  </dgm:ptLst>
  <dgm:cxnLst>
    <dgm:cxn modelId="{C95B3D03-8D22-9144-A513-1C68A9B80965}" type="presOf" srcId="{220A14BB-C0CF-7943-ABC6-377CF4BBC081}" destId="{141DA862-D267-274B-A45E-2D9094490732}" srcOrd="0" destOrd="0" presId="urn:microsoft.com/office/officeart/2005/8/layout/cycle6"/>
    <dgm:cxn modelId="{8D595A05-01BA-274D-B3E6-80651738F083}" srcId="{98BEB36D-47AF-AC42-8EF2-E2EC59709B28}" destId="{1809EA2F-5F42-F347-AC0A-9F7CDED606F4}" srcOrd="0" destOrd="0" parTransId="{E77571F9-9270-674A-BFB6-28DEBFB7931E}" sibTransId="{6227D7D7-B617-1E4B-8826-2C6925995CE2}"/>
    <dgm:cxn modelId="{1C5A4114-C5CF-DF4A-9117-0CAD7FD94CB8}" type="presOf" srcId="{C98655ED-21B0-C14C-B886-2A72518688CB}" destId="{DC6DF396-B5BB-2C44-9AE5-B3B09F9C7812}" srcOrd="0" destOrd="0" presId="urn:microsoft.com/office/officeart/2005/8/layout/cycle6"/>
    <dgm:cxn modelId="{0E7DC726-7E72-B940-A9B3-1C9A222449F2}" srcId="{98BEB36D-47AF-AC42-8EF2-E2EC59709B28}" destId="{220A14BB-C0CF-7943-ABC6-377CF4BBC081}" srcOrd="4" destOrd="0" parTransId="{6A085F47-F758-374F-8AD0-72FDB87B5D19}" sibTransId="{4E1CDE48-7160-2042-9B0F-360EA7BDBE9B}"/>
    <dgm:cxn modelId="{56E92929-5A2B-2E47-B88D-966585799294}" type="presOf" srcId="{98BEB36D-47AF-AC42-8EF2-E2EC59709B28}" destId="{0D18AE75-7876-874C-8C02-1DB162E7AA36}" srcOrd="0" destOrd="0" presId="urn:microsoft.com/office/officeart/2005/8/layout/cycle6"/>
    <dgm:cxn modelId="{557B172D-FABA-CE44-BAE1-2C56B946412A}" type="presOf" srcId="{04D703C8-01D9-4745-BAD3-D2BA23233980}" destId="{402AB87E-0BEB-9F4C-AD17-76E1EE093504}" srcOrd="0" destOrd="0" presId="urn:microsoft.com/office/officeart/2005/8/layout/cycle6"/>
    <dgm:cxn modelId="{72C4DE34-3100-0A43-9A5A-0855821F3D77}" type="presOf" srcId="{6227D7D7-B617-1E4B-8826-2C6925995CE2}" destId="{3167E569-C6C7-3949-881A-B59B591F5DCC}" srcOrd="0" destOrd="0" presId="urn:microsoft.com/office/officeart/2005/8/layout/cycle6"/>
    <dgm:cxn modelId="{11EFF83F-B267-6B4D-9260-B583E664D0CD}" srcId="{98BEB36D-47AF-AC42-8EF2-E2EC59709B28}" destId="{E7929C2A-DCA2-DA42-BB69-95FC50F3F75A}" srcOrd="2" destOrd="0" parTransId="{718E7922-3D1D-464E-8E91-5BFDC9A01A15}" sibTransId="{C98655ED-21B0-C14C-B886-2A72518688CB}"/>
    <dgm:cxn modelId="{E8EAE146-512D-734C-A22E-1B9B0407BCE4}" type="presOf" srcId="{1809EA2F-5F42-F347-AC0A-9F7CDED606F4}" destId="{B671AF7A-1967-DB4B-96B8-696E6FD98C38}" srcOrd="0" destOrd="0" presId="urn:microsoft.com/office/officeart/2005/8/layout/cycle6"/>
    <dgm:cxn modelId="{E60A796F-D4C4-7A42-88EA-0F26C986FB21}" type="presOf" srcId="{4E1CDE48-7160-2042-9B0F-360EA7BDBE9B}" destId="{43F6EDBD-F315-F747-9314-00CF0EA05B9C}" srcOrd="0" destOrd="0" presId="urn:microsoft.com/office/officeart/2005/8/layout/cycle6"/>
    <dgm:cxn modelId="{B36AC378-9B5A-4A4B-93FE-18754C8DBEA6}" type="presOf" srcId="{E7929C2A-DCA2-DA42-BB69-95FC50F3F75A}" destId="{93EA36E3-42E5-9249-AF0F-05EC2C0BF753}" srcOrd="0" destOrd="0" presId="urn:microsoft.com/office/officeart/2005/8/layout/cycle6"/>
    <dgm:cxn modelId="{59EB3A8C-1009-704D-8484-F14316E4894F}" type="presOf" srcId="{9FC6C7AB-25FE-4E47-8AF4-5DF15B7BBA34}" destId="{E8D1BDD6-D670-984D-B433-F9ECFD0BAB43}" srcOrd="0" destOrd="0" presId="urn:microsoft.com/office/officeart/2005/8/layout/cycle6"/>
    <dgm:cxn modelId="{6A791191-FAA4-5545-835C-A79079A5E305}" type="presOf" srcId="{0A782046-8B93-0943-BAF6-7C2AFF270FB4}" destId="{D5B0CC6A-42F1-1943-A9A8-6C9B27357E98}" srcOrd="0" destOrd="0" presId="urn:microsoft.com/office/officeart/2005/8/layout/cycle6"/>
    <dgm:cxn modelId="{BE6CE59A-C319-4944-979A-1D7270D221A5}" srcId="{98BEB36D-47AF-AC42-8EF2-E2EC59709B28}" destId="{9FC6C7AB-25FE-4E47-8AF4-5DF15B7BBA34}" srcOrd="3" destOrd="0" parTransId="{582987D8-7102-4D49-B1BE-5AE72AA7E129}" sibTransId="{8BFB1148-3F0F-ED40-A023-9C01EF7CF25F}"/>
    <dgm:cxn modelId="{36FC6ABF-D49D-9F42-9D2E-4C6F5C16A858}" type="presOf" srcId="{8BFB1148-3F0F-ED40-A023-9C01EF7CF25F}" destId="{A7618AFD-1F2D-FA49-9671-092F1C9EAE79}" srcOrd="0" destOrd="0" presId="urn:microsoft.com/office/officeart/2005/8/layout/cycle6"/>
    <dgm:cxn modelId="{985D5BCC-8195-3A4E-AD95-2711E3BEB1DD}" srcId="{98BEB36D-47AF-AC42-8EF2-E2EC59709B28}" destId="{04D703C8-01D9-4745-BAD3-D2BA23233980}" srcOrd="1" destOrd="0" parTransId="{655CCFA6-2007-424E-B7E3-D99D871A3CEB}" sibTransId="{0A782046-8B93-0943-BAF6-7C2AFF270FB4}"/>
    <dgm:cxn modelId="{CC4EEFE6-C83F-C042-A0FE-96F2646573E3}" type="presParOf" srcId="{0D18AE75-7876-874C-8C02-1DB162E7AA36}" destId="{B671AF7A-1967-DB4B-96B8-696E6FD98C38}" srcOrd="0" destOrd="0" presId="urn:microsoft.com/office/officeart/2005/8/layout/cycle6"/>
    <dgm:cxn modelId="{9A165BFD-3BCA-D94B-977E-ACB6CFD4D35B}" type="presParOf" srcId="{0D18AE75-7876-874C-8C02-1DB162E7AA36}" destId="{50F193A0-C0F5-F54C-8DC4-965CA8B4D551}" srcOrd="1" destOrd="0" presId="urn:microsoft.com/office/officeart/2005/8/layout/cycle6"/>
    <dgm:cxn modelId="{1D36FF2F-9A92-A148-9F31-58645C247EFA}" type="presParOf" srcId="{0D18AE75-7876-874C-8C02-1DB162E7AA36}" destId="{3167E569-C6C7-3949-881A-B59B591F5DCC}" srcOrd="2" destOrd="0" presId="urn:microsoft.com/office/officeart/2005/8/layout/cycle6"/>
    <dgm:cxn modelId="{49FEFAFB-3264-AA47-B4D3-D00D4E29D5E3}" type="presParOf" srcId="{0D18AE75-7876-874C-8C02-1DB162E7AA36}" destId="{402AB87E-0BEB-9F4C-AD17-76E1EE093504}" srcOrd="3" destOrd="0" presId="urn:microsoft.com/office/officeart/2005/8/layout/cycle6"/>
    <dgm:cxn modelId="{D2F40860-0A1B-0043-91CF-422C485FEC85}" type="presParOf" srcId="{0D18AE75-7876-874C-8C02-1DB162E7AA36}" destId="{B08F3308-9701-524E-9AC1-F09A16FCBE4B}" srcOrd="4" destOrd="0" presId="urn:microsoft.com/office/officeart/2005/8/layout/cycle6"/>
    <dgm:cxn modelId="{C52ECBCF-2ED5-8940-AE73-3022214E339E}" type="presParOf" srcId="{0D18AE75-7876-874C-8C02-1DB162E7AA36}" destId="{D5B0CC6A-42F1-1943-A9A8-6C9B27357E98}" srcOrd="5" destOrd="0" presId="urn:microsoft.com/office/officeart/2005/8/layout/cycle6"/>
    <dgm:cxn modelId="{F44A248C-A9A5-234C-9407-A0398AB21F0B}" type="presParOf" srcId="{0D18AE75-7876-874C-8C02-1DB162E7AA36}" destId="{93EA36E3-42E5-9249-AF0F-05EC2C0BF753}" srcOrd="6" destOrd="0" presId="urn:microsoft.com/office/officeart/2005/8/layout/cycle6"/>
    <dgm:cxn modelId="{B15DD8BF-0DD2-1F4F-B217-64DA41DBBE4E}" type="presParOf" srcId="{0D18AE75-7876-874C-8C02-1DB162E7AA36}" destId="{FBDAD8CB-48BF-BD45-855D-6A7D0B592D04}" srcOrd="7" destOrd="0" presId="urn:microsoft.com/office/officeart/2005/8/layout/cycle6"/>
    <dgm:cxn modelId="{78F2A475-D17F-384F-B7EC-BB51944F032E}" type="presParOf" srcId="{0D18AE75-7876-874C-8C02-1DB162E7AA36}" destId="{DC6DF396-B5BB-2C44-9AE5-B3B09F9C7812}" srcOrd="8" destOrd="0" presId="urn:microsoft.com/office/officeart/2005/8/layout/cycle6"/>
    <dgm:cxn modelId="{A96706B4-8175-FC4F-AB9C-3A52C17F3091}" type="presParOf" srcId="{0D18AE75-7876-874C-8C02-1DB162E7AA36}" destId="{E8D1BDD6-D670-984D-B433-F9ECFD0BAB43}" srcOrd="9" destOrd="0" presId="urn:microsoft.com/office/officeart/2005/8/layout/cycle6"/>
    <dgm:cxn modelId="{B1370609-36C2-F44A-9A41-4F649A448783}" type="presParOf" srcId="{0D18AE75-7876-874C-8C02-1DB162E7AA36}" destId="{942ABF9C-7FD5-CB4C-9146-E2B3B5C1574B}" srcOrd="10" destOrd="0" presId="urn:microsoft.com/office/officeart/2005/8/layout/cycle6"/>
    <dgm:cxn modelId="{B9EBBD43-B9B0-304A-901A-3191C1307E1F}" type="presParOf" srcId="{0D18AE75-7876-874C-8C02-1DB162E7AA36}" destId="{A7618AFD-1F2D-FA49-9671-092F1C9EAE79}" srcOrd="11" destOrd="0" presId="urn:microsoft.com/office/officeart/2005/8/layout/cycle6"/>
    <dgm:cxn modelId="{F18FCB36-7FA5-C64F-9BE8-D7158A7E4FE0}" type="presParOf" srcId="{0D18AE75-7876-874C-8C02-1DB162E7AA36}" destId="{141DA862-D267-274B-A45E-2D9094490732}" srcOrd="12" destOrd="0" presId="urn:microsoft.com/office/officeart/2005/8/layout/cycle6"/>
    <dgm:cxn modelId="{659F2809-3543-DD49-988B-2AEAAD0FC849}" type="presParOf" srcId="{0D18AE75-7876-874C-8C02-1DB162E7AA36}" destId="{5F835AE7-3E7F-E046-A821-ABA42187DB8C}" srcOrd="13" destOrd="0" presId="urn:microsoft.com/office/officeart/2005/8/layout/cycle6"/>
    <dgm:cxn modelId="{885839B7-A7AA-064D-B496-6A9ED9DBD732}" type="presParOf" srcId="{0D18AE75-7876-874C-8C02-1DB162E7AA36}" destId="{43F6EDBD-F315-F747-9314-00CF0EA05B9C}"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09A1C-9F62-7647-BDF5-EFB750B1AC1F}">
      <dsp:nvSpPr>
        <dsp:cNvPr id="0" name=""/>
        <dsp:cNvSpPr/>
      </dsp:nvSpPr>
      <dsp:spPr>
        <a:xfrm>
          <a:off x="3650" y="13647"/>
          <a:ext cx="3559001" cy="958012"/>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Caregiver reassurance</a:t>
          </a:r>
          <a:r>
            <a:rPr lang="en-US" sz="2400" b="1" kern="1200" baseline="30000" dirty="0"/>
            <a:t>[1]</a:t>
          </a:r>
          <a:endParaRPr lang="en-US" sz="2400" b="1" kern="1200" dirty="0"/>
        </a:p>
      </dsp:txBody>
      <dsp:txXfrm>
        <a:off x="3650" y="13647"/>
        <a:ext cx="3559001" cy="958012"/>
      </dsp:txXfrm>
    </dsp:sp>
    <dsp:sp modelId="{9FAA776D-EF4C-CA4F-AEF7-45A39B4863C5}">
      <dsp:nvSpPr>
        <dsp:cNvPr id="0" name=""/>
        <dsp:cNvSpPr/>
      </dsp:nvSpPr>
      <dsp:spPr>
        <a:xfrm>
          <a:off x="3650" y="971660"/>
          <a:ext cx="3559001" cy="344222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t>Regurgitation as normal in infants</a:t>
          </a: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t>As the digestive system matures, regurgitation usually improves by age 12 months</a:t>
          </a: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t>Signs and symptoms warranting medical evaluation (e.g., refusal to feed)</a:t>
          </a:r>
        </a:p>
      </dsp:txBody>
      <dsp:txXfrm>
        <a:off x="3650" y="971660"/>
        <a:ext cx="3559001" cy="3442229"/>
      </dsp:txXfrm>
    </dsp:sp>
    <dsp:sp modelId="{732EB7BA-8507-7846-9388-1516CF67D8F3}">
      <dsp:nvSpPr>
        <dsp:cNvPr id="0" name=""/>
        <dsp:cNvSpPr/>
      </dsp:nvSpPr>
      <dsp:spPr>
        <a:xfrm>
          <a:off x="4060911" y="13647"/>
          <a:ext cx="3559001" cy="958012"/>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Counseling on proper feeding practices</a:t>
          </a:r>
          <a:r>
            <a:rPr lang="en-US" sz="2400" b="1" kern="1200" baseline="30000" dirty="0"/>
            <a:t>[1]</a:t>
          </a:r>
          <a:endParaRPr lang="en-US" sz="2400" b="1" kern="1200" dirty="0"/>
        </a:p>
      </dsp:txBody>
      <dsp:txXfrm>
        <a:off x="4060911" y="13647"/>
        <a:ext cx="3559001" cy="958012"/>
      </dsp:txXfrm>
    </dsp:sp>
    <dsp:sp modelId="{D368FB95-C405-A54D-9639-0B3C83C110E3}">
      <dsp:nvSpPr>
        <dsp:cNvPr id="0" name=""/>
        <dsp:cNvSpPr/>
      </dsp:nvSpPr>
      <dsp:spPr>
        <a:xfrm>
          <a:off x="4060911" y="971660"/>
          <a:ext cx="3559001" cy="3442229"/>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t>Upright positioning during feeding</a:t>
          </a: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t>Burping during and after feeds</a:t>
          </a: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t>Identifying satiety cues and avoiding overfeeding</a:t>
          </a: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t>Ensuring appropriate feeding frequency, volume, composition, and bottle and nipple</a:t>
          </a:r>
        </a:p>
      </dsp:txBody>
      <dsp:txXfrm>
        <a:off x="4060911" y="971660"/>
        <a:ext cx="3559001" cy="3442229"/>
      </dsp:txXfrm>
    </dsp:sp>
    <dsp:sp modelId="{F206217D-D900-884F-A327-DA043BBF16A8}">
      <dsp:nvSpPr>
        <dsp:cNvPr id="0" name=""/>
        <dsp:cNvSpPr/>
      </dsp:nvSpPr>
      <dsp:spPr>
        <a:xfrm>
          <a:off x="8118173" y="13647"/>
          <a:ext cx="3559001" cy="958012"/>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Nutritional interventions</a:t>
          </a:r>
          <a:r>
            <a:rPr lang="en-US" sz="2400" b="1" kern="1200" baseline="30000" dirty="0"/>
            <a:t>[1],[2]</a:t>
          </a:r>
        </a:p>
      </dsp:txBody>
      <dsp:txXfrm>
        <a:off x="8118173" y="13647"/>
        <a:ext cx="3559001" cy="958012"/>
      </dsp:txXfrm>
    </dsp:sp>
    <dsp:sp modelId="{ADA9022A-63E5-764B-886F-25661098951E}">
      <dsp:nvSpPr>
        <dsp:cNvPr id="0" name=""/>
        <dsp:cNvSpPr/>
      </dsp:nvSpPr>
      <dsp:spPr>
        <a:xfrm>
          <a:off x="8118173" y="971660"/>
          <a:ext cx="3559001" cy="3442229"/>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t>Thickening of human milk or formula</a:t>
          </a: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t>Modification of feeding volumes or intervals</a:t>
          </a: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t>Trial of extensively hydrolyzed formula (only for those who have not responded to conventional GERD therapies)</a:t>
          </a:r>
        </a:p>
      </dsp:txBody>
      <dsp:txXfrm>
        <a:off x="8118173" y="971660"/>
        <a:ext cx="3559001" cy="34422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1AF7A-1967-DB4B-96B8-696E6FD98C38}">
      <dsp:nvSpPr>
        <dsp:cNvPr id="0" name=""/>
        <dsp:cNvSpPr/>
      </dsp:nvSpPr>
      <dsp:spPr>
        <a:xfrm>
          <a:off x="1626852" y="278228"/>
          <a:ext cx="1316656" cy="85582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Primary care</a:t>
          </a:r>
        </a:p>
      </dsp:txBody>
      <dsp:txXfrm>
        <a:off x="1668630" y="320006"/>
        <a:ext cx="1233100" cy="772270"/>
      </dsp:txXfrm>
    </dsp:sp>
    <dsp:sp modelId="{3167E569-C6C7-3949-881A-B59B591F5DCC}">
      <dsp:nvSpPr>
        <dsp:cNvPr id="0" name=""/>
        <dsp:cNvSpPr/>
      </dsp:nvSpPr>
      <dsp:spPr>
        <a:xfrm>
          <a:off x="576236" y="706141"/>
          <a:ext cx="3417887" cy="3417887"/>
        </a:xfrm>
        <a:custGeom>
          <a:avLst/>
          <a:gdLst/>
          <a:ahLst/>
          <a:cxnLst/>
          <a:rect l="0" t="0" r="0" b="0"/>
          <a:pathLst>
            <a:path>
              <a:moveTo>
                <a:pt x="2376305" y="135693"/>
              </a:moveTo>
              <a:arcTo wR="1708943" hR="1708943" stAng="17579179" swAng="1960191"/>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02AB87E-0BEB-9F4C-AD17-76E1EE093504}">
      <dsp:nvSpPr>
        <dsp:cNvPr id="0" name=""/>
        <dsp:cNvSpPr/>
      </dsp:nvSpPr>
      <dsp:spPr>
        <a:xfrm>
          <a:off x="3252154" y="1459079"/>
          <a:ext cx="1316656" cy="85582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Gastroenterology</a:t>
          </a:r>
        </a:p>
      </dsp:txBody>
      <dsp:txXfrm>
        <a:off x="3293932" y="1500857"/>
        <a:ext cx="1233100" cy="772270"/>
      </dsp:txXfrm>
    </dsp:sp>
    <dsp:sp modelId="{D5B0CC6A-42F1-1943-A9A8-6C9B27357E98}">
      <dsp:nvSpPr>
        <dsp:cNvPr id="0" name=""/>
        <dsp:cNvSpPr/>
      </dsp:nvSpPr>
      <dsp:spPr>
        <a:xfrm>
          <a:off x="576236" y="706141"/>
          <a:ext cx="3417887" cy="3417887"/>
        </a:xfrm>
        <a:custGeom>
          <a:avLst/>
          <a:gdLst/>
          <a:ahLst/>
          <a:cxnLst/>
          <a:rect l="0" t="0" r="0" b="0"/>
          <a:pathLst>
            <a:path>
              <a:moveTo>
                <a:pt x="3415555" y="1619683"/>
              </a:moveTo>
              <a:arcTo wR="1708943" hR="1708943" stAng="21420361" swAng="2195268"/>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3EA36E3-42E5-9249-AF0F-05EC2C0BF753}">
      <dsp:nvSpPr>
        <dsp:cNvPr id="0" name=""/>
        <dsp:cNvSpPr/>
      </dsp:nvSpPr>
      <dsp:spPr>
        <a:xfrm>
          <a:off x="2631344" y="3369736"/>
          <a:ext cx="1316656" cy="85582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Speech-language pathology</a:t>
          </a:r>
        </a:p>
      </dsp:txBody>
      <dsp:txXfrm>
        <a:off x="2673122" y="3411514"/>
        <a:ext cx="1233100" cy="772270"/>
      </dsp:txXfrm>
    </dsp:sp>
    <dsp:sp modelId="{DC6DF396-B5BB-2C44-9AE5-B3B09F9C7812}">
      <dsp:nvSpPr>
        <dsp:cNvPr id="0" name=""/>
        <dsp:cNvSpPr/>
      </dsp:nvSpPr>
      <dsp:spPr>
        <a:xfrm>
          <a:off x="576236" y="706141"/>
          <a:ext cx="3417887" cy="3417887"/>
        </a:xfrm>
        <a:custGeom>
          <a:avLst/>
          <a:gdLst/>
          <a:ahLst/>
          <a:cxnLst/>
          <a:rect l="0" t="0" r="0" b="0"/>
          <a:pathLst>
            <a:path>
              <a:moveTo>
                <a:pt x="2048324" y="3383849"/>
              </a:moveTo>
              <a:arcTo wR="1708943" hR="1708943" stAng="4712725" swAng="1374550"/>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D1BDD6-D670-984D-B433-F9ECFD0BAB43}">
      <dsp:nvSpPr>
        <dsp:cNvPr id="0" name=""/>
        <dsp:cNvSpPr/>
      </dsp:nvSpPr>
      <dsp:spPr>
        <a:xfrm>
          <a:off x="622360" y="3369736"/>
          <a:ext cx="1316656" cy="85582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Otolaryngology</a:t>
          </a:r>
        </a:p>
      </dsp:txBody>
      <dsp:txXfrm>
        <a:off x="664138" y="3411514"/>
        <a:ext cx="1233100" cy="772270"/>
      </dsp:txXfrm>
    </dsp:sp>
    <dsp:sp modelId="{A7618AFD-1F2D-FA49-9671-092F1C9EAE79}">
      <dsp:nvSpPr>
        <dsp:cNvPr id="0" name=""/>
        <dsp:cNvSpPr/>
      </dsp:nvSpPr>
      <dsp:spPr>
        <a:xfrm>
          <a:off x="576236" y="706141"/>
          <a:ext cx="3417887" cy="3417887"/>
        </a:xfrm>
        <a:custGeom>
          <a:avLst/>
          <a:gdLst/>
          <a:ahLst/>
          <a:cxnLst/>
          <a:rect l="0" t="0" r="0" b="0"/>
          <a:pathLst>
            <a:path>
              <a:moveTo>
                <a:pt x="285425" y="2654505"/>
              </a:moveTo>
              <a:arcTo wR="1708943" hR="1708943" stAng="8784372" swAng="2195268"/>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41DA862-D267-274B-A45E-2D9094490732}">
      <dsp:nvSpPr>
        <dsp:cNvPr id="0" name=""/>
        <dsp:cNvSpPr/>
      </dsp:nvSpPr>
      <dsp:spPr>
        <a:xfrm>
          <a:off x="1549" y="1459079"/>
          <a:ext cx="1316656" cy="855826"/>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Pulmonology</a:t>
          </a:r>
        </a:p>
      </dsp:txBody>
      <dsp:txXfrm>
        <a:off x="43327" y="1500857"/>
        <a:ext cx="1233100" cy="772270"/>
      </dsp:txXfrm>
    </dsp:sp>
    <dsp:sp modelId="{43F6EDBD-F315-F747-9314-00CF0EA05B9C}">
      <dsp:nvSpPr>
        <dsp:cNvPr id="0" name=""/>
        <dsp:cNvSpPr/>
      </dsp:nvSpPr>
      <dsp:spPr>
        <a:xfrm>
          <a:off x="576236" y="706141"/>
          <a:ext cx="3417887" cy="3417887"/>
        </a:xfrm>
        <a:custGeom>
          <a:avLst/>
          <a:gdLst/>
          <a:ahLst/>
          <a:cxnLst/>
          <a:rect l="0" t="0" r="0" b="0"/>
          <a:pathLst>
            <a:path>
              <a:moveTo>
                <a:pt x="297925" y="744829"/>
              </a:moveTo>
              <a:arcTo wR="1708943" hR="1708943" stAng="12860630" swAng="1960191"/>
            </a:path>
          </a:pathLst>
        </a:custGeom>
        <a:noFill/>
        <a:ln w="1270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20C529-D133-0C4B-AB5D-2099BDB2C403}"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15F98-A9C9-BA49-95A8-37F7D82BC10E}" type="slidenum">
              <a:rPr lang="en-US" smtClean="0"/>
              <a:t>‹#›</a:t>
            </a:fld>
            <a:endParaRPr lang="en-US"/>
          </a:p>
        </p:txBody>
      </p:sp>
    </p:spTree>
    <p:extLst>
      <p:ext uri="{BB962C8B-B14F-4D97-AF65-F5344CB8AC3E}">
        <p14:creationId xmlns:p14="http://schemas.microsoft.com/office/powerpoint/2010/main" val="1733349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4</a:t>
            </a:fld>
            <a:endParaRPr lang="en-US"/>
          </a:p>
        </p:txBody>
      </p:sp>
    </p:spTree>
    <p:extLst>
      <p:ext uri="{BB962C8B-B14F-4D97-AF65-F5344CB8AC3E}">
        <p14:creationId xmlns:p14="http://schemas.microsoft.com/office/powerpoint/2010/main" val="1751003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B248F-EBFF-D833-6959-149FECB36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E52C6-1CC6-E8AF-BEC0-54AB7DCF0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695A8-9F54-1FAD-5EB1-2C3E028256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99B6A0-B8D4-D7B5-F014-D536FDBD6D6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415F98-A9C9-BA49-95A8-37F7D82BC1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284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Kh</a:t>
            </a:r>
          </a:p>
        </p:txBody>
      </p:sp>
      <p:sp>
        <p:nvSpPr>
          <p:cNvPr id="4" name="Slide Number Placeholder 3"/>
          <p:cNvSpPr>
            <a:spLocks noGrp="1"/>
          </p:cNvSpPr>
          <p:nvPr>
            <p:ph type="sldNum" sz="quarter" idx="5"/>
          </p:nvPr>
        </p:nvSpPr>
        <p:spPr/>
        <p:txBody>
          <a:bodyPr/>
          <a:lstStyle/>
          <a:p>
            <a:fld id="{1F415F98-A9C9-BA49-95A8-37F7D82BC10E}" type="slidenum">
              <a:rPr lang="en-US" smtClean="0"/>
              <a:t>5</a:t>
            </a:fld>
            <a:endParaRPr lang="en-US"/>
          </a:p>
        </p:txBody>
      </p:sp>
    </p:spTree>
    <p:extLst>
      <p:ext uri="{BB962C8B-B14F-4D97-AF65-F5344CB8AC3E}">
        <p14:creationId xmlns:p14="http://schemas.microsoft.com/office/powerpoint/2010/main" val="319393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47</a:t>
            </a:fld>
            <a:endParaRPr lang="en-US"/>
          </a:p>
        </p:txBody>
      </p:sp>
    </p:spTree>
    <p:extLst>
      <p:ext uri="{BB962C8B-B14F-4D97-AF65-F5344CB8AC3E}">
        <p14:creationId xmlns:p14="http://schemas.microsoft.com/office/powerpoint/2010/main" val="1713073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B248F-EBFF-D833-6959-149FECB36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E52C6-1CC6-E8AF-BEC0-54AB7DCF0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695A8-9F54-1FAD-5EB1-2C3E028256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99B6A0-B8D4-D7B5-F014-D536FDBD6D69}"/>
              </a:ext>
            </a:extLst>
          </p:cNvPr>
          <p:cNvSpPr>
            <a:spLocks noGrp="1"/>
          </p:cNvSpPr>
          <p:nvPr>
            <p:ph type="sldNum" sz="quarter" idx="5"/>
          </p:nvPr>
        </p:nvSpPr>
        <p:spPr/>
        <p:txBody>
          <a:bodyPr/>
          <a:lstStyle/>
          <a:p>
            <a:fld id="{1F415F98-A9C9-BA49-95A8-37F7D82BC10E}" type="slidenum">
              <a:rPr lang="en-US" smtClean="0"/>
              <a:t>48</a:t>
            </a:fld>
            <a:endParaRPr lang="en-US"/>
          </a:p>
        </p:txBody>
      </p:sp>
    </p:spTree>
    <p:extLst>
      <p:ext uri="{BB962C8B-B14F-4D97-AF65-F5344CB8AC3E}">
        <p14:creationId xmlns:p14="http://schemas.microsoft.com/office/powerpoint/2010/main" val="99568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B248F-EBFF-D833-6959-149FECB36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E52C6-1CC6-E8AF-BEC0-54AB7DCF0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695A8-9F54-1FAD-5EB1-2C3E028256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99B6A0-B8D4-D7B5-F014-D536FDBD6D6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415F98-A9C9-BA49-95A8-37F7D82BC1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731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B248F-EBFF-D833-6959-149FECB36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E52C6-1CC6-E8AF-BEC0-54AB7DCF0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695A8-9F54-1FAD-5EB1-2C3E028256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99B6A0-B8D4-D7B5-F014-D536FDBD6D6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415F98-A9C9-BA49-95A8-37F7D82BC1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8245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B248F-EBFF-D833-6959-149FECB36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E52C6-1CC6-E8AF-BEC0-54AB7DCF0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695A8-9F54-1FAD-5EB1-2C3E028256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99B6A0-B8D4-D7B5-F014-D536FDBD6D6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415F98-A9C9-BA49-95A8-37F7D82BC1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2856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B248F-EBFF-D833-6959-149FECB36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E52C6-1CC6-E8AF-BEC0-54AB7DCF0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695A8-9F54-1FAD-5EB1-2C3E028256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99B6A0-B8D4-D7B5-F014-D536FDBD6D6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415F98-A9C9-BA49-95A8-37F7D82BC1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3360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B248F-EBFF-D833-6959-149FECB36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E52C6-1CC6-E8AF-BEC0-54AB7DCF0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695A8-9F54-1FAD-5EB1-2C3E028256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99B6A0-B8D4-D7B5-F014-D536FDBD6D6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415F98-A9C9-BA49-95A8-37F7D82BC1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394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Footers (Body Blank)">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4B065BF-8483-4ED2-A758-5F457B8361C4}"/>
              </a:ext>
            </a:extLst>
          </p:cNvPr>
          <p:cNvSpPr>
            <a:spLocks noGrp="1"/>
          </p:cNvSpPr>
          <p:nvPr>
            <p:ph type="body" sz="quarter" idx="10" hasCustomPrompt="1"/>
          </p:nvPr>
        </p:nvSpPr>
        <p:spPr>
          <a:xfrm>
            <a:off x="2983331" y="6228271"/>
            <a:ext cx="8964791"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
        <p:nvSpPr>
          <p:cNvPr id="7" name="Text Placeholder 4">
            <a:extLst>
              <a:ext uri="{FF2B5EF4-FFF2-40B4-BE49-F238E27FC236}">
                <a16:creationId xmlns:a16="http://schemas.microsoft.com/office/drawing/2014/main" id="{21435B33-B504-4F8C-AF35-D81B726EF07C}"/>
              </a:ext>
            </a:extLst>
          </p:cNvPr>
          <p:cNvSpPr>
            <a:spLocks noGrp="1"/>
          </p:cNvSpPr>
          <p:nvPr>
            <p:ph type="body" sz="quarter" idx="11" hasCustomPrompt="1"/>
          </p:nvPr>
        </p:nvSpPr>
        <p:spPr>
          <a:xfrm>
            <a:off x="266008" y="5770049"/>
            <a:ext cx="11682077" cy="346075"/>
          </a:xfrm>
        </p:spPr>
        <p:txBody>
          <a:bodyPr anchor="b"/>
          <a:lstStyle>
            <a:lvl1pPr marL="182880" indent="-182880">
              <a:spcBef>
                <a:spcPts val="0"/>
              </a:spcBef>
              <a:buFont typeface="+mj-lt"/>
              <a:buAutoNum type="alphaLcPeriod"/>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sp>
        <p:nvSpPr>
          <p:cNvPr id="8" name="Title 1">
            <a:extLst>
              <a:ext uri="{FF2B5EF4-FFF2-40B4-BE49-F238E27FC236}">
                <a16:creationId xmlns:a16="http://schemas.microsoft.com/office/drawing/2014/main" id="{894C2BCC-43CF-4A5B-B706-74ABC9F6FF4E}"/>
              </a:ext>
            </a:extLst>
          </p:cNvPr>
          <p:cNvSpPr>
            <a:spLocks noGrp="1"/>
          </p:cNvSpPr>
          <p:nvPr>
            <p:ph type="title"/>
          </p:nvPr>
        </p:nvSpPr>
        <p:spPr>
          <a:xfrm>
            <a:off x="265970" y="174882"/>
            <a:ext cx="11682153" cy="1143000"/>
          </a:xfrm>
        </p:spPr>
        <p:txBody>
          <a:bodyPr vert="horz" lIns="91440" tIns="45720" rIns="91440" bIns="45720" rtlCol="0" anchor="ctr">
            <a:normAutofit/>
          </a:bodyPr>
          <a:lstStyle>
            <a:lvl1pPr>
              <a:defRPr lang="en-US"/>
            </a:lvl1pPr>
          </a:lstStyle>
          <a:p>
            <a:pPr lvl="0"/>
            <a:r>
              <a:rPr lang="en-US" dirty="0"/>
              <a:t>Click to edit Master title style</a:t>
            </a:r>
          </a:p>
        </p:txBody>
      </p:sp>
    </p:spTree>
    <p:extLst>
      <p:ext uri="{BB962C8B-B14F-4D97-AF65-F5344CB8AC3E}">
        <p14:creationId xmlns:p14="http://schemas.microsoft.com/office/powerpoint/2010/main" val="233903863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Identifi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EB9E95-DFFD-4CDC-BB8B-86AAAD75AD4F}"/>
              </a:ext>
            </a:extLst>
          </p:cNvPr>
          <p:cNvSpPr>
            <a:spLocks noGrp="1"/>
          </p:cNvSpPr>
          <p:nvPr>
            <p:ph type="ctrTitle" hasCustomPrompt="1"/>
          </p:nvPr>
        </p:nvSpPr>
        <p:spPr>
          <a:xfrm>
            <a:off x="1524000" y="1877204"/>
            <a:ext cx="9144000" cy="2387600"/>
          </a:xfrm>
          <a:prstGeom prst="rect">
            <a:avLst/>
          </a:prstGeom>
        </p:spPr>
        <p:txBody>
          <a:bodyPr anchor="ctr"/>
          <a:lstStyle>
            <a:lvl1pPr>
              <a:defRPr>
                <a:solidFill>
                  <a:schemeClr val="tx2">
                    <a:lumMod val="75000"/>
                  </a:schemeClr>
                </a:solidFill>
                <a:latin typeface="Maitree" panose="00000500000000000000" pitchFamily="2" charset="-34"/>
                <a:ea typeface="Open Sans Extrabold" panose="020B0906030804020204" pitchFamily="34" charset="0"/>
                <a:cs typeface="Maitree" panose="00000500000000000000" pitchFamily="2" charset="-34"/>
              </a:defRPr>
            </a:lvl1pPr>
          </a:lstStyle>
          <a:p>
            <a:pPr algn="l"/>
            <a:r>
              <a:rPr lang="en-US" dirty="0">
                <a:solidFill>
                  <a:srgbClr val="565B5D"/>
                </a:solidFill>
                <a:latin typeface="Open Sans Extrabold" panose="020B0906030804020204" pitchFamily="34" charset="0"/>
                <a:ea typeface="Open Sans Extrabold" panose="020B0906030804020204" pitchFamily="34" charset="0"/>
                <a:cs typeface="Open Sans Extrabold" panose="020B0906030804020204" pitchFamily="34" charset="0"/>
              </a:rPr>
              <a:t>Section Title</a:t>
            </a:r>
          </a:p>
        </p:txBody>
      </p:sp>
      <p:sp>
        <p:nvSpPr>
          <p:cNvPr id="8" name="Subtitle 2">
            <a:extLst>
              <a:ext uri="{FF2B5EF4-FFF2-40B4-BE49-F238E27FC236}">
                <a16:creationId xmlns:a16="http://schemas.microsoft.com/office/drawing/2014/main" id="{19575E5B-572F-4462-B991-88CA3E1E95CC}"/>
              </a:ext>
            </a:extLst>
          </p:cNvPr>
          <p:cNvSpPr>
            <a:spLocks noGrp="1"/>
          </p:cNvSpPr>
          <p:nvPr>
            <p:ph type="subTitle" idx="1"/>
          </p:nvPr>
        </p:nvSpPr>
        <p:spPr>
          <a:xfrm>
            <a:off x="1524000" y="4283515"/>
            <a:ext cx="9144000" cy="1655762"/>
          </a:xfrm>
          <a:prstGeom prst="rect">
            <a:avLst/>
          </a:prstGeom>
        </p:spPr>
        <p:txBody>
          <a:bodyPr/>
          <a:lstStyle>
            <a:lvl1pPr marL="0" indent="0">
              <a:buNone/>
              <a:defRPr/>
            </a:lvl1pPr>
          </a:lstStyle>
          <a:p>
            <a:pPr algn="l"/>
            <a:r>
              <a:rPr lang="en-US" dirty="0">
                <a:solidFill>
                  <a:srgbClr val="565B5D"/>
                </a:solidFill>
                <a:latin typeface="Open Sans Semibold" panose="020B0706030804020204" pitchFamily="34" charset="0"/>
                <a:ea typeface="Open Sans Semibold" panose="020B0706030804020204" pitchFamily="34" charset="0"/>
                <a:cs typeface="Open Sans Semibold" panose="020B0706030804020204" pitchFamily="34" charset="0"/>
              </a:rPr>
              <a:t>Section subtitle</a:t>
            </a:r>
          </a:p>
        </p:txBody>
      </p:sp>
    </p:spTree>
    <p:extLst>
      <p:ext uri="{BB962C8B-B14F-4D97-AF65-F5344CB8AC3E}">
        <p14:creationId xmlns:p14="http://schemas.microsoft.com/office/powerpoint/2010/main" val="243621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Present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6032" y="174882"/>
            <a:ext cx="11682153" cy="1143000"/>
          </a:xfrm>
        </p:spPr>
        <p:txBody>
          <a:bodyPr vert="horz" lIns="91440" tIns="45720" rIns="91440" bIns="45720" rtlCol="0" anchor="ctr">
            <a:normAutofit/>
          </a:bodyPr>
          <a:lstStyle>
            <a:lvl1pPr>
              <a:defRPr lang="en-US">
                <a:solidFill>
                  <a:schemeClr val="tx2">
                    <a:lumMod val="75000"/>
                  </a:schemeClr>
                </a:solidFill>
              </a:defRPr>
            </a:lvl1pPr>
          </a:lstStyle>
          <a:p>
            <a:pPr lvl="0"/>
            <a:r>
              <a:rPr lang="en-US" dirty="0"/>
              <a:t>Click to edit Master title style</a:t>
            </a:r>
          </a:p>
        </p:txBody>
      </p:sp>
      <p:sp>
        <p:nvSpPr>
          <p:cNvPr id="7" name="Content Placeholder 2">
            <a:extLst>
              <a:ext uri="{FF2B5EF4-FFF2-40B4-BE49-F238E27FC236}">
                <a16:creationId xmlns:a16="http://schemas.microsoft.com/office/drawing/2014/main" id="{0F58F7D8-15C0-41E8-8E72-D27759547138}"/>
              </a:ext>
            </a:extLst>
          </p:cNvPr>
          <p:cNvSpPr>
            <a:spLocks noGrp="1"/>
          </p:cNvSpPr>
          <p:nvPr>
            <p:ph idx="1"/>
          </p:nvPr>
        </p:nvSpPr>
        <p:spPr>
          <a:xfrm>
            <a:off x="256032" y="1926625"/>
            <a:ext cx="5843016" cy="4116856"/>
          </a:xfrm>
          <a:prstGeom prst="rect">
            <a:avLst/>
          </a:prstGeom>
        </p:spPr>
        <p:txBody>
          <a:bodyPr vert="horz" lIns="91440" tIns="45720" rIns="91440" bIns="45720" rtlCol="0">
            <a:noAutofit/>
          </a:bodyPr>
          <a:lstStyle>
            <a:lvl1pPr marL="0" indent="0">
              <a:buNone/>
              <a:defRPr lang="en-US" sz="2000" dirty="0">
                <a:solidFill>
                  <a:schemeClr val="tx1"/>
                </a:solidFill>
              </a:defRPr>
            </a:lvl1pPr>
            <a:lvl2pPr marL="457200" indent="0">
              <a:buNone/>
              <a:defRPr lang="en-US" sz="1800" dirty="0">
                <a:solidFill>
                  <a:schemeClr val="tx1"/>
                </a:solidFill>
              </a:defRPr>
            </a:lvl2pPr>
            <a:lvl3pPr marL="914400" indent="0">
              <a:buNone/>
              <a:defRPr lang="en-US" sz="1600" dirty="0">
                <a:solidFill>
                  <a:schemeClr val="tx1"/>
                </a:solidFill>
              </a:defRPr>
            </a:lvl3pPr>
            <a:lvl4pPr marL="1371600" indent="0">
              <a:buNone/>
              <a:defRPr lang="en-US" sz="1400" dirty="0">
                <a:solidFill>
                  <a:schemeClr val="tx1"/>
                </a:solidFill>
              </a:defRPr>
            </a:lvl4pPr>
            <a:lvl5pPr marL="1828800" indent="0">
              <a:buNone/>
              <a:defRPr lang="en-US" sz="14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8">
            <a:extLst>
              <a:ext uri="{FF2B5EF4-FFF2-40B4-BE49-F238E27FC236}">
                <a16:creationId xmlns:a16="http://schemas.microsoft.com/office/drawing/2014/main" id="{E06C156E-7C8A-4DF2-ACC3-1AAC782F8D0D}"/>
              </a:ext>
            </a:extLst>
          </p:cNvPr>
          <p:cNvSpPr>
            <a:spLocks noGrp="1"/>
          </p:cNvSpPr>
          <p:nvPr>
            <p:ph type="body" sz="quarter" idx="15" hasCustomPrompt="1"/>
          </p:nvPr>
        </p:nvSpPr>
        <p:spPr>
          <a:xfrm>
            <a:off x="256032" y="1418226"/>
            <a:ext cx="5843016" cy="411480"/>
          </a:xfrm>
          <a:prstGeom prst="rect">
            <a:avLst/>
          </a:prstGeom>
        </p:spPr>
        <p:txBody>
          <a:bodyPr anchor="ctr"/>
          <a:lstStyle>
            <a:lvl1pPr marL="0" indent="0">
              <a:buNone/>
              <a:defRPr lang="en-US" sz="2400" b="1" kern="1200" cap="none" baseline="0" dirty="0">
                <a:solidFill>
                  <a:srgbClr val="333333"/>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name</a:t>
            </a:r>
          </a:p>
        </p:txBody>
      </p:sp>
      <p:sp>
        <p:nvSpPr>
          <p:cNvPr id="3" name="Content Placeholder 2">
            <a:extLst>
              <a:ext uri="{FF2B5EF4-FFF2-40B4-BE49-F238E27FC236}">
                <a16:creationId xmlns:a16="http://schemas.microsoft.com/office/drawing/2014/main" id="{5D7896EF-A02C-AE29-62E8-1B2EAF192AE4}"/>
              </a:ext>
            </a:extLst>
          </p:cNvPr>
          <p:cNvSpPr>
            <a:spLocks noGrp="1"/>
          </p:cNvSpPr>
          <p:nvPr>
            <p:ph idx="16"/>
          </p:nvPr>
        </p:nvSpPr>
        <p:spPr>
          <a:xfrm>
            <a:off x="6095169" y="1926625"/>
            <a:ext cx="5843016" cy="4116856"/>
          </a:xfrm>
          <a:prstGeom prst="rect">
            <a:avLst/>
          </a:prstGeom>
        </p:spPr>
        <p:txBody>
          <a:bodyPr vert="horz" lIns="91440" tIns="45720" rIns="91440" bIns="45720" rtlCol="0">
            <a:noAutofit/>
          </a:bodyPr>
          <a:lstStyle>
            <a:lvl1pPr marL="0" indent="0">
              <a:buNone/>
              <a:defRPr lang="en-US" sz="2000" dirty="0">
                <a:solidFill>
                  <a:schemeClr val="tx1"/>
                </a:solidFill>
              </a:defRPr>
            </a:lvl1pPr>
            <a:lvl2pPr marL="457200" indent="0">
              <a:buNone/>
              <a:defRPr lang="en-US" sz="1800" dirty="0">
                <a:solidFill>
                  <a:schemeClr val="tx1"/>
                </a:solidFill>
              </a:defRPr>
            </a:lvl2pPr>
            <a:lvl3pPr marL="914400" indent="0">
              <a:buNone/>
              <a:defRPr lang="en-US" sz="1600" dirty="0">
                <a:solidFill>
                  <a:schemeClr val="tx1"/>
                </a:solidFill>
              </a:defRPr>
            </a:lvl3pPr>
            <a:lvl4pPr marL="1371600" indent="0">
              <a:buNone/>
              <a:defRPr lang="en-US" sz="1400" dirty="0">
                <a:solidFill>
                  <a:schemeClr val="tx1"/>
                </a:solidFill>
              </a:defRPr>
            </a:lvl4pPr>
            <a:lvl5pPr marL="1828800" indent="0">
              <a:buNone/>
              <a:defRPr lang="en-US" sz="14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8">
            <a:extLst>
              <a:ext uri="{FF2B5EF4-FFF2-40B4-BE49-F238E27FC236}">
                <a16:creationId xmlns:a16="http://schemas.microsoft.com/office/drawing/2014/main" id="{66DFFA31-881E-0215-8767-EA798BD09B7D}"/>
              </a:ext>
            </a:extLst>
          </p:cNvPr>
          <p:cNvSpPr>
            <a:spLocks noGrp="1"/>
          </p:cNvSpPr>
          <p:nvPr>
            <p:ph type="body" sz="quarter" idx="17" hasCustomPrompt="1"/>
          </p:nvPr>
        </p:nvSpPr>
        <p:spPr>
          <a:xfrm>
            <a:off x="6095169" y="1418226"/>
            <a:ext cx="5843016" cy="411480"/>
          </a:xfrm>
          <a:prstGeom prst="rect">
            <a:avLst/>
          </a:prstGeom>
        </p:spPr>
        <p:txBody>
          <a:bodyPr anchor="ctr"/>
          <a:lstStyle>
            <a:lvl1pPr marL="0" indent="0">
              <a:buNone/>
              <a:defRPr lang="en-US" sz="2400" b="1" kern="1200" cap="none" baseline="0" dirty="0">
                <a:solidFill>
                  <a:srgbClr val="333333"/>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name</a:t>
            </a:r>
          </a:p>
        </p:txBody>
      </p:sp>
      <p:cxnSp>
        <p:nvCxnSpPr>
          <p:cNvPr id="12" name="Straight Connector 11">
            <a:extLst>
              <a:ext uri="{FF2B5EF4-FFF2-40B4-BE49-F238E27FC236}">
                <a16:creationId xmlns:a16="http://schemas.microsoft.com/office/drawing/2014/main" id="{FB8EE480-F169-C19B-7BB6-DAAD5D41058E}"/>
              </a:ext>
            </a:extLst>
          </p:cNvPr>
          <p:cNvCxnSpPr>
            <a:cxnSpLocks/>
          </p:cNvCxnSpPr>
          <p:nvPr userDrawn="1"/>
        </p:nvCxnSpPr>
        <p:spPr>
          <a:xfrm>
            <a:off x="256032" y="1881800"/>
            <a:ext cx="5843016" cy="0"/>
          </a:xfrm>
          <a:prstGeom prst="line">
            <a:avLst/>
          </a:prstGeom>
          <a:ln cap="rnd">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10800000" scaled="0"/>
              <a:tileRect/>
            </a:gradFill>
            <a:headEnd type="ova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9E09BEC-5856-8B61-4287-5A61CC5B8D86}"/>
              </a:ext>
            </a:extLst>
          </p:cNvPr>
          <p:cNvCxnSpPr>
            <a:cxnSpLocks/>
          </p:cNvCxnSpPr>
          <p:nvPr userDrawn="1"/>
        </p:nvCxnSpPr>
        <p:spPr>
          <a:xfrm>
            <a:off x="6095169" y="1881800"/>
            <a:ext cx="5843016" cy="0"/>
          </a:xfrm>
          <a:prstGeom prst="line">
            <a:avLst/>
          </a:prstGeom>
          <a:ln cap="rnd">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10800000" scaled="0"/>
              <a:tileRect/>
            </a:gradFill>
            <a:head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668524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F280-6052-4AEA-B9D0-2011EA1801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97308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Identifi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EB9E95-DFFD-4CDC-BB8B-86AAAD75AD4F}"/>
              </a:ext>
            </a:extLst>
          </p:cNvPr>
          <p:cNvSpPr>
            <a:spLocks noGrp="1"/>
          </p:cNvSpPr>
          <p:nvPr>
            <p:ph type="ctrTitle" hasCustomPrompt="1"/>
          </p:nvPr>
        </p:nvSpPr>
        <p:spPr>
          <a:xfrm>
            <a:off x="1524000" y="1877204"/>
            <a:ext cx="9144000" cy="2387600"/>
          </a:xfrm>
          <a:prstGeom prst="rect">
            <a:avLst/>
          </a:prstGeom>
        </p:spPr>
        <p:txBody>
          <a:bodyPr anchor="ctr"/>
          <a:lstStyle>
            <a:lvl1pPr>
              <a:defRPr>
                <a:solidFill>
                  <a:schemeClr val="tx2"/>
                </a:solidFill>
                <a:latin typeface="Maitree" panose="00000500000000000000" pitchFamily="2" charset="-34"/>
                <a:ea typeface="Open Sans Extrabold" panose="020B0906030804020204" pitchFamily="34" charset="0"/>
                <a:cs typeface="Maitree" panose="00000500000000000000" pitchFamily="2" charset="-34"/>
              </a:defRPr>
            </a:lvl1pPr>
          </a:lstStyle>
          <a:p>
            <a:pPr algn="l"/>
            <a:r>
              <a:rPr lang="en-US" dirty="0">
                <a:solidFill>
                  <a:srgbClr val="565B5D"/>
                </a:solidFill>
                <a:latin typeface="Open Sans Extrabold" panose="020B0906030804020204" pitchFamily="34" charset="0"/>
                <a:ea typeface="Open Sans Extrabold" panose="020B0906030804020204" pitchFamily="34" charset="0"/>
                <a:cs typeface="Open Sans Extrabold" panose="020B0906030804020204" pitchFamily="34" charset="0"/>
              </a:rPr>
              <a:t>Section Title</a:t>
            </a:r>
          </a:p>
        </p:txBody>
      </p:sp>
      <p:sp>
        <p:nvSpPr>
          <p:cNvPr id="8" name="Subtitle 2">
            <a:extLst>
              <a:ext uri="{FF2B5EF4-FFF2-40B4-BE49-F238E27FC236}">
                <a16:creationId xmlns:a16="http://schemas.microsoft.com/office/drawing/2014/main" id="{19575E5B-572F-4462-B991-88CA3E1E95CC}"/>
              </a:ext>
            </a:extLst>
          </p:cNvPr>
          <p:cNvSpPr>
            <a:spLocks noGrp="1"/>
          </p:cNvSpPr>
          <p:nvPr>
            <p:ph type="subTitle" idx="1"/>
          </p:nvPr>
        </p:nvSpPr>
        <p:spPr>
          <a:xfrm>
            <a:off x="1524000" y="4283515"/>
            <a:ext cx="9144000" cy="1655762"/>
          </a:xfrm>
          <a:prstGeom prst="rect">
            <a:avLst/>
          </a:prstGeom>
        </p:spPr>
        <p:txBody>
          <a:bodyPr/>
          <a:lstStyle>
            <a:lvl1pPr marL="0" indent="0">
              <a:buNone/>
              <a:defRPr/>
            </a:lvl1pPr>
          </a:lstStyle>
          <a:p>
            <a:pPr algn="l"/>
            <a:r>
              <a:rPr lang="en-US" dirty="0">
                <a:solidFill>
                  <a:srgbClr val="565B5D"/>
                </a:solidFill>
                <a:latin typeface="Open Sans Semibold" panose="020B0706030804020204" pitchFamily="34" charset="0"/>
                <a:ea typeface="Open Sans Semibold" panose="020B0706030804020204" pitchFamily="34" charset="0"/>
                <a:cs typeface="Open Sans Semibold" panose="020B0706030804020204" pitchFamily="34" charset="0"/>
              </a:rPr>
              <a:t>Section subtitle</a:t>
            </a:r>
          </a:p>
        </p:txBody>
      </p:sp>
    </p:spTree>
    <p:extLst>
      <p:ext uri="{BB962C8B-B14F-4D97-AF65-F5344CB8AC3E}">
        <p14:creationId xmlns:p14="http://schemas.microsoft.com/office/powerpoint/2010/main" val="146323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Body + Footers">
    <p:spTree>
      <p:nvGrpSpPr>
        <p:cNvPr id="1" name=""/>
        <p:cNvGrpSpPr/>
        <p:nvPr/>
      </p:nvGrpSpPr>
      <p:grpSpPr>
        <a:xfrm>
          <a:off x="0" y="0"/>
          <a:ext cx="0" cy="0"/>
          <a:chOff x="0" y="0"/>
          <a:chExt cx="0" cy="0"/>
        </a:xfrm>
      </p:grpSpPr>
      <p:sp>
        <p:nvSpPr>
          <p:cNvPr id="2" name="Title 1"/>
          <p:cNvSpPr>
            <a:spLocks noGrp="1"/>
          </p:cNvSpPr>
          <p:nvPr>
            <p:ph type="title"/>
          </p:nvPr>
        </p:nvSpPr>
        <p:spPr>
          <a:xfrm>
            <a:off x="265970" y="174882"/>
            <a:ext cx="11682153" cy="1143000"/>
          </a:xfrm>
        </p:spPr>
        <p:txBody>
          <a:bodyPr vert="horz" lIns="91440" tIns="45720" rIns="91440" bIns="45720" rtlCol="0" anchor="ctr">
            <a:normAutofit/>
          </a:bodyPr>
          <a:lstStyle>
            <a:lvl1pPr>
              <a:defRPr lang="en-US"/>
            </a:lvl1pPr>
          </a:lstStyle>
          <a:p>
            <a:pPr lvl="0"/>
            <a:r>
              <a:rPr lang="en-US" dirty="0"/>
              <a:t>Click to edit Master title style</a:t>
            </a:r>
          </a:p>
        </p:txBody>
      </p:sp>
      <p:sp>
        <p:nvSpPr>
          <p:cNvPr id="3" name="Content Placeholder 2"/>
          <p:cNvSpPr>
            <a:spLocks noGrp="1"/>
          </p:cNvSpPr>
          <p:nvPr>
            <p:ph idx="1"/>
          </p:nvPr>
        </p:nvSpPr>
        <p:spPr>
          <a:xfrm>
            <a:off x="265970" y="1342497"/>
            <a:ext cx="11682153" cy="4427551"/>
          </a:xfrm>
        </p:spPr>
        <p:txBody>
          <a:bodyPr vert="horz" lIns="91440" tIns="45720" rIns="91440" bIns="45720" rtlCol="0">
            <a:noAutofit/>
          </a:bodyPr>
          <a:lstStyle>
            <a:lvl1pPr>
              <a:defRPr lang="en-US" dirty="0">
                <a:solidFill>
                  <a:schemeClr val="tx1">
                    <a:lumMod val="75000"/>
                    <a:lumOff val="25000"/>
                  </a:schemeClr>
                </a:solidFill>
              </a:defRPr>
            </a:lvl1pPr>
            <a:lvl2pPr>
              <a:defRPr lang="en-US" dirty="0">
                <a:solidFill>
                  <a:schemeClr val="tx1">
                    <a:lumMod val="75000"/>
                    <a:lumOff val="25000"/>
                  </a:schemeClr>
                </a:solidFill>
              </a:defRPr>
            </a:lvl2pPr>
            <a:lvl3pPr>
              <a:defRPr lang="en-US" dirty="0">
                <a:solidFill>
                  <a:schemeClr val="tx1">
                    <a:lumMod val="75000"/>
                    <a:lumOff val="25000"/>
                  </a:schemeClr>
                </a:solidFill>
              </a:defRPr>
            </a:lvl3pPr>
            <a:lvl4pPr>
              <a:defRPr lang="en-US" dirty="0">
                <a:solidFill>
                  <a:schemeClr val="tx1">
                    <a:lumMod val="75000"/>
                    <a:lumOff val="25000"/>
                  </a:schemeClr>
                </a:solidFill>
              </a:defRPr>
            </a:lvl4pPr>
            <a:lvl5pPr>
              <a:defRPr lang="en-US"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7">
            <a:extLst>
              <a:ext uri="{FF2B5EF4-FFF2-40B4-BE49-F238E27FC236}">
                <a16:creationId xmlns:a16="http://schemas.microsoft.com/office/drawing/2014/main" id="{23708E90-4FC2-554A-D5C8-1EA578A2C930}"/>
              </a:ext>
            </a:extLst>
          </p:cNvPr>
          <p:cNvSpPr>
            <a:spLocks noGrp="1"/>
          </p:cNvSpPr>
          <p:nvPr>
            <p:ph type="body" sz="quarter" idx="10" hasCustomPrompt="1"/>
          </p:nvPr>
        </p:nvSpPr>
        <p:spPr>
          <a:xfrm>
            <a:off x="2983331" y="6228271"/>
            <a:ext cx="8964791" cy="573663"/>
          </a:xfrm>
        </p:spPr>
        <p:txBody>
          <a:bodyPr>
            <a:normAutofit/>
          </a:bodyPr>
          <a:lstStyle>
            <a:lvl1pPr marL="0" indent="0">
              <a:spcBef>
                <a:spcPts val="0"/>
              </a:spcBef>
              <a:buFontTx/>
              <a:buNone/>
              <a:defRPr sz="1100">
                <a:solidFill>
                  <a:schemeClr val="bg1"/>
                </a:solidFill>
              </a:defRPr>
            </a:lvl1pPr>
          </a:lstStyle>
          <a:p>
            <a:pPr lvl="0"/>
            <a:r>
              <a:rPr lang="en-US" sz="1100" dirty="0"/>
              <a:t>Click to add reference.</a:t>
            </a:r>
          </a:p>
        </p:txBody>
      </p:sp>
      <p:sp>
        <p:nvSpPr>
          <p:cNvPr id="7" name="Text Placeholder 4">
            <a:extLst>
              <a:ext uri="{FF2B5EF4-FFF2-40B4-BE49-F238E27FC236}">
                <a16:creationId xmlns:a16="http://schemas.microsoft.com/office/drawing/2014/main" id="{C9A20AE5-76E4-F017-AD5B-04752A03BC6D}"/>
              </a:ext>
            </a:extLst>
          </p:cNvPr>
          <p:cNvSpPr>
            <a:spLocks noGrp="1"/>
          </p:cNvSpPr>
          <p:nvPr>
            <p:ph type="body" sz="quarter" idx="11" hasCustomPrompt="1"/>
          </p:nvPr>
        </p:nvSpPr>
        <p:spPr>
          <a:xfrm>
            <a:off x="266008" y="5770049"/>
            <a:ext cx="11682077" cy="346075"/>
          </a:xfrm>
        </p:spPr>
        <p:txBody>
          <a:bodyPr anchor="b"/>
          <a:lstStyle>
            <a:lvl1pPr marL="182880" indent="-182880">
              <a:spcBef>
                <a:spcPts val="0"/>
              </a:spcBef>
              <a:buFont typeface="+mj-lt"/>
              <a:buAutoNum type="alphaLcPeriod"/>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spTree>
    <p:extLst>
      <p:ext uri="{BB962C8B-B14F-4D97-AF65-F5344CB8AC3E}">
        <p14:creationId xmlns:p14="http://schemas.microsoft.com/office/powerpoint/2010/main" val="17712270"/>
      </p:ext>
    </p:extLst>
  </p:cSld>
  <p:clrMapOvr>
    <a:masterClrMapping/>
  </p:clrMapOvr>
  <p:transition>
    <p:fade/>
  </p:transition>
  <p:extLst>
    <p:ext uri="{DCECCB84-F9BA-43D5-87BE-67443E8EF086}">
      <p15:sldGuideLst xmlns:p15="http://schemas.microsoft.com/office/powerpoint/2012/main">
        <p15:guide id="1" orient="horz" pos="840">
          <p15:clr>
            <a:srgbClr val="FBAE40"/>
          </p15:clr>
        </p15:guide>
        <p15:guide id="2" pos="240">
          <p15:clr>
            <a:srgbClr val="FBAE40"/>
          </p15:clr>
        </p15:guide>
        <p15:guide id="3" orient="horz" pos="3552">
          <p15:clr>
            <a:srgbClr val="FBAE40"/>
          </p15:clr>
        </p15:guide>
        <p15:guide id="4" pos="3840">
          <p15:clr>
            <a:srgbClr val="FBAE40"/>
          </p15:clr>
        </p15:guide>
        <p15:guide id="5" pos="75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Identifi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EB9E95-DFFD-4CDC-BB8B-86AAAD75AD4F}"/>
              </a:ext>
            </a:extLst>
          </p:cNvPr>
          <p:cNvSpPr>
            <a:spLocks noGrp="1"/>
          </p:cNvSpPr>
          <p:nvPr>
            <p:ph type="ctrTitle" hasCustomPrompt="1"/>
          </p:nvPr>
        </p:nvSpPr>
        <p:spPr>
          <a:xfrm>
            <a:off x="1524000" y="1877204"/>
            <a:ext cx="9144000" cy="2387600"/>
          </a:xfrm>
          <a:prstGeom prst="rect">
            <a:avLst/>
          </a:prstGeom>
        </p:spPr>
        <p:txBody>
          <a:bodyPr anchor="ctr"/>
          <a:lstStyle>
            <a:lvl1pPr>
              <a:defRPr>
                <a:solidFill>
                  <a:schemeClr val="tx2">
                    <a:lumMod val="75000"/>
                  </a:schemeClr>
                </a:solidFill>
                <a:latin typeface="+mj-lt"/>
                <a:ea typeface="Open Sans Extrabold" panose="020B0906030804020204" pitchFamily="34" charset="0"/>
                <a:cs typeface="Maitree SemiBold" panose="00000700000000000000" pitchFamily="2" charset="-34"/>
              </a:defRPr>
            </a:lvl1pPr>
          </a:lstStyle>
          <a:p>
            <a:pPr algn="l"/>
            <a:r>
              <a:rPr lang="en-US" dirty="0">
                <a:solidFill>
                  <a:srgbClr val="565B5D"/>
                </a:solidFill>
                <a:latin typeface="Open Sans Extrabold" panose="020B0906030804020204" pitchFamily="34" charset="0"/>
                <a:ea typeface="Open Sans Extrabold" panose="020B0906030804020204" pitchFamily="34" charset="0"/>
                <a:cs typeface="Open Sans Extrabold" panose="020B0906030804020204" pitchFamily="34" charset="0"/>
              </a:rPr>
              <a:t>Section Title</a:t>
            </a:r>
          </a:p>
        </p:txBody>
      </p:sp>
      <p:sp>
        <p:nvSpPr>
          <p:cNvPr id="8" name="Subtitle 2">
            <a:extLst>
              <a:ext uri="{FF2B5EF4-FFF2-40B4-BE49-F238E27FC236}">
                <a16:creationId xmlns:a16="http://schemas.microsoft.com/office/drawing/2014/main" id="{19575E5B-572F-4462-B991-88CA3E1E95CC}"/>
              </a:ext>
            </a:extLst>
          </p:cNvPr>
          <p:cNvSpPr>
            <a:spLocks noGrp="1"/>
          </p:cNvSpPr>
          <p:nvPr>
            <p:ph type="subTitle" idx="1"/>
          </p:nvPr>
        </p:nvSpPr>
        <p:spPr>
          <a:xfrm>
            <a:off x="1524000" y="4283515"/>
            <a:ext cx="9144000" cy="1655762"/>
          </a:xfrm>
          <a:prstGeom prst="rect">
            <a:avLst/>
          </a:prstGeom>
        </p:spPr>
        <p:txBody>
          <a:bodyPr/>
          <a:lstStyle>
            <a:lvl1pPr marL="0" indent="0">
              <a:buNone/>
              <a:defRPr>
                <a:latin typeface="+mn-lt"/>
              </a:defRPr>
            </a:lvl1pPr>
          </a:lstStyle>
          <a:p>
            <a:pPr algn="l"/>
            <a:r>
              <a:rPr lang="en-US" dirty="0">
                <a:solidFill>
                  <a:srgbClr val="565B5D"/>
                </a:solidFill>
                <a:latin typeface="Open Sans Semibold" panose="020B0706030804020204" pitchFamily="34" charset="0"/>
                <a:ea typeface="Open Sans Semibold" panose="020B0706030804020204" pitchFamily="34" charset="0"/>
                <a:cs typeface="Open Sans Semibold" panose="020B0706030804020204" pitchFamily="34" charset="0"/>
              </a:rPr>
              <a:t>Section subtitle</a:t>
            </a:r>
          </a:p>
        </p:txBody>
      </p:sp>
    </p:spTree>
    <p:extLst>
      <p:ext uri="{BB962C8B-B14F-4D97-AF65-F5344CB8AC3E}">
        <p14:creationId xmlns:p14="http://schemas.microsoft.com/office/powerpoint/2010/main" val="368659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45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amp;A Promp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19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Identifi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EB9E95-DFFD-4CDC-BB8B-86AAAD75AD4F}"/>
              </a:ext>
            </a:extLst>
          </p:cNvPr>
          <p:cNvSpPr>
            <a:spLocks noGrp="1"/>
          </p:cNvSpPr>
          <p:nvPr>
            <p:ph type="ctrTitle" hasCustomPrompt="1"/>
          </p:nvPr>
        </p:nvSpPr>
        <p:spPr>
          <a:xfrm>
            <a:off x="1524000" y="1877204"/>
            <a:ext cx="9144000" cy="2387600"/>
          </a:xfrm>
          <a:prstGeom prst="rect">
            <a:avLst/>
          </a:prstGeom>
        </p:spPr>
        <p:txBody>
          <a:bodyPr anchor="ctr"/>
          <a:lstStyle>
            <a:lvl1pPr>
              <a:defRPr>
                <a:solidFill>
                  <a:schemeClr val="tx2">
                    <a:lumMod val="75000"/>
                  </a:schemeClr>
                </a:solidFill>
                <a:latin typeface="Maitree SemiBold" panose="00000700000000000000" pitchFamily="2" charset="-34"/>
                <a:ea typeface="Open Sans Extrabold" panose="020B0906030804020204" pitchFamily="34" charset="0"/>
                <a:cs typeface="Maitree SemiBold" panose="00000700000000000000" pitchFamily="2" charset="-34"/>
              </a:defRPr>
            </a:lvl1pPr>
          </a:lstStyle>
          <a:p>
            <a:pPr algn="l"/>
            <a:r>
              <a:rPr lang="en-US" dirty="0">
                <a:solidFill>
                  <a:srgbClr val="565B5D"/>
                </a:solidFill>
                <a:latin typeface="Open Sans Extrabold" panose="020B0906030804020204" pitchFamily="34" charset="0"/>
                <a:ea typeface="Open Sans Extrabold" panose="020B0906030804020204" pitchFamily="34" charset="0"/>
                <a:cs typeface="Open Sans Extrabold" panose="020B0906030804020204" pitchFamily="34" charset="0"/>
              </a:rPr>
              <a:t>Section Title</a:t>
            </a:r>
          </a:p>
        </p:txBody>
      </p:sp>
      <p:sp>
        <p:nvSpPr>
          <p:cNvPr id="8" name="Subtitle 2">
            <a:extLst>
              <a:ext uri="{FF2B5EF4-FFF2-40B4-BE49-F238E27FC236}">
                <a16:creationId xmlns:a16="http://schemas.microsoft.com/office/drawing/2014/main" id="{19575E5B-572F-4462-B991-88CA3E1E95CC}"/>
              </a:ext>
            </a:extLst>
          </p:cNvPr>
          <p:cNvSpPr>
            <a:spLocks noGrp="1"/>
          </p:cNvSpPr>
          <p:nvPr>
            <p:ph type="subTitle" idx="1"/>
          </p:nvPr>
        </p:nvSpPr>
        <p:spPr>
          <a:xfrm>
            <a:off x="1524000" y="4283515"/>
            <a:ext cx="9144000" cy="1655762"/>
          </a:xfrm>
          <a:prstGeom prst="rect">
            <a:avLst/>
          </a:prstGeom>
        </p:spPr>
        <p:txBody>
          <a:bodyPr/>
          <a:lstStyle>
            <a:lvl1pPr marL="0" indent="0">
              <a:buNone/>
              <a:defRPr/>
            </a:lvl1pPr>
          </a:lstStyle>
          <a:p>
            <a:pPr algn="l"/>
            <a:r>
              <a:rPr lang="en-US" dirty="0">
                <a:solidFill>
                  <a:srgbClr val="565B5D"/>
                </a:solidFill>
                <a:latin typeface="Open Sans Semibold" panose="020B0706030804020204" pitchFamily="34" charset="0"/>
                <a:ea typeface="Open Sans Semibold" panose="020B0706030804020204" pitchFamily="34" charset="0"/>
                <a:cs typeface="Open Sans Semibold" panose="020B0706030804020204" pitchFamily="34" charset="0"/>
              </a:rPr>
              <a:t>Section subtitle</a:t>
            </a:r>
          </a:p>
        </p:txBody>
      </p:sp>
    </p:spTree>
    <p:extLst>
      <p:ext uri="{BB962C8B-B14F-4D97-AF65-F5344CB8AC3E}">
        <p14:creationId xmlns:p14="http://schemas.microsoft.com/office/powerpoint/2010/main" val="187539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Body + Footers">
    <p:spTree>
      <p:nvGrpSpPr>
        <p:cNvPr id="1" name=""/>
        <p:cNvGrpSpPr/>
        <p:nvPr/>
      </p:nvGrpSpPr>
      <p:grpSpPr>
        <a:xfrm>
          <a:off x="0" y="0"/>
          <a:ext cx="0" cy="0"/>
          <a:chOff x="0" y="0"/>
          <a:chExt cx="0" cy="0"/>
        </a:xfrm>
      </p:grpSpPr>
      <p:sp>
        <p:nvSpPr>
          <p:cNvPr id="2" name="Title 1"/>
          <p:cNvSpPr>
            <a:spLocks noGrp="1"/>
          </p:cNvSpPr>
          <p:nvPr>
            <p:ph type="title"/>
          </p:nvPr>
        </p:nvSpPr>
        <p:spPr>
          <a:xfrm>
            <a:off x="265970" y="174882"/>
            <a:ext cx="11682153" cy="1143000"/>
          </a:xfrm>
        </p:spPr>
        <p:txBody>
          <a:bodyPr vert="horz" lIns="91440" tIns="45720" rIns="91440" bIns="45720" rtlCol="0" anchor="ctr">
            <a:normAutofit/>
          </a:bodyPr>
          <a:lstStyle>
            <a:lvl1pPr>
              <a:defRPr lang="en-US"/>
            </a:lvl1pPr>
          </a:lstStyle>
          <a:p>
            <a:pPr lvl="0"/>
            <a:r>
              <a:rPr lang="en-US" dirty="0"/>
              <a:t>Click to edit Master title style</a:t>
            </a:r>
          </a:p>
        </p:txBody>
      </p:sp>
      <p:sp>
        <p:nvSpPr>
          <p:cNvPr id="3" name="Content Placeholder 2"/>
          <p:cNvSpPr>
            <a:spLocks noGrp="1"/>
          </p:cNvSpPr>
          <p:nvPr>
            <p:ph idx="1"/>
          </p:nvPr>
        </p:nvSpPr>
        <p:spPr>
          <a:xfrm>
            <a:off x="265970" y="1342497"/>
            <a:ext cx="11682153" cy="4427551"/>
          </a:xfrm>
        </p:spPr>
        <p:txBody>
          <a:bodyPr vert="horz" lIns="91440" tIns="45720" rIns="91440" bIns="45720" rtlCol="0">
            <a:noAutofit/>
          </a:bodyPr>
          <a:lstStyle>
            <a:lvl1pPr>
              <a:defRPr lang="en-US" dirty="0">
                <a:solidFill>
                  <a:schemeClr val="tx1">
                    <a:lumMod val="75000"/>
                    <a:lumOff val="25000"/>
                  </a:schemeClr>
                </a:solidFill>
              </a:defRPr>
            </a:lvl1pPr>
            <a:lvl2pPr>
              <a:defRPr lang="en-US" dirty="0">
                <a:solidFill>
                  <a:schemeClr val="tx1">
                    <a:lumMod val="75000"/>
                    <a:lumOff val="25000"/>
                  </a:schemeClr>
                </a:solidFill>
              </a:defRPr>
            </a:lvl2pPr>
            <a:lvl3pPr>
              <a:defRPr lang="en-US" dirty="0">
                <a:solidFill>
                  <a:schemeClr val="tx1">
                    <a:lumMod val="75000"/>
                    <a:lumOff val="25000"/>
                  </a:schemeClr>
                </a:solidFill>
              </a:defRPr>
            </a:lvl3pPr>
            <a:lvl4pPr>
              <a:defRPr lang="en-US" dirty="0">
                <a:solidFill>
                  <a:schemeClr val="tx1">
                    <a:lumMod val="75000"/>
                    <a:lumOff val="25000"/>
                  </a:schemeClr>
                </a:solidFill>
              </a:defRPr>
            </a:lvl4pPr>
            <a:lvl5pPr>
              <a:defRPr lang="en-US"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7">
            <a:extLst>
              <a:ext uri="{FF2B5EF4-FFF2-40B4-BE49-F238E27FC236}">
                <a16:creationId xmlns:a16="http://schemas.microsoft.com/office/drawing/2014/main" id="{23708E90-4FC2-554A-D5C8-1EA578A2C930}"/>
              </a:ext>
            </a:extLst>
          </p:cNvPr>
          <p:cNvSpPr>
            <a:spLocks noGrp="1"/>
          </p:cNvSpPr>
          <p:nvPr>
            <p:ph type="body" sz="quarter" idx="10" hasCustomPrompt="1"/>
          </p:nvPr>
        </p:nvSpPr>
        <p:spPr>
          <a:xfrm>
            <a:off x="2983331" y="6228271"/>
            <a:ext cx="8964791"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
        <p:nvSpPr>
          <p:cNvPr id="7" name="Text Placeholder 4">
            <a:extLst>
              <a:ext uri="{FF2B5EF4-FFF2-40B4-BE49-F238E27FC236}">
                <a16:creationId xmlns:a16="http://schemas.microsoft.com/office/drawing/2014/main" id="{C9A20AE5-76E4-F017-AD5B-04752A03BC6D}"/>
              </a:ext>
            </a:extLst>
          </p:cNvPr>
          <p:cNvSpPr>
            <a:spLocks noGrp="1"/>
          </p:cNvSpPr>
          <p:nvPr>
            <p:ph type="body" sz="quarter" idx="11" hasCustomPrompt="1"/>
          </p:nvPr>
        </p:nvSpPr>
        <p:spPr>
          <a:xfrm>
            <a:off x="266008" y="5770049"/>
            <a:ext cx="11682077" cy="346075"/>
          </a:xfrm>
        </p:spPr>
        <p:txBody>
          <a:bodyPr anchor="b"/>
          <a:lstStyle>
            <a:lvl1pPr marL="182880" indent="-182880">
              <a:spcBef>
                <a:spcPts val="0"/>
              </a:spcBef>
              <a:buFont typeface="+mj-lt"/>
              <a:buAutoNum type="alphaLcPeriod"/>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spTree>
    <p:extLst>
      <p:ext uri="{BB962C8B-B14F-4D97-AF65-F5344CB8AC3E}">
        <p14:creationId xmlns:p14="http://schemas.microsoft.com/office/powerpoint/2010/main" val="3035447296"/>
      </p:ext>
    </p:extLst>
  </p:cSld>
  <p:clrMapOvr>
    <a:masterClrMapping/>
  </p:clrMapOvr>
  <p:transition>
    <p:fade/>
  </p:transition>
  <p:extLst>
    <p:ext uri="{DCECCB84-F9BA-43D5-87BE-67443E8EF086}">
      <p15:sldGuideLst xmlns:p15="http://schemas.microsoft.com/office/powerpoint/2012/main">
        <p15:guide id="1" orient="horz" pos="840">
          <p15:clr>
            <a:srgbClr val="FBAE40"/>
          </p15:clr>
        </p15:guide>
        <p15:guide id="2" pos="240">
          <p15:clr>
            <a:srgbClr val="FBAE40"/>
          </p15:clr>
        </p15:guide>
        <p15:guide id="3" orient="horz" pos="3552" userDrawn="1">
          <p15:clr>
            <a:srgbClr val="FBAE40"/>
          </p15:clr>
        </p15:guide>
        <p15:guide id="4" pos="3840" userDrawn="1">
          <p15:clr>
            <a:srgbClr val="FBAE40"/>
          </p15:clr>
        </p15:guide>
        <p15:guide id="5" pos="75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2A63B-A969-46A7-9CE1-151A9ABD33B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363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2 Content + Footers">
    <p:spTree>
      <p:nvGrpSpPr>
        <p:cNvPr id="1" name=""/>
        <p:cNvGrpSpPr/>
        <p:nvPr/>
      </p:nvGrpSpPr>
      <p:grpSpPr>
        <a:xfrm>
          <a:off x="0" y="0"/>
          <a:ext cx="0" cy="0"/>
          <a:chOff x="0" y="0"/>
          <a:chExt cx="0" cy="0"/>
        </a:xfrm>
      </p:grpSpPr>
      <p:sp>
        <p:nvSpPr>
          <p:cNvPr id="2" name="Title 1"/>
          <p:cNvSpPr>
            <a:spLocks noGrp="1"/>
          </p:cNvSpPr>
          <p:nvPr>
            <p:ph type="title"/>
          </p:nvPr>
        </p:nvSpPr>
        <p:spPr>
          <a:xfrm>
            <a:off x="265970" y="174882"/>
            <a:ext cx="11682153" cy="1143000"/>
          </a:xfrm>
        </p:spPr>
        <p:txBody>
          <a:bodyPr vert="horz" lIns="91440" tIns="45720" rIns="91440" bIns="45720" rtlCol="0" anchor="ctr">
            <a:normAutofit/>
          </a:bodyPr>
          <a:lstStyle>
            <a:lvl1pPr>
              <a:defRPr lang="en-US"/>
            </a:lvl1pPr>
          </a:lstStyle>
          <a:p>
            <a:pPr lvl="0"/>
            <a:r>
              <a:rPr lang="en-US" dirty="0"/>
              <a:t>Click to edit Master title style</a:t>
            </a:r>
          </a:p>
        </p:txBody>
      </p:sp>
      <p:sp>
        <p:nvSpPr>
          <p:cNvPr id="3" name="Content Placeholder 2"/>
          <p:cNvSpPr>
            <a:spLocks noGrp="1"/>
          </p:cNvSpPr>
          <p:nvPr>
            <p:ph idx="1"/>
          </p:nvPr>
        </p:nvSpPr>
        <p:spPr>
          <a:xfrm>
            <a:off x="265971" y="1342498"/>
            <a:ext cx="5830030" cy="4310158"/>
          </a:xfrm>
        </p:spPr>
        <p:txBody>
          <a:bodyPr vert="horz" lIns="91440" tIns="45720" rIns="91440" bIns="45720" rtlCol="0">
            <a:noAutofit/>
          </a:bodyPr>
          <a:lstStyle>
            <a:lvl1pPr>
              <a:defRPr lang="en-US" dirty="0">
                <a:solidFill>
                  <a:schemeClr val="tx1">
                    <a:lumMod val="75000"/>
                    <a:lumOff val="25000"/>
                  </a:schemeClr>
                </a:solidFill>
              </a:defRPr>
            </a:lvl1pPr>
            <a:lvl2pPr>
              <a:defRPr lang="en-US" dirty="0">
                <a:solidFill>
                  <a:schemeClr val="tx1">
                    <a:lumMod val="75000"/>
                    <a:lumOff val="25000"/>
                  </a:schemeClr>
                </a:solidFill>
              </a:defRPr>
            </a:lvl2pPr>
            <a:lvl3pPr>
              <a:defRPr lang="en-US" dirty="0">
                <a:solidFill>
                  <a:schemeClr val="tx1">
                    <a:lumMod val="75000"/>
                    <a:lumOff val="25000"/>
                  </a:schemeClr>
                </a:solidFill>
              </a:defRPr>
            </a:lvl3pPr>
            <a:lvl4pPr>
              <a:defRPr lang="en-US" dirty="0">
                <a:solidFill>
                  <a:schemeClr val="tx1">
                    <a:lumMod val="75000"/>
                    <a:lumOff val="25000"/>
                  </a:schemeClr>
                </a:solidFill>
              </a:defRPr>
            </a:lvl4pPr>
            <a:lvl5pPr>
              <a:defRPr lang="en-US"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0468D642-0380-45CE-AC3A-70A7A02D4BEC}"/>
              </a:ext>
            </a:extLst>
          </p:cNvPr>
          <p:cNvSpPr>
            <a:spLocks noGrp="1"/>
          </p:cNvSpPr>
          <p:nvPr>
            <p:ph sz="quarter" idx="12"/>
          </p:nvPr>
        </p:nvSpPr>
        <p:spPr>
          <a:xfrm>
            <a:off x="6096000" y="1333500"/>
            <a:ext cx="5851525" cy="433228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05295372-8403-12A4-BB9F-5CCBB84EE2D2}"/>
              </a:ext>
            </a:extLst>
          </p:cNvPr>
          <p:cNvSpPr>
            <a:spLocks noGrp="1"/>
          </p:cNvSpPr>
          <p:nvPr>
            <p:ph type="body" sz="quarter" idx="10" hasCustomPrompt="1"/>
          </p:nvPr>
        </p:nvSpPr>
        <p:spPr>
          <a:xfrm>
            <a:off x="2983331" y="6228271"/>
            <a:ext cx="8964791"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
        <p:nvSpPr>
          <p:cNvPr id="9" name="Text Placeholder 4">
            <a:extLst>
              <a:ext uri="{FF2B5EF4-FFF2-40B4-BE49-F238E27FC236}">
                <a16:creationId xmlns:a16="http://schemas.microsoft.com/office/drawing/2014/main" id="{1BB1839D-2267-A679-97A5-B5DE0C44BC22}"/>
              </a:ext>
            </a:extLst>
          </p:cNvPr>
          <p:cNvSpPr>
            <a:spLocks noGrp="1"/>
          </p:cNvSpPr>
          <p:nvPr>
            <p:ph type="body" sz="quarter" idx="11" hasCustomPrompt="1"/>
          </p:nvPr>
        </p:nvSpPr>
        <p:spPr>
          <a:xfrm>
            <a:off x="266008" y="5770049"/>
            <a:ext cx="11682077" cy="346075"/>
          </a:xfrm>
        </p:spPr>
        <p:txBody>
          <a:bodyPr anchor="b"/>
          <a:lstStyle>
            <a:lvl1pPr marL="182880" indent="-182880">
              <a:spcBef>
                <a:spcPts val="0"/>
              </a:spcBef>
              <a:buFont typeface="+mj-lt"/>
              <a:buAutoNum type="alphaLcPeriod"/>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spTree>
    <p:extLst>
      <p:ext uri="{BB962C8B-B14F-4D97-AF65-F5344CB8AC3E}">
        <p14:creationId xmlns:p14="http://schemas.microsoft.com/office/powerpoint/2010/main" val="1023681625"/>
      </p:ext>
    </p:extLst>
  </p:cSld>
  <p:clrMapOvr>
    <a:masterClrMapping/>
  </p:clrMapOvr>
  <p:transition>
    <p:fade/>
  </p:transition>
  <p:extLst>
    <p:ext uri="{DCECCB84-F9BA-43D5-87BE-67443E8EF086}">
      <p15:sldGuideLst xmlns:p15="http://schemas.microsoft.com/office/powerpoint/2012/main">
        <p15:guide id="1" orient="horz" pos="840">
          <p15:clr>
            <a:srgbClr val="FBAE40"/>
          </p15:clr>
        </p15:guide>
        <p15:guide id="2" pos="240">
          <p15:clr>
            <a:srgbClr val="FBAE40"/>
          </p15:clr>
        </p15:guide>
        <p15:guide id="3" orient="horz" pos="3552">
          <p15:clr>
            <a:srgbClr val="FBAE40"/>
          </p15:clr>
        </p15:guide>
        <p15:guide id="4" pos="3840">
          <p15:clr>
            <a:srgbClr val="FBAE40"/>
          </p15:clr>
        </p15:guide>
        <p15:guide id="5" pos="75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se Fil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D87C-174F-E713-F3AB-6A7001EEDDF4}"/>
              </a:ext>
            </a:extLst>
          </p:cNvPr>
          <p:cNvSpPr>
            <a:spLocks noGrp="1"/>
          </p:cNvSpPr>
          <p:nvPr>
            <p:ph type="title"/>
          </p:nvPr>
        </p:nvSpPr>
        <p:spPr>
          <a:xfrm>
            <a:off x="254925" y="174882"/>
            <a:ext cx="11087989"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D828547-C378-924B-4722-E296D6749AD8}"/>
              </a:ext>
            </a:extLst>
          </p:cNvPr>
          <p:cNvSpPr>
            <a:spLocks noGrp="1"/>
          </p:cNvSpPr>
          <p:nvPr>
            <p:ph idx="1"/>
          </p:nvPr>
        </p:nvSpPr>
        <p:spPr>
          <a:xfrm>
            <a:off x="265971" y="1342497"/>
            <a:ext cx="11076944" cy="5243360"/>
          </a:xfrm>
        </p:spPr>
        <p:txBody>
          <a:bodyPr vert="horz" lIns="91440" tIns="45720" rIns="91440" bIns="45720" rtlCol="0">
            <a:noAutofit/>
          </a:bodyPr>
          <a:lstStyle>
            <a:lvl1pPr>
              <a:defRPr lang="en-US" dirty="0">
                <a:solidFill>
                  <a:schemeClr val="tx1">
                    <a:lumMod val="75000"/>
                    <a:lumOff val="25000"/>
                  </a:schemeClr>
                </a:solidFill>
              </a:defRPr>
            </a:lvl1pPr>
            <a:lvl2pPr>
              <a:defRPr lang="en-US" dirty="0">
                <a:solidFill>
                  <a:schemeClr val="tx1">
                    <a:lumMod val="75000"/>
                    <a:lumOff val="25000"/>
                  </a:schemeClr>
                </a:solidFill>
              </a:defRPr>
            </a:lvl2pPr>
            <a:lvl3pPr>
              <a:defRPr lang="en-US" dirty="0">
                <a:solidFill>
                  <a:schemeClr val="tx1">
                    <a:lumMod val="75000"/>
                    <a:lumOff val="25000"/>
                  </a:schemeClr>
                </a:solidFill>
              </a:defRPr>
            </a:lvl3pPr>
            <a:lvl4pPr>
              <a:defRPr lang="en-US" dirty="0">
                <a:solidFill>
                  <a:schemeClr val="tx1">
                    <a:lumMod val="75000"/>
                    <a:lumOff val="25000"/>
                  </a:schemeClr>
                </a:solidFill>
              </a:defRPr>
            </a:lvl4pPr>
            <a:lvl5pPr>
              <a:defRPr lang="en-US"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958772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5970" y="174882"/>
            <a:ext cx="11682153" cy="1143000"/>
          </a:xfrm>
        </p:spPr>
        <p:txBody>
          <a:bodyPr vert="horz" lIns="91440" tIns="45720" rIns="91440" bIns="45720" rtlCol="0" anchor="ctr">
            <a:normAutofit/>
          </a:bodyPr>
          <a:lstStyle>
            <a:lvl1pPr>
              <a:defRPr lang="en-US"/>
            </a:lvl1pPr>
          </a:lstStyle>
          <a:p>
            <a:pPr lvl="0"/>
            <a:r>
              <a:rPr lang="en-US" dirty="0"/>
              <a:t>Click to edit Master title style</a:t>
            </a:r>
          </a:p>
        </p:txBody>
      </p:sp>
      <p:sp>
        <p:nvSpPr>
          <p:cNvPr id="3" name="Content Placeholder 2"/>
          <p:cNvSpPr>
            <a:spLocks noGrp="1"/>
          </p:cNvSpPr>
          <p:nvPr>
            <p:ph idx="1"/>
          </p:nvPr>
        </p:nvSpPr>
        <p:spPr>
          <a:xfrm>
            <a:off x="265970" y="1923690"/>
            <a:ext cx="5830030" cy="3728965"/>
          </a:xfrm>
        </p:spPr>
        <p:txBody>
          <a:bodyPr vert="horz" lIns="91440" tIns="45720" rIns="91440" bIns="45720" rtlCol="0">
            <a:noAutofit/>
          </a:bodyPr>
          <a:lstStyle>
            <a:lvl1pPr>
              <a:defRPr lang="en-US" sz="2400" dirty="0">
                <a:solidFill>
                  <a:schemeClr val="tx1">
                    <a:lumMod val="75000"/>
                    <a:lumOff val="25000"/>
                  </a:schemeClr>
                </a:solidFill>
              </a:defRPr>
            </a:lvl1pPr>
            <a:lvl2pPr>
              <a:defRPr lang="en-US" sz="2000" dirty="0">
                <a:solidFill>
                  <a:schemeClr val="tx1">
                    <a:lumMod val="75000"/>
                    <a:lumOff val="25000"/>
                  </a:schemeClr>
                </a:solidFill>
              </a:defRPr>
            </a:lvl2pPr>
            <a:lvl3pPr>
              <a:defRPr lang="en-US" sz="1800" dirty="0">
                <a:solidFill>
                  <a:schemeClr val="tx1">
                    <a:lumMod val="75000"/>
                    <a:lumOff val="25000"/>
                  </a:schemeClr>
                </a:solidFill>
              </a:defRPr>
            </a:lvl3pPr>
            <a:lvl4pPr>
              <a:defRPr lang="en-US" sz="1600" dirty="0">
                <a:solidFill>
                  <a:schemeClr val="tx1">
                    <a:lumMod val="75000"/>
                    <a:lumOff val="25000"/>
                  </a:schemeClr>
                </a:solidFill>
              </a:defRPr>
            </a:lvl4pPr>
            <a:lvl5pPr>
              <a:defRPr lang="en-US" sz="1600"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0468D642-0380-45CE-AC3A-70A7A02D4BEC}"/>
              </a:ext>
            </a:extLst>
          </p:cNvPr>
          <p:cNvSpPr>
            <a:spLocks noGrp="1"/>
          </p:cNvSpPr>
          <p:nvPr>
            <p:ph sz="quarter" idx="12"/>
          </p:nvPr>
        </p:nvSpPr>
        <p:spPr>
          <a:xfrm>
            <a:off x="6096000" y="1917676"/>
            <a:ext cx="5851525" cy="374811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FBB6B28B-09FA-40B2-A263-204D83995736}"/>
              </a:ext>
            </a:extLst>
          </p:cNvPr>
          <p:cNvSpPr>
            <a:spLocks noGrp="1"/>
          </p:cNvSpPr>
          <p:nvPr>
            <p:ph type="body" sz="quarter" idx="13"/>
          </p:nvPr>
        </p:nvSpPr>
        <p:spPr>
          <a:xfrm>
            <a:off x="265971" y="1333500"/>
            <a:ext cx="5829508" cy="590550"/>
          </a:xfrm>
        </p:spPr>
        <p:txBody>
          <a:bodyPr/>
          <a:lstStyle>
            <a:lvl1pPr marL="0" indent="0">
              <a:buNone/>
              <a:defRPr sz="2400" b="1">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Text Placeholder 8">
            <a:extLst>
              <a:ext uri="{FF2B5EF4-FFF2-40B4-BE49-F238E27FC236}">
                <a16:creationId xmlns:a16="http://schemas.microsoft.com/office/drawing/2014/main" id="{10701C93-DC52-4641-B23D-5E4F396A353B}"/>
              </a:ext>
            </a:extLst>
          </p:cNvPr>
          <p:cNvSpPr>
            <a:spLocks noGrp="1"/>
          </p:cNvSpPr>
          <p:nvPr>
            <p:ph type="body" sz="quarter" idx="14"/>
          </p:nvPr>
        </p:nvSpPr>
        <p:spPr>
          <a:xfrm>
            <a:off x="6096000" y="1333500"/>
            <a:ext cx="5851525" cy="590550"/>
          </a:xfrm>
        </p:spPr>
        <p:txBody>
          <a:bodyPr/>
          <a:lstStyle>
            <a:lvl1pPr marL="0" indent="0">
              <a:buNone/>
              <a:defRPr sz="2400" b="1">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Text Placeholder 7">
            <a:extLst>
              <a:ext uri="{FF2B5EF4-FFF2-40B4-BE49-F238E27FC236}">
                <a16:creationId xmlns:a16="http://schemas.microsoft.com/office/drawing/2014/main" id="{4039C45B-CADA-E5EE-C395-A58FA3CA4F75}"/>
              </a:ext>
            </a:extLst>
          </p:cNvPr>
          <p:cNvSpPr>
            <a:spLocks noGrp="1"/>
          </p:cNvSpPr>
          <p:nvPr>
            <p:ph type="body" sz="quarter" idx="10" hasCustomPrompt="1"/>
          </p:nvPr>
        </p:nvSpPr>
        <p:spPr>
          <a:xfrm>
            <a:off x="2983331" y="6228271"/>
            <a:ext cx="8964791"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
        <p:nvSpPr>
          <p:cNvPr id="11" name="Text Placeholder 4">
            <a:extLst>
              <a:ext uri="{FF2B5EF4-FFF2-40B4-BE49-F238E27FC236}">
                <a16:creationId xmlns:a16="http://schemas.microsoft.com/office/drawing/2014/main" id="{E455CB85-A5AA-A7B5-D53C-12C39943B26B}"/>
              </a:ext>
            </a:extLst>
          </p:cNvPr>
          <p:cNvSpPr>
            <a:spLocks noGrp="1"/>
          </p:cNvSpPr>
          <p:nvPr>
            <p:ph type="body" sz="quarter" idx="11" hasCustomPrompt="1"/>
          </p:nvPr>
        </p:nvSpPr>
        <p:spPr>
          <a:xfrm>
            <a:off x="266008" y="5770049"/>
            <a:ext cx="11682077" cy="346075"/>
          </a:xfrm>
        </p:spPr>
        <p:txBody>
          <a:bodyPr anchor="b"/>
          <a:lstStyle>
            <a:lvl1pPr marL="182880" indent="-182880">
              <a:spcBef>
                <a:spcPts val="0"/>
              </a:spcBef>
              <a:buFont typeface="+mj-lt"/>
              <a:buAutoNum type="alphaLcPeriod"/>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spTree>
    <p:extLst>
      <p:ext uri="{BB962C8B-B14F-4D97-AF65-F5344CB8AC3E}">
        <p14:creationId xmlns:p14="http://schemas.microsoft.com/office/powerpoint/2010/main" val="1245426566"/>
      </p:ext>
    </p:extLst>
  </p:cSld>
  <p:clrMapOvr>
    <a:masterClrMapping/>
  </p:clrMapOvr>
  <p:transition>
    <p:fade/>
  </p:transition>
  <p:extLst>
    <p:ext uri="{DCECCB84-F9BA-43D5-87BE-67443E8EF086}">
      <p15:sldGuideLst xmlns:p15="http://schemas.microsoft.com/office/powerpoint/2012/main">
        <p15:guide id="1" orient="horz" pos="840">
          <p15:clr>
            <a:srgbClr val="FBAE40"/>
          </p15:clr>
        </p15:guide>
        <p15:guide id="2" pos="240">
          <p15:clr>
            <a:srgbClr val="FBAE40"/>
          </p15:clr>
        </p15:guide>
        <p15:guide id="3" orient="horz" pos="3552">
          <p15:clr>
            <a:srgbClr val="FBAE40"/>
          </p15:clr>
        </p15:guide>
        <p15:guide id="4" pos="3840">
          <p15:clr>
            <a:srgbClr val="FBAE40"/>
          </p15:clr>
        </p15:guide>
        <p15:guide id="5" pos="75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E4CD8B18-8B20-0E16-71F4-FCE5577BFF68}"/>
              </a:ext>
            </a:extLst>
          </p:cNvPr>
          <p:cNvSpPr>
            <a:spLocks noGrp="1"/>
          </p:cNvSpPr>
          <p:nvPr>
            <p:ph type="body" sz="quarter" idx="10" hasCustomPrompt="1"/>
          </p:nvPr>
        </p:nvSpPr>
        <p:spPr>
          <a:xfrm>
            <a:off x="2983331" y="6228271"/>
            <a:ext cx="8964791"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Tree>
    <p:extLst>
      <p:ext uri="{BB962C8B-B14F-4D97-AF65-F5344CB8AC3E}">
        <p14:creationId xmlns:p14="http://schemas.microsoft.com/office/powerpoint/2010/main" val="8288880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6008"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502990" y="273051"/>
            <a:ext cx="7445096" cy="5338169"/>
          </a:xfrm>
        </p:spPr>
        <p:txBody>
          <a:bodyPr>
            <a:normAutofit/>
          </a:bodyPr>
          <a:lstStyle>
            <a:lvl1pPr>
              <a:lnSpc>
                <a:spcPct val="90000"/>
              </a:lnSpc>
              <a:spcBef>
                <a:spcPts val="0"/>
              </a:spcBef>
              <a:defRPr sz="2800">
                <a:solidFill>
                  <a:schemeClr val="tx1">
                    <a:lumMod val="75000"/>
                    <a:lumOff val="25000"/>
                  </a:schemeClr>
                </a:solidFill>
              </a:defRPr>
            </a:lvl1pPr>
            <a:lvl2pPr>
              <a:lnSpc>
                <a:spcPct val="90000"/>
              </a:lnSpc>
              <a:spcBef>
                <a:spcPts val="0"/>
              </a:spcBef>
              <a:defRPr sz="2400">
                <a:solidFill>
                  <a:schemeClr val="tx1">
                    <a:lumMod val="75000"/>
                    <a:lumOff val="25000"/>
                  </a:schemeClr>
                </a:solidFill>
              </a:defRPr>
            </a:lvl2pPr>
            <a:lvl3pPr>
              <a:lnSpc>
                <a:spcPct val="90000"/>
              </a:lnSpc>
              <a:spcBef>
                <a:spcPts val="0"/>
              </a:spcBef>
              <a:defRPr sz="2000">
                <a:solidFill>
                  <a:schemeClr val="tx1">
                    <a:lumMod val="75000"/>
                    <a:lumOff val="25000"/>
                  </a:schemeClr>
                </a:solidFill>
              </a:defRPr>
            </a:lvl3pPr>
            <a:lvl4pPr>
              <a:lnSpc>
                <a:spcPct val="90000"/>
              </a:lnSpc>
              <a:spcBef>
                <a:spcPts val="0"/>
              </a:spcBef>
              <a:defRPr sz="1800">
                <a:solidFill>
                  <a:schemeClr val="tx1">
                    <a:lumMod val="75000"/>
                    <a:lumOff val="25000"/>
                  </a:schemeClr>
                </a:solidFill>
              </a:defRPr>
            </a:lvl4pPr>
            <a:lvl5pPr>
              <a:lnSpc>
                <a:spcPct val="90000"/>
              </a:lnSpc>
              <a:spcBef>
                <a:spcPts val="0"/>
              </a:spcBef>
              <a:defRPr sz="1800">
                <a:solidFill>
                  <a:schemeClr val="tx1">
                    <a:lumMod val="75000"/>
                    <a:lumOff val="2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66008" y="1435102"/>
            <a:ext cx="4011084" cy="41761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7">
            <a:extLst>
              <a:ext uri="{FF2B5EF4-FFF2-40B4-BE49-F238E27FC236}">
                <a16:creationId xmlns:a16="http://schemas.microsoft.com/office/drawing/2014/main" id="{E666CB1C-E6AE-CD25-F798-BD8386075D43}"/>
              </a:ext>
            </a:extLst>
          </p:cNvPr>
          <p:cNvSpPr>
            <a:spLocks noGrp="1"/>
          </p:cNvSpPr>
          <p:nvPr>
            <p:ph type="body" sz="quarter" idx="10" hasCustomPrompt="1"/>
          </p:nvPr>
        </p:nvSpPr>
        <p:spPr>
          <a:xfrm>
            <a:off x="2983331" y="6228271"/>
            <a:ext cx="8964791"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
        <p:nvSpPr>
          <p:cNvPr id="8" name="Text Placeholder 4">
            <a:extLst>
              <a:ext uri="{FF2B5EF4-FFF2-40B4-BE49-F238E27FC236}">
                <a16:creationId xmlns:a16="http://schemas.microsoft.com/office/drawing/2014/main" id="{05692413-0F53-5CB7-2184-7B918B772080}"/>
              </a:ext>
            </a:extLst>
          </p:cNvPr>
          <p:cNvSpPr>
            <a:spLocks noGrp="1"/>
          </p:cNvSpPr>
          <p:nvPr>
            <p:ph type="body" sz="quarter" idx="11" hasCustomPrompt="1"/>
          </p:nvPr>
        </p:nvSpPr>
        <p:spPr>
          <a:xfrm>
            <a:off x="266008" y="5770049"/>
            <a:ext cx="11682077" cy="346075"/>
          </a:xfrm>
        </p:spPr>
        <p:txBody>
          <a:bodyPr anchor="b"/>
          <a:lstStyle>
            <a:lvl1pPr marL="182880" indent="-182880">
              <a:spcBef>
                <a:spcPts val="0"/>
              </a:spcBef>
              <a:buFont typeface="+mj-lt"/>
              <a:buAutoNum type="alphaLcPeriod"/>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spTree>
    <p:extLst>
      <p:ext uri="{BB962C8B-B14F-4D97-AF65-F5344CB8AC3E}">
        <p14:creationId xmlns:p14="http://schemas.microsoft.com/office/powerpoint/2010/main" val="15262392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418214"/>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230389"/>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4984952"/>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7">
            <a:extLst>
              <a:ext uri="{FF2B5EF4-FFF2-40B4-BE49-F238E27FC236}">
                <a16:creationId xmlns:a16="http://schemas.microsoft.com/office/drawing/2014/main" id="{A7E31BF5-5F65-A6B7-653A-35C0B0E1AE96}"/>
              </a:ext>
            </a:extLst>
          </p:cNvPr>
          <p:cNvSpPr>
            <a:spLocks noGrp="1"/>
          </p:cNvSpPr>
          <p:nvPr>
            <p:ph type="body" sz="quarter" idx="10" hasCustomPrompt="1"/>
          </p:nvPr>
        </p:nvSpPr>
        <p:spPr>
          <a:xfrm>
            <a:off x="2983331" y="6228271"/>
            <a:ext cx="8964791"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Tree>
    <p:extLst>
      <p:ext uri="{BB962C8B-B14F-4D97-AF65-F5344CB8AC3E}">
        <p14:creationId xmlns:p14="http://schemas.microsoft.com/office/powerpoint/2010/main" val="292652587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2A63B-A969-46A7-9CE1-151A9ABD33B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211178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3.jpg"/><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5.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925" y="174882"/>
            <a:ext cx="1168215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4925" y="1342498"/>
            <a:ext cx="11682153" cy="431015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593691"/>
      </p:ext>
    </p:extLst>
  </p:cSld>
  <p:clrMap bg1="lt1" tx1="dk1" bg2="lt2" tx2="dk2" accent1="accent1" accent2="accent2" accent3="accent3" accent4="accent4" accent5="accent5" accent6="accent6" hlink="hlink" folHlink="folHlink"/>
  <p:sldLayoutIdLst>
    <p:sldLayoutId id="2147483654" r:id="rId1"/>
    <p:sldLayoutId id="2147483674" r:id="rId2"/>
    <p:sldLayoutId id="2147483682" r:id="rId3"/>
    <p:sldLayoutId id="2147483692" r:id="rId4"/>
    <p:sldLayoutId id="2147483683" r:id="rId5"/>
    <p:sldLayoutId id="2147483655" r:id="rId6"/>
    <p:sldLayoutId id="2147483656" r:id="rId7"/>
    <p:sldLayoutId id="2147483657" r:id="rId8"/>
    <p:sldLayoutId id="2147483666" r:id="rId9"/>
    <p:sldLayoutId id="2147483690" r:id="rId10"/>
  </p:sldLayoutIdLst>
  <p:transition>
    <p:fade/>
  </p:transition>
  <p:txStyles>
    <p:titleStyle>
      <a:lvl1pPr algn="l" defTabSz="457200" rtl="0" eaLnBrk="1" latinLnBrk="0" hangingPunct="1">
        <a:lnSpc>
          <a:spcPct val="90000"/>
        </a:lnSpc>
        <a:spcBef>
          <a:spcPct val="0"/>
        </a:spcBef>
        <a:buNone/>
        <a:defRPr sz="3600" b="1" kern="1200">
          <a:solidFill>
            <a:schemeClr val="tx2">
              <a:lumMod val="75000"/>
            </a:schemeClr>
          </a:solidFill>
          <a:latin typeface="+mj-lt"/>
          <a:ea typeface="+mj-ea"/>
          <a:cs typeface="+mn-cs"/>
        </a:defRPr>
      </a:lvl1pPr>
    </p:titleStyle>
    <p:bodyStyle>
      <a:lvl1pPr marL="342900" indent="-342900" algn="l" defTabSz="457200" rtl="0" eaLnBrk="1" latinLnBrk="0" hangingPunct="1">
        <a:lnSpc>
          <a:spcPct val="90000"/>
        </a:lnSpc>
        <a:spcBef>
          <a:spcPts val="0"/>
        </a:spcBef>
        <a:buClr>
          <a:schemeClr val="tx2"/>
        </a:buClr>
        <a:buFont typeface="Arial"/>
        <a:buChar char="•"/>
        <a:defRPr sz="2800" kern="1200">
          <a:solidFill>
            <a:srgbClr val="333333"/>
          </a:solidFill>
          <a:latin typeface="+mn-lt"/>
          <a:ea typeface="+mn-ea"/>
          <a:cs typeface="+mn-cs"/>
        </a:defRPr>
      </a:lvl1pPr>
      <a:lvl2pPr marL="742950" indent="-285750" algn="l" defTabSz="457200" rtl="0" eaLnBrk="1" latinLnBrk="0" hangingPunct="1">
        <a:lnSpc>
          <a:spcPct val="90000"/>
        </a:lnSpc>
        <a:spcBef>
          <a:spcPts val="0"/>
        </a:spcBef>
        <a:buClr>
          <a:schemeClr val="tx2"/>
        </a:buClr>
        <a:buSzPct val="80000"/>
        <a:buFont typeface="Wingdings" panose="05000000000000000000" pitchFamily="2" charset="2"/>
        <a:buChar char="§"/>
        <a:defRPr sz="2400" kern="1200">
          <a:solidFill>
            <a:srgbClr val="333333"/>
          </a:solidFill>
          <a:latin typeface="+mn-lt"/>
          <a:ea typeface="+mn-ea"/>
          <a:cs typeface="+mn-cs"/>
        </a:defRPr>
      </a:lvl2pPr>
      <a:lvl3pPr marL="1143000" indent="-228600" algn="l" defTabSz="457200" rtl="0" eaLnBrk="1" latinLnBrk="0" hangingPunct="1">
        <a:lnSpc>
          <a:spcPct val="90000"/>
        </a:lnSpc>
        <a:spcBef>
          <a:spcPts val="0"/>
        </a:spcBef>
        <a:buClr>
          <a:schemeClr val="tx2"/>
        </a:buClr>
        <a:buFont typeface="Open Sans" panose="020B0606030504020204" pitchFamily="34" charset="0"/>
        <a:buChar char="»"/>
        <a:defRPr sz="2000" kern="1200">
          <a:solidFill>
            <a:srgbClr val="333333"/>
          </a:solidFill>
          <a:latin typeface="+mn-lt"/>
          <a:ea typeface="+mn-ea"/>
          <a:cs typeface="+mn-cs"/>
        </a:defRPr>
      </a:lvl3pPr>
      <a:lvl4pPr marL="1600200" indent="-228600" algn="l" defTabSz="457200" rtl="0" eaLnBrk="1" latinLnBrk="0" hangingPunct="1">
        <a:lnSpc>
          <a:spcPct val="90000"/>
        </a:lnSpc>
        <a:spcBef>
          <a:spcPts val="0"/>
        </a:spcBef>
        <a:buClr>
          <a:schemeClr val="tx2"/>
        </a:buClr>
        <a:buFont typeface="Arial" panose="020B0604020202020204" pitchFamily="34" charset="0"/>
        <a:buChar char="•"/>
        <a:defRPr sz="1800" kern="1200">
          <a:solidFill>
            <a:srgbClr val="333333"/>
          </a:solidFill>
          <a:latin typeface="+mn-lt"/>
          <a:ea typeface="+mn-ea"/>
          <a:cs typeface="+mn-cs"/>
        </a:defRPr>
      </a:lvl4pPr>
      <a:lvl5pPr marL="2057400" indent="-228600" algn="l" defTabSz="457200" rtl="0" eaLnBrk="1" latinLnBrk="0" hangingPunct="1">
        <a:lnSpc>
          <a:spcPct val="90000"/>
        </a:lnSpc>
        <a:spcBef>
          <a:spcPts val="0"/>
        </a:spcBef>
        <a:buClr>
          <a:schemeClr val="tx2"/>
        </a:buClr>
        <a:buFont typeface="Wingdings" panose="05000000000000000000" pitchFamily="2" charset="2"/>
        <a:buChar char="§"/>
        <a:defRPr sz="1800" kern="1200">
          <a:solidFill>
            <a:srgbClr val="33333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925" y="174882"/>
            <a:ext cx="11682153" cy="1143000"/>
          </a:xfrm>
          <a:prstGeom prst="rect">
            <a:avLst/>
          </a:prstGeom>
        </p:spPr>
        <p:txBody>
          <a:bodyPr vert="horz" lIns="91440" tIns="45720" rIns="91440" bIns="45720" rtlCol="0" anchor="ctr">
            <a:normAutofit/>
          </a:bodyPr>
          <a:lstStyle/>
          <a:p>
            <a:pPr lvl="0"/>
            <a:r>
              <a:rPr lang="en-US" dirty="0"/>
              <a:t>Click to edit Master title style</a:t>
            </a:r>
          </a:p>
        </p:txBody>
      </p:sp>
    </p:spTree>
    <p:extLst>
      <p:ext uri="{BB962C8B-B14F-4D97-AF65-F5344CB8AC3E}">
        <p14:creationId xmlns:p14="http://schemas.microsoft.com/office/powerpoint/2010/main" val="3176280756"/>
      </p:ext>
    </p:extLst>
  </p:cSld>
  <p:clrMap bg1="lt1" tx1="dk1" bg2="lt2" tx2="dk2" accent1="accent1" accent2="accent2" accent3="accent3" accent4="accent4" accent5="accent5" accent6="accent6" hlink="hlink" folHlink="folHlink"/>
  <p:sldLayoutIdLst>
    <p:sldLayoutId id="2147483685" r:id="rId1"/>
    <p:sldLayoutId id="2147483684" r:id="rId2"/>
    <p:sldLayoutId id="2147483694" r:id="rId3"/>
    <p:sldLayoutId id="2147483695" r:id="rId4"/>
  </p:sldLayoutIdLst>
  <p:transition>
    <p:fade/>
  </p:transition>
  <p:txStyles>
    <p:titleStyle>
      <a:lvl1pPr algn="l" defTabSz="457200" rtl="0" eaLnBrk="1" latinLnBrk="0" hangingPunct="1">
        <a:lnSpc>
          <a:spcPct val="90000"/>
        </a:lnSpc>
        <a:spcBef>
          <a:spcPct val="0"/>
        </a:spcBef>
        <a:buNone/>
        <a:defRPr lang="en-US" sz="3600" b="1" kern="1200" dirty="0">
          <a:solidFill>
            <a:schemeClr val="tx2">
              <a:lumMod val="75000"/>
            </a:schemeClr>
          </a:solidFill>
          <a:latin typeface="+mj-lt"/>
          <a:ea typeface="+mj-ea"/>
          <a:cs typeface="+mj-cs"/>
        </a:defRPr>
      </a:lvl1pPr>
    </p:titleStyle>
    <p:bodyStyle>
      <a:lvl1pPr marL="342900" indent="-342900" algn="l" defTabSz="457200" rtl="0" eaLnBrk="1" latinLnBrk="0" hangingPunct="1">
        <a:lnSpc>
          <a:spcPct val="90000"/>
        </a:lnSpc>
        <a:spcBef>
          <a:spcPts val="0"/>
        </a:spcBef>
        <a:buClrTx/>
        <a:buFont typeface="Arial"/>
        <a:buChar char="•"/>
        <a:defRPr lang="en-US" sz="2800" kern="1200" dirty="0">
          <a:solidFill>
            <a:srgbClr val="333333"/>
          </a:solidFill>
          <a:latin typeface="+mn-lt"/>
          <a:ea typeface="+mn-ea"/>
          <a:cs typeface="+mn-cs"/>
        </a:defRPr>
      </a:lvl1pPr>
      <a:lvl2pPr marL="742950" indent="-285750" algn="l" defTabSz="457200" rtl="0" eaLnBrk="1" latinLnBrk="0" hangingPunct="1">
        <a:lnSpc>
          <a:spcPct val="90000"/>
        </a:lnSpc>
        <a:spcBef>
          <a:spcPts val="0"/>
        </a:spcBef>
        <a:buClrTx/>
        <a:buFont typeface="Arial" panose="020B0604020202020204" pitchFamily="34" charset="0"/>
        <a:buChar char="•"/>
        <a:defRPr lang="en-US" sz="2400" kern="1200" dirty="0">
          <a:solidFill>
            <a:srgbClr val="333333"/>
          </a:solidFill>
          <a:latin typeface="+mn-lt"/>
          <a:ea typeface="+mn-ea"/>
          <a:cs typeface="+mn-cs"/>
        </a:defRPr>
      </a:lvl2pPr>
      <a:lvl3pPr marL="1143000" indent="-228600" algn="l" defTabSz="457200" rtl="0" eaLnBrk="1" latinLnBrk="0" hangingPunct="1">
        <a:lnSpc>
          <a:spcPct val="90000"/>
        </a:lnSpc>
        <a:spcBef>
          <a:spcPts val="0"/>
        </a:spcBef>
        <a:buClrTx/>
        <a:buFont typeface="Wingdings" panose="05000000000000000000" pitchFamily="2" charset="2"/>
        <a:buChar char="§"/>
        <a:defRPr lang="en-US" sz="2000" kern="1200" dirty="0">
          <a:solidFill>
            <a:srgbClr val="333333"/>
          </a:solidFill>
          <a:latin typeface="+mn-lt"/>
          <a:ea typeface="+mn-ea"/>
          <a:cs typeface="+mn-cs"/>
        </a:defRPr>
      </a:lvl3pPr>
      <a:lvl4pPr marL="1600200" indent="-228600" algn="l" defTabSz="457200" rtl="0" eaLnBrk="1" latinLnBrk="0" hangingPunct="1">
        <a:lnSpc>
          <a:spcPct val="90000"/>
        </a:lnSpc>
        <a:spcBef>
          <a:spcPts val="0"/>
        </a:spcBef>
        <a:buClrTx/>
        <a:buFont typeface="Arial" panose="020B0604020202020204" pitchFamily="34" charset="0"/>
        <a:buChar char="»"/>
        <a:defRPr lang="en-US" sz="1800" kern="1200" dirty="0">
          <a:solidFill>
            <a:srgbClr val="333333"/>
          </a:solidFill>
          <a:latin typeface="+mn-lt"/>
          <a:ea typeface="+mn-ea"/>
          <a:cs typeface="+mn-cs"/>
        </a:defRPr>
      </a:lvl4pPr>
      <a:lvl5pPr marL="2057400" indent="-228600" algn="l" defTabSz="457200" rtl="0" eaLnBrk="1" latinLnBrk="0" hangingPunct="1">
        <a:lnSpc>
          <a:spcPct val="90000"/>
        </a:lnSpc>
        <a:spcBef>
          <a:spcPts val="0"/>
        </a:spcBef>
        <a:buClrTx/>
        <a:buFont typeface="Wingdings" panose="05000000000000000000" pitchFamily="2" charset="2"/>
        <a:buChar char="§"/>
        <a:defRPr lang="en-US" sz="1800" kern="1200" dirty="0">
          <a:solidFill>
            <a:srgbClr val="33333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713728"/>
      </p:ext>
    </p:extLst>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419918"/>
      </p:ext>
    </p:extLst>
  </p:cSld>
  <p:clrMap bg1="lt1" tx1="dk1" bg2="lt2" tx2="dk2" accent1="accent1" accent2="accent2" accent3="accent3" accent4="accent4" accent5="accent5" accent6="accent6" hlink="hlink" folHlink="folHlink"/>
  <p:sldLayoutIdLst>
    <p:sldLayoutId id="2147483696" r:id="rId1"/>
    <p:sldLayoutId id="2147483691" r:id="rId2"/>
    <p:sldLayoutId id="2147483688"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556766"/>
      </p:ext>
    </p:extLst>
  </p:cSld>
  <p:clrMap bg1="lt1" tx1="dk1" bg2="lt2" tx2="dk2" accent1="accent1" accent2="accent2" accent3="accent3" accent4="accent4" accent5="accent5" accent6="accent6" hlink="hlink" folHlink="folHlink"/>
  <p:sldLayoutIdLst>
    <p:sldLayoutId id="2147483698" r:id="rId1"/>
    <p:sldLayoutId id="214748369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hyperlink" Target="https://www.nice.org.uk/guidance/ng1"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hyperlink" Target="https://www.nice.org.uk/guidance/ng1" TargetMode="External"/><Relationship Id="rId1" Type="http://schemas.openxmlformats.org/officeDocument/2006/relationships/slideLayout" Target="../slideLayouts/slideLayout14.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hyperlink" Target="https://www.nice.org.uk/guidance/ng1"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hyperlink" Target="https://www.niddk.nih.gov/health-information/digestive-diseases/acid-reflux-ger-gerd-infants/symptoms-causes" TargetMode="External"/><Relationship Id="rId1" Type="http://schemas.openxmlformats.org/officeDocument/2006/relationships/slideLayout" Target="../slideLayouts/slideLayout14.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90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F7B2-FC61-59E5-D727-5ACE2802B5CB}"/>
              </a:ext>
            </a:extLst>
          </p:cNvPr>
          <p:cNvSpPr>
            <a:spLocks noGrp="1"/>
          </p:cNvSpPr>
          <p:nvPr>
            <p:ph type="title"/>
          </p:nvPr>
        </p:nvSpPr>
        <p:spPr/>
        <p:txBody>
          <a:bodyPr/>
          <a:lstStyle/>
          <a:p>
            <a:r>
              <a:rPr lang="en-US" dirty="0"/>
              <a:t>Clinical Presentation of GERD in Infants</a:t>
            </a:r>
          </a:p>
        </p:txBody>
      </p:sp>
      <p:sp>
        <p:nvSpPr>
          <p:cNvPr id="4" name="Text Placeholder 3">
            <a:extLst>
              <a:ext uri="{FF2B5EF4-FFF2-40B4-BE49-F238E27FC236}">
                <a16:creationId xmlns:a16="http://schemas.microsoft.com/office/drawing/2014/main" id="{47B6E7CA-F02F-669C-FF32-EBE67587FECB}"/>
              </a:ext>
            </a:extLst>
          </p:cNvPr>
          <p:cNvSpPr>
            <a:spLocks noGrp="1"/>
          </p:cNvSpPr>
          <p:nvPr>
            <p:ph type="body" sz="quarter" idx="10"/>
          </p:nvPr>
        </p:nvSpPr>
        <p:spPr/>
        <p:txBody>
          <a:bodyPr/>
          <a:lstStyle/>
          <a:p>
            <a:r>
              <a:rPr lang="en-US" dirty="0"/>
              <a:t>Rosen R et al. </a:t>
            </a:r>
            <a:r>
              <a:rPr lang="en-US" i="1" dirty="0"/>
              <a:t>J </a:t>
            </a:r>
            <a:r>
              <a:rPr lang="en-US" i="1" dirty="0" err="1"/>
              <a:t>Pediatr</a:t>
            </a:r>
            <a:r>
              <a:rPr lang="en-US" i="1" dirty="0"/>
              <a:t> Gastroenterol </a:t>
            </a:r>
            <a:r>
              <a:rPr lang="en-US" i="1" dirty="0" err="1"/>
              <a:t>Nutr</a:t>
            </a:r>
            <a:r>
              <a:rPr lang="en-US" i="1" dirty="0"/>
              <a:t>.</a:t>
            </a:r>
            <a:r>
              <a:rPr lang="en-US" dirty="0"/>
              <a:t> 2018;66(3):516-554.</a:t>
            </a:r>
          </a:p>
        </p:txBody>
      </p:sp>
      <p:sp>
        <p:nvSpPr>
          <p:cNvPr id="5" name="Text Placeholder 4">
            <a:extLst>
              <a:ext uri="{FF2B5EF4-FFF2-40B4-BE49-F238E27FC236}">
                <a16:creationId xmlns:a16="http://schemas.microsoft.com/office/drawing/2014/main" id="{AA26CA3C-964F-B901-24C1-79F3CFE861BC}"/>
              </a:ext>
            </a:extLst>
          </p:cNvPr>
          <p:cNvSpPr>
            <a:spLocks noGrp="1"/>
          </p:cNvSpPr>
          <p:nvPr>
            <p:ph type="body" sz="quarter" idx="11"/>
          </p:nvPr>
        </p:nvSpPr>
        <p:spPr/>
        <p:txBody>
          <a:bodyPr/>
          <a:lstStyle/>
          <a:p>
            <a:pPr marL="0" indent="0">
              <a:buNone/>
            </a:pPr>
            <a:r>
              <a:rPr lang="en-US" dirty="0"/>
              <a:t>GI, gastrointestinal</a:t>
            </a:r>
          </a:p>
        </p:txBody>
      </p:sp>
      <p:sp>
        <p:nvSpPr>
          <p:cNvPr id="6" name="Rectangle 5">
            <a:extLst>
              <a:ext uri="{FF2B5EF4-FFF2-40B4-BE49-F238E27FC236}">
                <a16:creationId xmlns:a16="http://schemas.microsoft.com/office/drawing/2014/main" id="{B7279712-4351-33BF-E841-0EA82F5B13FE}"/>
              </a:ext>
            </a:extLst>
          </p:cNvPr>
          <p:cNvSpPr/>
          <p:nvPr/>
        </p:nvSpPr>
        <p:spPr>
          <a:xfrm>
            <a:off x="243877" y="1317882"/>
            <a:ext cx="11704170" cy="95772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b="1" dirty="0"/>
              <a:t>GERD signs and symptoms are nonspecific and vary considerably by patient age. Some of the common signs of GERD in infants include:</a:t>
            </a:r>
          </a:p>
        </p:txBody>
      </p:sp>
      <p:grpSp>
        <p:nvGrpSpPr>
          <p:cNvPr id="23" name="Group 22">
            <a:extLst>
              <a:ext uri="{FF2B5EF4-FFF2-40B4-BE49-F238E27FC236}">
                <a16:creationId xmlns:a16="http://schemas.microsoft.com/office/drawing/2014/main" id="{47DDA197-9B31-44BA-3B52-C43BAF20AF2A}"/>
              </a:ext>
            </a:extLst>
          </p:cNvPr>
          <p:cNvGrpSpPr/>
          <p:nvPr/>
        </p:nvGrpSpPr>
        <p:grpSpPr>
          <a:xfrm>
            <a:off x="506437" y="2505207"/>
            <a:ext cx="3263705" cy="3150119"/>
            <a:chOff x="689317" y="2507783"/>
            <a:chExt cx="3263705" cy="3150119"/>
          </a:xfrm>
        </p:grpSpPr>
        <p:sp>
          <p:nvSpPr>
            <p:cNvPr id="20" name="Rounded Rectangle 19">
              <a:extLst>
                <a:ext uri="{FF2B5EF4-FFF2-40B4-BE49-F238E27FC236}">
                  <a16:creationId xmlns:a16="http://schemas.microsoft.com/office/drawing/2014/main" id="{E417ADD1-9F35-C7B9-ABF2-DAE9D8C40D58}"/>
                </a:ext>
              </a:extLst>
            </p:cNvPr>
            <p:cNvSpPr/>
            <p:nvPr/>
          </p:nvSpPr>
          <p:spPr>
            <a:xfrm>
              <a:off x="689317" y="2507783"/>
              <a:ext cx="3263705" cy="3150119"/>
            </a:xfrm>
            <a:prstGeom prst="roundRect">
              <a:avLst>
                <a:gd name="adj" fmla="val 7323"/>
              </a:avLst>
            </a:prstGeom>
          </p:spPr>
          <p:style>
            <a:lnRef idx="2">
              <a:schemeClr val="dk1"/>
            </a:lnRef>
            <a:fillRef idx="1">
              <a:schemeClr val="lt1"/>
            </a:fillRef>
            <a:effectRef idx="0">
              <a:schemeClr val="dk1"/>
            </a:effectRef>
            <a:fontRef idx="minor">
              <a:schemeClr val="dk1"/>
            </a:fontRef>
          </p:style>
          <p:txBody>
            <a:bodyPr rtlCol="0" anchor="t"/>
            <a:lstStyle/>
            <a:p>
              <a:endParaRPr lang="en-US" dirty="0"/>
            </a:p>
            <a:p>
              <a:endParaRPr lang="en-US" dirty="0"/>
            </a:p>
            <a:p>
              <a:endParaRPr lang="en-US" dirty="0"/>
            </a:p>
            <a:p>
              <a:pPr marL="641350" indent="-279400">
                <a:buFont typeface="Arial" panose="020B0604020202020204" pitchFamily="34" charset="0"/>
                <a:buChar char="•"/>
              </a:pPr>
              <a:r>
                <a:rPr lang="en-US" sz="1700" dirty="0"/>
                <a:t>Discomfort/irritability</a:t>
              </a:r>
            </a:p>
            <a:p>
              <a:pPr marL="641350" indent="-279400">
                <a:buFont typeface="Arial" panose="020B0604020202020204" pitchFamily="34" charset="0"/>
                <a:buChar char="•"/>
              </a:pPr>
              <a:r>
                <a:rPr lang="en-US" sz="1700" dirty="0"/>
                <a:t>Failure to thrive</a:t>
              </a:r>
            </a:p>
            <a:p>
              <a:pPr marL="641350" indent="-279400">
                <a:buFont typeface="Arial" panose="020B0604020202020204" pitchFamily="34" charset="0"/>
                <a:buChar char="•"/>
              </a:pPr>
              <a:r>
                <a:rPr lang="en-US" sz="1700" dirty="0"/>
                <a:t>Feeding refusal</a:t>
              </a:r>
            </a:p>
            <a:p>
              <a:pPr marL="641350" indent="-279400">
                <a:buFont typeface="Arial" panose="020B0604020202020204" pitchFamily="34" charset="0"/>
                <a:buChar char="•"/>
              </a:pPr>
              <a:r>
                <a:rPr lang="en-US" sz="1700" dirty="0"/>
                <a:t>Dystonic neck posturing</a:t>
              </a:r>
            </a:p>
            <a:p>
              <a:pPr marL="641350" indent="-279400">
                <a:buFont typeface="Arial" panose="020B0604020202020204" pitchFamily="34" charset="0"/>
                <a:buChar char="•"/>
              </a:pPr>
              <a:r>
                <a:rPr lang="en-US" sz="1700" dirty="0"/>
                <a:t>Anemia</a:t>
              </a:r>
            </a:p>
          </p:txBody>
        </p:sp>
        <p:pic>
          <p:nvPicPr>
            <p:cNvPr id="21" name="Graphic 20">
              <a:extLst>
                <a:ext uri="{FF2B5EF4-FFF2-40B4-BE49-F238E27FC236}">
                  <a16:creationId xmlns:a16="http://schemas.microsoft.com/office/drawing/2014/main" id="{91EA4D2E-BB72-D21C-6055-4D10E4AD0EA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796962" y="2590423"/>
              <a:ext cx="771756" cy="771756"/>
            </a:xfrm>
            <a:prstGeom prst="rect">
              <a:avLst/>
            </a:prstGeom>
          </p:spPr>
        </p:pic>
        <p:sp>
          <p:nvSpPr>
            <p:cNvPr id="22" name="TextBox 21">
              <a:extLst>
                <a:ext uri="{FF2B5EF4-FFF2-40B4-BE49-F238E27FC236}">
                  <a16:creationId xmlns:a16="http://schemas.microsoft.com/office/drawing/2014/main" id="{EF500D61-1D4B-B6A2-3BB2-10F787B4CAAC}"/>
                </a:ext>
              </a:extLst>
            </p:cNvPr>
            <p:cNvSpPr txBox="1"/>
            <p:nvPr/>
          </p:nvSpPr>
          <p:spPr>
            <a:xfrm>
              <a:off x="1595109" y="2749650"/>
              <a:ext cx="1478803" cy="523220"/>
            </a:xfrm>
            <a:prstGeom prst="rect">
              <a:avLst/>
            </a:prstGeom>
            <a:noFill/>
          </p:spPr>
          <p:txBody>
            <a:bodyPr wrap="none" rtlCol="0">
              <a:spAutoFit/>
            </a:bodyPr>
            <a:lstStyle/>
            <a:p>
              <a:r>
                <a:rPr lang="en-US" sz="2800" b="1" dirty="0">
                  <a:solidFill>
                    <a:schemeClr val="accent5">
                      <a:lumMod val="75000"/>
                    </a:schemeClr>
                  </a:solidFill>
                </a:rPr>
                <a:t>General</a:t>
              </a:r>
              <a:endParaRPr lang="en-US" sz="2400" b="1" dirty="0">
                <a:solidFill>
                  <a:schemeClr val="accent5">
                    <a:lumMod val="75000"/>
                  </a:schemeClr>
                </a:solidFill>
              </a:endParaRPr>
            </a:p>
          </p:txBody>
        </p:sp>
      </p:grpSp>
      <p:grpSp>
        <p:nvGrpSpPr>
          <p:cNvPr id="24" name="Group 23">
            <a:extLst>
              <a:ext uri="{FF2B5EF4-FFF2-40B4-BE49-F238E27FC236}">
                <a16:creationId xmlns:a16="http://schemas.microsoft.com/office/drawing/2014/main" id="{011779CC-33BE-6A4C-5683-082705403D32}"/>
              </a:ext>
            </a:extLst>
          </p:cNvPr>
          <p:cNvGrpSpPr/>
          <p:nvPr/>
        </p:nvGrpSpPr>
        <p:grpSpPr>
          <a:xfrm>
            <a:off x="4050394" y="2505207"/>
            <a:ext cx="3263705" cy="3150119"/>
            <a:chOff x="689317" y="2507783"/>
            <a:chExt cx="3263705" cy="3150119"/>
          </a:xfrm>
        </p:grpSpPr>
        <p:sp>
          <p:nvSpPr>
            <p:cNvPr id="25" name="Rounded Rectangle 24">
              <a:extLst>
                <a:ext uri="{FF2B5EF4-FFF2-40B4-BE49-F238E27FC236}">
                  <a16:creationId xmlns:a16="http://schemas.microsoft.com/office/drawing/2014/main" id="{7A6D6BF0-FEC4-C644-0FCD-A1313795F616}"/>
                </a:ext>
              </a:extLst>
            </p:cNvPr>
            <p:cNvSpPr/>
            <p:nvPr/>
          </p:nvSpPr>
          <p:spPr>
            <a:xfrm>
              <a:off x="689317" y="2507783"/>
              <a:ext cx="3263705" cy="3150119"/>
            </a:xfrm>
            <a:prstGeom prst="roundRect">
              <a:avLst>
                <a:gd name="adj" fmla="val 7323"/>
              </a:avLst>
            </a:prstGeom>
          </p:spPr>
          <p:style>
            <a:lnRef idx="2">
              <a:schemeClr val="dk1"/>
            </a:lnRef>
            <a:fillRef idx="1">
              <a:schemeClr val="lt1"/>
            </a:fillRef>
            <a:effectRef idx="0">
              <a:schemeClr val="dk1"/>
            </a:effectRef>
            <a:fontRef idx="minor">
              <a:schemeClr val="dk1"/>
            </a:fontRef>
          </p:style>
          <p:txBody>
            <a:bodyPr rtlCol="0" anchor="t"/>
            <a:lstStyle/>
            <a:p>
              <a:endParaRPr lang="en-US" dirty="0"/>
            </a:p>
            <a:p>
              <a:endParaRPr lang="en-US" dirty="0"/>
            </a:p>
            <a:p>
              <a:endParaRPr lang="en-US" dirty="0"/>
            </a:p>
            <a:p>
              <a:pPr marL="641350" indent="-279400">
                <a:buFont typeface="Arial" panose="020B0604020202020204" pitchFamily="34" charset="0"/>
                <a:buChar char="•"/>
              </a:pPr>
              <a:r>
                <a:rPr lang="en-US" sz="1700" dirty="0"/>
                <a:t>Regurgitation with/without vomiting</a:t>
              </a:r>
            </a:p>
            <a:p>
              <a:pPr marL="641350" indent="-279400">
                <a:buFont typeface="Arial" panose="020B0604020202020204" pitchFamily="34" charset="0"/>
                <a:buChar char="•"/>
              </a:pPr>
              <a:r>
                <a:rPr lang="en-US" sz="1700" dirty="0"/>
                <a:t>Hematemesis</a:t>
              </a:r>
            </a:p>
            <a:p>
              <a:pPr marL="641350" indent="-279400">
                <a:buFont typeface="Arial" panose="020B0604020202020204" pitchFamily="34" charset="0"/>
                <a:buChar char="•"/>
              </a:pPr>
              <a:r>
                <a:rPr lang="en-US" sz="1700" dirty="0"/>
                <a:t>Dysphagia</a:t>
              </a:r>
            </a:p>
            <a:p>
              <a:pPr marL="641350" indent="-279400">
                <a:buFont typeface="Arial" panose="020B0604020202020204" pitchFamily="34" charset="0"/>
                <a:buChar char="•"/>
              </a:pPr>
              <a:r>
                <a:rPr lang="en-US" sz="1700" dirty="0"/>
                <a:t>Esophagitis</a:t>
              </a:r>
            </a:p>
            <a:p>
              <a:pPr marL="641350" indent="-279400">
                <a:buFont typeface="Arial" panose="020B0604020202020204" pitchFamily="34" charset="0"/>
                <a:buChar char="•"/>
              </a:pPr>
              <a:r>
                <a:rPr lang="en-US" sz="1700" dirty="0"/>
                <a:t>Esophageal stricture</a:t>
              </a:r>
            </a:p>
            <a:p>
              <a:pPr marL="641350" indent="-279400">
                <a:buFont typeface="Arial" panose="020B0604020202020204" pitchFamily="34" charset="0"/>
                <a:buChar char="•"/>
              </a:pPr>
              <a:r>
                <a:rPr lang="en-US" sz="1700" dirty="0"/>
                <a:t>Barrett’s esophagus</a:t>
              </a:r>
            </a:p>
          </p:txBody>
        </p:sp>
        <p:pic>
          <p:nvPicPr>
            <p:cNvPr id="26" name="Graphic 25">
              <a:extLst>
                <a:ext uri="{FF2B5EF4-FFF2-40B4-BE49-F238E27FC236}">
                  <a16:creationId xmlns:a16="http://schemas.microsoft.com/office/drawing/2014/main" id="{55C23C80-41D9-5836-3D94-D064286324CB}"/>
                </a:ext>
              </a:extLst>
            </p:cNvPr>
            <p:cNvPicPr>
              <a:picLocks/>
            </p:cNvPicPr>
            <p:nvPr/>
          </p:nvPicPr>
          <p:blipFill>
            <a:blip r:embed="rId4">
              <a:extLst>
                <a:ext uri="{96DAC541-7B7A-43D3-8B79-37D633B846F1}">
                  <asvg:svgBlip xmlns:asvg="http://schemas.microsoft.com/office/drawing/2016/SVG/main" r:embed="rId5"/>
                </a:ext>
              </a:extLst>
            </a:blip>
            <a:srcRect/>
            <a:stretch/>
          </p:blipFill>
          <p:spPr>
            <a:xfrm>
              <a:off x="796962" y="2590423"/>
              <a:ext cx="771756" cy="771756"/>
            </a:xfrm>
            <a:prstGeom prst="rect">
              <a:avLst/>
            </a:prstGeom>
          </p:spPr>
        </p:pic>
        <p:sp>
          <p:nvSpPr>
            <p:cNvPr id="27" name="TextBox 26">
              <a:extLst>
                <a:ext uri="{FF2B5EF4-FFF2-40B4-BE49-F238E27FC236}">
                  <a16:creationId xmlns:a16="http://schemas.microsoft.com/office/drawing/2014/main" id="{24324FC6-3729-468E-94C1-2934387FE890}"/>
                </a:ext>
              </a:extLst>
            </p:cNvPr>
            <p:cNvSpPr txBox="1"/>
            <p:nvPr/>
          </p:nvSpPr>
          <p:spPr>
            <a:xfrm>
              <a:off x="1595109" y="2749650"/>
              <a:ext cx="1397049" cy="523220"/>
            </a:xfrm>
            <a:prstGeom prst="rect">
              <a:avLst/>
            </a:prstGeom>
            <a:noFill/>
          </p:spPr>
          <p:txBody>
            <a:bodyPr wrap="none" rtlCol="0">
              <a:spAutoFit/>
            </a:bodyPr>
            <a:lstStyle/>
            <a:p>
              <a:r>
                <a:rPr lang="en-US" sz="2800" b="1" dirty="0">
                  <a:solidFill>
                    <a:schemeClr val="accent5">
                      <a:lumMod val="75000"/>
                    </a:schemeClr>
                  </a:solidFill>
                </a:rPr>
                <a:t>GI tract</a:t>
              </a:r>
              <a:endParaRPr lang="en-US" sz="2400" b="1" dirty="0">
                <a:solidFill>
                  <a:schemeClr val="accent5">
                    <a:lumMod val="75000"/>
                  </a:schemeClr>
                </a:solidFill>
              </a:endParaRPr>
            </a:p>
          </p:txBody>
        </p:sp>
      </p:grpSp>
      <p:grpSp>
        <p:nvGrpSpPr>
          <p:cNvPr id="28" name="Group 27">
            <a:extLst>
              <a:ext uri="{FF2B5EF4-FFF2-40B4-BE49-F238E27FC236}">
                <a16:creationId xmlns:a16="http://schemas.microsoft.com/office/drawing/2014/main" id="{55561CD1-81CF-A669-BF89-421DD80C8B2E}"/>
              </a:ext>
            </a:extLst>
          </p:cNvPr>
          <p:cNvGrpSpPr/>
          <p:nvPr/>
        </p:nvGrpSpPr>
        <p:grpSpPr>
          <a:xfrm>
            <a:off x="7588882" y="2502631"/>
            <a:ext cx="4226199" cy="3155271"/>
            <a:chOff x="689316" y="2502631"/>
            <a:chExt cx="4226199" cy="3155271"/>
          </a:xfrm>
        </p:grpSpPr>
        <p:sp>
          <p:nvSpPr>
            <p:cNvPr id="29" name="Rounded Rectangle 28">
              <a:extLst>
                <a:ext uri="{FF2B5EF4-FFF2-40B4-BE49-F238E27FC236}">
                  <a16:creationId xmlns:a16="http://schemas.microsoft.com/office/drawing/2014/main" id="{7F5CD7C1-EFF4-7CBC-9966-7B493D8102B7}"/>
                </a:ext>
              </a:extLst>
            </p:cNvPr>
            <p:cNvSpPr/>
            <p:nvPr/>
          </p:nvSpPr>
          <p:spPr>
            <a:xfrm>
              <a:off x="689316" y="2507783"/>
              <a:ext cx="4226199" cy="3150119"/>
            </a:xfrm>
            <a:prstGeom prst="roundRect">
              <a:avLst>
                <a:gd name="adj" fmla="val 7323"/>
              </a:avLst>
            </a:prstGeom>
          </p:spPr>
          <p:style>
            <a:lnRef idx="2">
              <a:schemeClr val="dk1"/>
            </a:lnRef>
            <a:fillRef idx="1">
              <a:schemeClr val="lt1"/>
            </a:fillRef>
            <a:effectRef idx="0">
              <a:schemeClr val="dk1"/>
            </a:effectRef>
            <a:fontRef idx="minor">
              <a:schemeClr val="dk1"/>
            </a:fontRef>
          </p:style>
          <p:txBody>
            <a:bodyPr rtlCol="0" anchor="t"/>
            <a:lstStyle/>
            <a:p>
              <a:endParaRPr lang="en-US" dirty="0"/>
            </a:p>
            <a:p>
              <a:endParaRPr lang="en-US" dirty="0"/>
            </a:p>
            <a:p>
              <a:endParaRPr lang="en-US" dirty="0"/>
            </a:p>
            <a:p>
              <a:pPr marL="641350" indent="-279400">
                <a:buFont typeface="Arial" panose="020B0604020202020204" pitchFamily="34" charset="0"/>
                <a:buChar char="•"/>
              </a:pPr>
              <a:r>
                <a:rPr lang="en-US" sz="1700" dirty="0"/>
                <a:t>Wheezing, cough, or hoarseness</a:t>
              </a:r>
            </a:p>
            <a:p>
              <a:pPr marL="641350" indent="-279400">
                <a:buFont typeface="Arial" panose="020B0604020202020204" pitchFamily="34" charset="0"/>
                <a:buChar char="•"/>
              </a:pPr>
              <a:r>
                <a:rPr lang="en-US" sz="1700" dirty="0"/>
                <a:t>Stridor</a:t>
              </a:r>
            </a:p>
            <a:p>
              <a:pPr marL="641350" indent="-279400">
                <a:buFont typeface="Arial" panose="020B0604020202020204" pitchFamily="34" charset="0"/>
                <a:buChar char="•"/>
              </a:pPr>
              <a:r>
                <a:rPr lang="en-US" sz="1700" dirty="0"/>
                <a:t>Apnea spells</a:t>
              </a:r>
            </a:p>
            <a:p>
              <a:pPr marL="641350" indent="-279400">
                <a:buFont typeface="Arial" panose="020B0604020202020204" pitchFamily="34" charset="0"/>
                <a:buChar char="•"/>
              </a:pPr>
              <a:r>
                <a:rPr lang="en-US" sz="1700" dirty="0"/>
                <a:t>Recurrent pneumonia</a:t>
              </a:r>
            </a:p>
            <a:p>
              <a:pPr marL="641350" indent="-279400">
                <a:buFont typeface="Arial" panose="020B0604020202020204" pitchFamily="34" charset="0"/>
                <a:buChar char="•"/>
              </a:pPr>
              <a:r>
                <a:rPr lang="en-US" sz="1700" dirty="0"/>
                <a:t>Recurrent otitis media</a:t>
              </a:r>
            </a:p>
          </p:txBody>
        </p:sp>
        <p:pic>
          <p:nvPicPr>
            <p:cNvPr id="30" name="Graphic 29">
              <a:extLst>
                <a:ext uri="{FF2B5EF4-FFF2-40B4-BE49-F238E27FC236}">
                  <a16:creationId xmlns:a16="http://schemas.microsoft.com/office/drawing/2014/main" id="{761F2AAA-4A30-480F-8B69-C0F3782850B3}"/>
                </a:ext>
              </a:extLst>
            </p:cNvPr>
            <p:cNvPicPr>
              <a:picLocks/>
            </p:cNvPicPr>
            <p:nvPr/>
          </p:nvPicPr>
          <p:blipFill>
            <a:blip r:embed="rId6">
              <a:extLst>
                <a:ext uri="{96DAC541-7B7A-43D3-8B79-37D633B846F1}">
                  <asvg:svgBlip xmlns:asvg="http://schemas.microsoft.com/office/drawing/2016/SVG/main" r:embed="rId7"/>
                </a:ext>
              </a:extLst>
            </a:blip>
            <a:srcRect/>
            <a:stretch/>
          </p:blipFill>
          <p:spPr>
            <a:xfrm>
              <a:off x="722913" y="2502631"/>
              <a:ext cx="994708" cy="994708"/>
            </a:xfrm>
            <a:prstGeom prst="rect">
              <a:avLst/>
            </a:prstGeom>
          </p:spPr>
        </p:pic>
        <p:sp>
          <p:nvSpPr>
            <p:cNvPr id="31" name="TextBox 30">
              <a:extLst>
                <a:ext uri="{FF2B5EF4-FFF2-40B4-BE49-F238E27FC236}">
                  <a16:creationId xmlns:a16="http://schemas.microsoft.com/office/drawing/2014/main" id="{1D9DFB59-8A41-B88B-9668-3C6E34863CE1}"/>
                </a:ext>
              </a:extLst>
            </p:cNvPr>
            <p:cNvSpPr txBox="1"/>
            <p:nvPr/>
          </p:nvSpPr>
          <p:spPr>
            <a:xfrm>
              <a:off x="1595109" y="2749650"/>
              <a:ext cx="1287917" cy="523220"/>
            </a:xfrm>
            <a:prstGeom prst="rect">
              <a:avLst/>
            </a:prstGeom>
            <a:noFill/>
          </p:spPr>
          <p:txBody>
            <a:bodyPr wrap="none" rtlCol="0">
              <a:spAutoFit/>
            </a:bodyPr>
            <a:lstStyle/>
            <a:p>
              <a:r>
                <a:rPr lang="en-US" sz="2800" b="1" dirty="0">
                  <a:solidFill>
                    <a:schemeClr val="accent5">
                      <a:lumMod val="75000"/>
                    </a:schemeClr>
                  </a:solidFill>
                </a:rPr>
                <a:t>Airway</a:t>
              </a:r>
              <a:endParaRPr lang="en-US" sz="2400" b="1" dirty="0">
                <a:solidFill>
                  <a:schemeClr val="accent5">
                    <a:lumMod val="75000"/>
                  </a:schemeClr>
                </a:solidFill>
              </a:endParaRPr>
            </a:p>
          </p:txBody>
        </p:sp>
      </p:grpSp>
    </p:spTree>
    <p:extLst>
      <p:ext uri="{BB962C8B-B14F-4D97-AF65-F5344CB8AC3E}">
        <p14:creationId xmlns:p14="http://schemas.microsoft.com/office/powerpoint/2010/main" val="17817514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1277B-9DED-657E-C635-C6CF3644A099}"/>
              </a:ext>
            </a:extLst>
          </p:cNvPr>
          <p:cNvSpPr>
            <a:spLocks noGrp="1"/>
          </p:cNvSpPr>
          <p:nvPr>
            <p:ph type="title"/>
          </p:nvPr>
        </p:nvSpPr>
        <p:spPr/>
        <p:txBody>
          <a:bodyPr/>
          <a:lstStyle/>
          <a:p>
            <a:r>
              <a:rPr lang="en-US" dirty="0"/>
              <a:t>ENT Evaluation, Airway Inflammation, and GERD</a:t>
            </a:r>
          </a:p>
        </p:txBody>
      </p:sp>
      <p:sp>
        <p:nvSpPr>
          <p:cNvPr id="4" name="Text Placeholder 3">
            <a:extLst>
              <a:ext uri="{FF2B5EF4-FFF2-40B4-BE49-F238E27FC236}">
                <a16:creationId xmlns:a16="http://schemas.microsoft.com/office/drawing/2014/main" id="{5DA43348-9AE5-521D-4B4E-F103BF103A88}"/>
              </a:ext>
            </a:extLst>
          </p:cNvPr>
          <p:cNvSpPr>
            <a:spLocks noGrp="1"/>
          </p:cNvSpPr>
          <p:nvPr>
            <p:ph type="body" sz="quarter" idx="10"/>
          </p:nvPr>
        </p:nvSpPr>
        <p:spPr/>
        <p:txBody>
          <a:bodyPr/>
          <a:lstStyle/>
          <a:p>
            <a:r>
              <a:rPr lang="en-US" dirty="0"/>
              <a:t>[1]. Rosen R et al. </a:t>
            </a:r>
            <a:r>
              <a:rPr lang="en-US" i="1" dirty="0"/>
              <a:t>J </a:t>
            </a:r>
            <a:r>
              <a:rPr lang="en-US" i="1" dirty="0" err="1"/>
              <a:t>Pediatr</a:t>
            </a:r>
            <a:r>
              <a:rPr lang="en-US" i="1" dirty="0"/>
              <a:t>.</a:t>
            </a:r>
            <a:r>
              <a:rPr lang="en-US" dirty="0"/>
              <a:t> 2017;183:127-131. [2]. Joshi AA, </a:t>
            </a:r>
            <a:r>
              <a:rPr lang="en-US" dirty="0" err="1"/>
              <a:t>Chiplunkar</a:t>
            </a:r>
            <a:r>
              <a:rPr lang="en-US" dirty="0"/>
              <a:t> B. </a:t>
            </a:r>
            <a:r>
              <a:rPr lang="en-US" i="1" dirty="0"/>
              <a:t>Int J Head Neck Surg. </a:t>
            </a:r>
            <a:r>
              <a:rPr lang="en-US" dirty="0"/>
              <a:t>2022;13(1):8-17.</a:t>
            </a:r>
          </a:p>
        </p:txBody>
      </p:sp>
      <p:sp>
        <p:nvSpPr>
          <p:cNvPr id="5" name="Text Placeholder 4">
            <a:extLst>
              <a:ext uri="{FF2B5EF4-FFF2-40B4-BE49-F238E27FC236}">
                <a16:creationId xmlns:a16="http://schemas.microsoft.com/office/drawing/2014/main" id="{24D1BB16-3C8C-A277-C9C3-27494E960317}"/>
              </a:ext>
            </a:extLst>
          </p:cNvPr>
          <p:cNvSpPr>
            <a:spLocks noGrp="1"/>
          </p:cNvSpPr>
          <p:nvPr>
            <p:ph type="body" sz="quarter" idx="11"/>
          </p:nvPr>
        </p:nvSpPr>
        <p:spPr/>
        <p:txBody>
          <a:bodyPr/>
          <a:lstStyle/>
          <a:p>
            <a:pPr marL="0" indent="0">
              <a:buNone/>
            </a:pPr>
            <a:r>
              <a:rPr lang="en-US" dirty="0"/>
              <a:t>ENT, ear, nose, and throat specialist</a:t>
            </a:r>
          </a:p>
          <a:p>
            <a:pPr marL="0" indent="0">
              <a:buNone/>
            </a:pPr>
            <a:r>
              <a:rPr lang="en-US" dirty="0"/>
              <a:t>Image used under a Creative Commons license (CC BY). © The Authors (2022).</a:t>
            </a:r>
          </a:p>
        </p:txBody>
      </p:sp>
      <p:grpSp>
        <p:nvGrpSpPr>
          <p:cNvPr id="3" name="Group 2">
            <a:extLst>
              <a:ext uri="{FF2B5EF4-FFF2-40B4-BE49-F238E27FC236}">
                <a16:creationId xmlns:a16="http://schemas.microsoft.com/office/drawing/2014/main" id="{E6B957B5-6A66-99F3-EB08-09F4AFD79F5B}"/>
              </a:ext>
            </a:extLst>
          </p:cNvPr>
          <p:cNvGrpSpPr/>
          <p:nvPr/>
        </p:nvGrpSpPr>
        <p:grpSpPr>
          <a:xfrm>
            <a:off x="370484" y="1526228"/>
            <a:ext cx="11317019" cy="4594851"/>
            <a:chOff x="370484" y="1527621"/>
            <a:chExt cx="11577601" cy="4700650"/>
          </a:xfrm>
        </p:grpSpPr>
        <p:sp>
          <p:nvSpPr>
            <p:cNvPr id="6" name="Rounded Rectangle 5">
              <a:extLst>
                <a:ext uri="{FF2B5EF4-FFF2-40B4-BE49-F238E27FC236}">
                  <a16:creationId xmlns:a16="http://schemas.microsoft.com/office/drawing/2014/main" id="{E09D0B6D-F70F-1336-0CC8-FAF6670D6622}"/>
                </a:ext>
              </a:extLst>
            </p:cNvPr>
            <p:cNvSpPr/>
            <p:nvPr/>
          </p:nvSpPr>
          <p:spPr>
            <a:xfrm>
              <a:off x="3334044" y="1757123"/>
              <a:ext cx="8614041" cy="1246836"/>
            </a:xfrm>
            <a:prstGeom prst="roundRect">
              <a:avLst>
                <a:gd name="adj" fmla="val 7323"/>
              </a:avLst>
            </a:prstGeom>
          </p:spPr>
          <p:style>
            <a:lnRef idx="2">
              <a:schemeClr val="dk1"/>
            </a:lnRef>
            <a:fillRef idx="1">
              <a:schemeClr val="lt1"/>
            </a:fillRef>
            <a:effectRef idx="0">
              <a:schemeClr val="dk1"/>
            </a:effectRef>
            <a:fontRef idx="minor">
              <a:schemeClr val="dk1"/>
            </a:fontRef>
          </p:style>
          <p:txBody>
            <a:bodyPr rtlCol="0" anchor="t"/>
            <a:lstStyle/>
            <a:p>
              <a:endParaRPr lang="en-US" sz="1600" dirty="0"/>
            </a:p>
            <a:p>
              <a:endParaRPr lang="en-US" sz="1600" dirty="0"/>
            </a:p>
            <a:p>
              <a:endParaRPr lang="en-US" sz="1600" dirty="0"/>
            </a:p>
          </p:txBody>
        </p:sp>
        <p:sp>
          <p:nvSpPr>
            <p:cNvPr id="7" name="Rectangle 6">
              <a:extLst>
                <a:ext uri="{FF2B5EF4-FFF2-40B4-BE49-F238E27FC236}">
                  <a16:creationId xmlns:a16="http://schemas.microsoft.com/office/drawing/2014/main" id="{CE033D28-5688-2304-5856-7F38D64AE8B3}"/>
                </a:ext>
              </a:extLst>
            </p:cNvPr>
            <p:cNvSpPr/>
            <p:nvPr/>
          </p:nvSpPr>
          <p:spPr>
            <a:xfrm>
              <a:off x="370484" y="1527621"/>
              <a:ext cx="3685373" cy="202991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b"/>
            <a:lstStyle/>
            <a:p>
              <a:pPr algn="ctr"/>
              <a:r>
                <a:rPr lang="en-US" sz="2000" dirty="0"/>
                <a:t>Airway examination is </a:t>
              </a:r>
              <a:r>
                <a:rPr lang="en-US" sz="2000" b="1" dirty="0"/>
                <a:t>not</a:t>
              </a:r>
              <a:r>
                <a:rPr lang="en-US" sz="2000" dirty="0"/>
                <a:t> recommended for the diagnosis of GERD due to a lack of correlation between airway inflammation and reflux findings.</a:t>
              </a:r>
              <a:r>
                <a:rPr lang="en-US" sz="2000" baseline="30000" dirty="0"/>
                <a:t>[1]</a:t>
              </a:r>
              <a:endParaRPr lang="en-US" sz="2000" dirty="0"/>
            </a:p>
          </p:txBody>
        </p:sp>
        <p:sp>
          <p:nvSpPr>
            <p:cNvPr id="9" name="TextBox 8">
              <a:extLst>
                <a:ext uri="{FF2B5EF4-FFF2-40B4-BE49-F238E27FC236}">
                  <a16:creationId xmlns:a16="http://schemas.microsoft.com/office/drawing/2014/main" id="{933248BF-339B-8A67-9749-085E32F1A32D}"/>
                </a:ext>
              </a:extLst>
            </p:cNvPr>
            <p:cNvSpPr txBox="1"/>
            <p:nvPr/>
          </p:nvSpPr>
          <p:spPr>
            <a:xfrm>
              <a:off x="3608162" y="3113620"/>
              <a:ext cx="7868492" cy="2554545"/>
            </a:xfrm>
            <a:prstGeom prst="rect">
              <a:avLst/>
            </a:prstGeom>
            <a:noFill/>
          </p:spPr>
          <p:txBody>
            <a:bodyPr wrap="square">
              <a:spAutoFit/>
            </a:bodyPr>
            <a:lstStyle/>
            <a:p>
              <a:pPr marL="742950" lvl="1" indent="-285750">
                <a:buFont typeface="Arial" panose="020B0604020202020204" pitchFamily="34" charset="0"/>
                <a:buChar char="•"/>
              </a:pPr>
              <a:r>
                <a:rPr lang="en-US" sz="2000" b="1" dirty="0">
                  <a:solidFill>
                    <a:schemeClr val="tx2"/>
                  </a:solidFill>
                </a:rPr>
                <a:t>No correlation </a:t>
              </a:r>
              <a:r>
                <a:rPr lang="en-US" sz="2000" dirty="0">
                  <a:solidFill>
                    <a:srgbClr val="565B5D"/>
                  </a:solidFill>
                </a:rPr>
                <a:t>between pH-MII results and airway inflammation scores</a:t>
              </a:r>
            </a:p>
            <a:p>
              <a:pPr marL="742950" lvl="1" indent="-285750">
                <a:buFont typeface="Arial" panose="020B0604020202020204" pitchFamily="34" charset="0"/>
                <a:buChar char="•"/>
              </a:pPr>
              <a:r>
                <a:rPr lang="en-US" sz="2000" b="1" dirty="0">
                  <a:solidFill>
                    <a:schemeClr val="tx2"/>
                  </a:solidFill>
                </a:rPr>
                <a:t>Low concordance</a:t>
              </a:r>
              <a:r>
                <a:rPr lang="en-US" sz="2000" dirty="0">
                  <a:solidFill>
                    <a:srgbClr val="565B5D"/>
                  </a:solidFill>
                </a:rPr>
                <a:t> among ENTs for airway inflammation scoring</a:t>
              </a:r>
            </a:p>
            <a:p>
              <a:pPr marL="742950" lvl="1" indent="-285750">
                <a:buFont typeface="Arial" panose="020B0604020202020204" pitchFamily="34" charset="0"/>
                <a:buChar char="•"/>
              </a:pPr>
              <a:r>
                <a:rPr lang="en-US" sz="2000" dirty="0">
                  <a:solidFill>
                    <a:srgbClr val="565B5D"/>
                  </a:solidFill>
                </a:rPr>
                <a:t>No difference in airway inflammation scores between patients with or without esophagitis</a:t>
              </a:r>
            </a:p>
            <a:p>
              <a:pPr marL="742950" lvl="1" indent="-285750">
                <a:buFont typeface="Arial" panose="020B0604020202020204" pitchFamily="34" charset="0"/>
                <a:buChar char="•"/>
              </a:pPr>
              <a:endParaRPr lang="en-US" sz="2000" b="1" dirty="0">
                <a:solidFill>
                  <a:srgbClr val="565B5D"/>
                </a:solidFill>
              </a:endParaRPr>
            </a:p>
            <a:p>
              <a:pPr marL="742950" lvl="1" indent="-285750">
                <a:buFont typeface="Arial" panose="020B0604020202020204" pitchFamily="34" charset="0"/>
                <a:buChar char="•"/>
              </a:pPr>
              <a:endParaRPr lang="en-US" sz="2000" b="1" dirty="0">
                <a:solidFill>
                  <a:srgbClr val="565B5D"/>
                </a:solidFill>
              </a:endParaRPr>
            </a:p>
          </p:txBody>
        </p:sp>
        <p:sp>
          <p:nvSpPr>
            <p:cNvPr id="11" name="Content Placeholder 2">
              <a:extLst>
                <a:ext uri="{FF2B5EF4-FFF2-40B4-BE49-F238E27FC236}">
                  <a16:creationId xmlns:a16="http://schemas.microsoft.com/office/drawing/2014/main" id="{683BB67C-423B-BC59-3177-C7D3C205F3E0}"/>
                </a:ext>
              </a:extLst>
            </p:cNvPr>
            <p:cNvSpPr txBox="1">
              <a:spLocks/>
            </p:cNvSpPr>
            <p:nvPr/>
          </p:nvSpPr>
          <p:spPr>
            <a:xfrm>
              <a:off x="4292410" y="1800720"/>
              <a:ext cx="7529105" cy="4427551"/>
            </a:xfrm>
          </p:spPr>
          <p:txBody>
            <a:bodyPr vert="horz" lIns="91440" tIns="45720" rIns="91440" bIns="45720" rtlCol="0">
              <a:noAutofit/>
            </a:bodyPr>
            <a:lstStyle>
              <a:lvl1pPr marL="342900" indent="-342900" algn="l" defTabSz="457200" rtl="0" eaLnBrk="1" latinLnBrk="0" hangingPunct="1">
                <a:lnSpc>
                  <a:spcPct val="90000"/>
                </a:lnSpc>
                <a:spcBef>
                  <a:spcPts val="0"/>
                </a:spcBef>
                <a:buClrTx/>
                <a:buFont typeface="Arial"/>
                <a:buChar char="•"/>
                <a:defRPr lang="en-US" sz="2800" kern="1200" dirty="0">
                  <a:solidFill>
                    <a:schemeClr val="tx1">
                      <a:lumMod val="75000"/>
                      <a:lumOff val="25000"/>
                    </a:schemeClr>
                  </a:solidFill>
                  <a:latin typeface="+mn-lt"/>
                  <a:ea typeface="+mn-ea"/>
                  <a:cs typeface="+mn-cs"/>
                </a:defRPr>
              </a:lvl1pPr>
              <a:lvl2pPr marL="742950" indent="-285750" algn="l" defTabSz="457200" rtl="0" eaLnBrk="1" latinLnBrk="0" hangingPunct="1">
                <a:lnSpc>
                  <a:spcPct val="90000"/>
                </a:lnSpc>
                <a:spcBef>
                  <a:spcPts val="0"/>
                </a:spcBef>
                <a:buClrTx/>
                <a:buFont typeface="Arial" panose="020B0604020202020204" pitchFamily="34" charset="0"/>
                <a:buChar char="•"/>
                <a:defRPr lang="en-US" sz="2400" kern="1200" dirty="0">
                  <a:solidFill>
                    <a:schemeClr val="tx1">
                      <a:lumMod val="75000"/>
                      <a:lumOff val="25000"/>
                    </a:schemeClr>
                  </a:solidFill>
                  <a:latin typeface="+mn-lt"/>
                  <a:ea typeface="+mn-ea"/>
                  <a:cs typeface="+mn-cs"/>
                </a:defRPr>
              </a:lvl2pPr>
              <a:lvl3pPr marL="1143000" indent="-228600" algn="l" defTabSz="457200" rtl="0" eaLnBrk="1" latinLnBrk="0" hangingPunct="1">
                <a:lnSpc>
                  <a:spcPct val="90000"/>
                </a:lnSpc>
                <a:spcBef>
                  <a:spcPts val="0"/>
                </a:spcBef>
                <a:buClrTx/>
                <a:buFont typeface="Wingdings" panose="05000000000000000000" pitchFamily="2" charset="2"/>
                <a:buChar char="§"/>
                <a:defRPr lang="en-US" sz="2000" kern="1200" dirty="0">
                  <a:solidFill>
                    <a:schemeClr val="tx1">
                      <a:lumMod val="75000"/>
                      <a:lumOff val="25000"/>
                    </a:schemeClr>
                  </a:solidFill>
                  <a:latin typeface="+mn-lt"/>
                  <a:ea typeface="+mn-ea"/>
                  <a:cs typeface="+mn-cs"/>
                </a:defRPr>
              </a:lvl3pPr>
              <a:lvl4pPr marL="1600200" indent="-228600" algn="l" defTabSz="457200" rtl="0" eaLnBrk="1" latinLnBrk="0" hangingPunct="1">
                <a:lnSpc>
                  <a:spcPct val="90000"/>
                </a:lnSpc>
                <a:spcBef>
                  <a:spcPts val="0"/>
                </a:spcBef>
                <a:buClrTx/>
                <a:buFont typeface="Arial" panose="020B0604020202020204" pitchFamily="34" charset="0"/>
                <a:buChar char="»"/>
                <a:defRPr lang="en-US" sz="1800" kern="1200" dirty="0">
                  <a:solidFill>
                    <a:schemeClr val="tx1">
                      <a:lumMod val="75000"/>
                      <a:lumOff val="25000"/>
                    </a:schemeClr>
                  </a:solidFill>
                  <a:latin typeface="+mn-lt"/>
                  <a:ea typeface="+mn-ea"/>
                  <a:cs typeface="+mn-cs"/>
                </a:defRPr>
              </a:lvl4pPr>
              <a:lvl5pPr marL="2057400" indent="-228600" algn="l" defTabSz="457200" rtl="0" eaLnBrk="1" latinLnBrk="0" hangingPunct="1">
                <a:lnSpc>
                  <a:spcPct val="90000"/>
                </a:lnSpc>
                <a:spcBef>
                  <a:spcPts val="0"/>
                </a:spcBef>
                <a:buClrTx/>
                <a:buFont typeface="Wingdings" panose="05000000000000000000" pitchFamily="2" charset="2"/>
                <a:buChar char="§"/>
                <a:defRPr lang="en-US" sz="1800" kern="1200" dirty="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tx2"/>
                  </a:solidFill>
                </a:rPr>
                <a:t>Prospective, cohort study of 77 children with chronic cough undergoing airway examination by blinded ENTs and multichannel intraluminal impedance testing with pH (pH-MII)</a:t>
              </a:r>
              <a:r>
                <a:rPr lang="en-US" sz="2000" b="1" baseline="30000" dirty="0">
                  <a:solidFill>
                    <a:schemeClr val="tx2"/>
                  </a:solidFill>
                </a:rPr>
                <a:t>[1]</a:t>
              </a:r>
              <a:endParaRPr lang="en-US" sz="2000" b="1" dirty="0">
                <a:solidFill>
                  <a:schemeClr val="tx2"/>
                </a:solidFill>
              </a:endParaRPr>
            </a:p>
          </p:txBody>
        </p:sp>
      </p:grpSp>
      <p:pic>
        <p:nvPicPr>
          <p:cNvPr id="10" name="Picture 9">
            <a:extLst>
              <a:ext uri="{FF2B5EF4-FFF2-40B4-BE49-F238E27FC236}">
                <a16:creationId xmlns:a16="http://schemas.microsoft.com/office/drawing/2014/main" id="{3B3971CA-7E43-C2C1-603F-8ED8345DBA54}"/>
              </a:ext>
            </a:extLst>
          </p:cNvPr>
          <p:cNvPicPr>
            <a:picLocks noChangeAspect="1"/>
          </p:cNvPicPr>
          <p:nvPr/>
        </p:nvPicPr>
        <p:blipFill>
          <a:blip r:embed="rId2"/>
          <a:stretch>
            <a:fillRect/>
          </a:stretch>
        </p:blipFill>
        <p:spPr>
          <a:xfrm>
            <a:off x="1062843" y="3617647"/>
            <a:ext cx="2390428" cy="1568950"/>
          </a:xfrm>
          <a:prstGeom prst="rect">
            <a:avLst/>
          </a:prstGeom>
          <a:ln>
            <a:solidFill>
              <a:srgbClr val="2A0E4A"/>
            </a:solidFill>
          </a:ln>
          <a:effectLst>
            <a:outerShdw blurRad="50800" dist="38100" dir="8100000" algn="tr" rotWithShape="0">
              <a:prstClr val="black">
                <a:alpha val="40000"/>
              </a:prstClr>
            </a:outerShdw>
          </a:effectLst>
        </p:spPr>
      </p:pic>
      <p:sp>
        <p:nvSpPr>
          <p:cNvPr id="12" name="TextBox 11">
            <a:extLst>
              <a:ext uri="{FF2B5EF4-FFF2-40B4-BE49-F238E27FC236}">
                <a16:creationId xmlns:a16="http://schemas.microsoft.com/office/drawing/2014/main" id="{83937E2C-8DBD-0E3F-D467-232513202CCB}"/>
              </a:ext>
            </a:extLst>
          </p:cNvPr>
          <p:cNvSpPr txBox="1"/>
          <p:nvPr/>
        </p:nvSpPr>
        <p:spPr>
          <a:xfrm>
            <a:off x="471521" y="5211677"/>
            <a:ext cx="3573072" cy="276999"/>
          </a:xfrm>
          <a:prstGeom prst="rect">
            <a:avLst/>
          </a:prstGeom>
          <a:noFill/>
        </p:spPr>
        <p:txBody>
          <a:bodyPr wrap="square" rtlCol="0">
            <a:spAutoFit/>
          </a:bodyPr>
          <a:lstStyle/>
          <a:p>
            <a:pPr algn="ctr"/>
            <a:r>
              <a:rPr lang="en-US" sz="1200" b="1" dirty="0">
                <a:solidFill>
                  <a:schemeClr val="tx2"/>
                </a:solidFill>
              </a:rPr>
              <a:t>Diffuse Laryngeal Erythema</a:t>
            </a:r>
            <a:r>
              <a:rPr lang="en-US" sz="1200" b="1" baseline="30000" dirty="0">
                <a:solidFill>
                  <a:schemeClr val="tx2"/>
                </a:solidFill>
              </a:rPr>
              <a:t>[2]</a:t>
            </a:r>
          </a:p>
        </p:txBody>
      </p:sp>
    </p:spTree>
    <p:extLst>
      <p:ext uri="{BB962C8B-B14F-4D97-AF65-F5344CB8AC3E}">
        <p14:creationId xmlns:p14="http://schemas.microsoft.com/office/powerpoint/2010/main" val="274092722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AA33D-0985-2D59-116E-1785C5996CAC}"/>
              </a:ext>
            </a:extLst>
          </p:cNvPr>
          <p:cNvSpPr>
            <a:spLocks noGrp="1"/>
          </p:cNvSpPr>
          <p:nvPr>
            <p:ph type="title"/>
          </p:nvPr>
        </p:nvSpPr>
        <p:spPr>
          <a:xfrm>
            <a:off x="265970" y="174882"/>
            <a:ext cx="11682153" cy="1143000"/>
          </a:xfrm>
        </p:spPr>
        <p:txBody>
          <a:bodyPr/>
          <a:lstStyle/>
          <a:p>
            <a:r>
              <a:rPr lang="en-US" dirty="0"/>
              <a:t>Diagnosing GERD in Infants: Challenges and Considerations</a:t>
            </a:r>
          </a:p>
        </p:txBody>
      </p:sp>
      <p:sp>
        <p:nvSpPr>
          <p:cNvPr id="7" name="Content Placeholder 6">
            <a:extLst>
              <a:ext uri="{FF2B5EF4-FFF2-40B4-BE49-F238E27FC236}">
                <a16:creationId xmlns:a16="http://schemas.microsoft.com/office/drawing/2014/main" id="{46ACB521-149F-42EC-139D-9157605A25EA}"/>
              </a:ext>
            </a:extLst>
          </p:cNvPr>
          <p:cNvSpPr>
            <a:spLocks noGrp="1"/>
          </p:cNvSpPr>
          <p:nvPr>
            <p:ph idx="1"/>
          </p:nvPr>
        </p:nvSpPr>
        <p:spPr/>
        <p:txBody>
          <a:bodyPr/>
          <a:lstStyle/>
          <a:p>
            <a:r>
              <a:rPr lang="en-US" dirty="0"/>
              <a:t>In the absence of universal diagnostic criteria, definitive diagnosis of GERD in infants remains </a:t>
            </a:r>
            <a:r>
              <a:rPr lang="en-US" b="1" dirty="0">
                <a:solidFill>
                  <a:schemeClr val="tx2"/>
                </a:solidFill>
              </a:rPr>
              <a:t>challenging</a:t>
            </a:r>
            <a:r>
              <a:rPr lang="en-US" baseline="30000" dirty="0"/>
              <a:t>[1]</a:t>
            </a:r>
          </a:p>
          <a:p>
            <a:pPr lvl="1"/>
            <a:r>
              <a:rPr lang="en-US" dirty="0"/>
              <a:t>Heterogeneous and nonspecific symptoms</a:t>
            </a:r>
          </a:p>
          <a:p>
            <a:pPr lvl="1"/>
            <a:r>
              <a:rPr lang="en-US" dirty="0"/>
              <a:t>Difficult to correlate symptoms with reflux events</a:t>
            </a:r>
          </a:p>
          <a:p>
            <a:pPr lvl="1">
              <a:spcAft>
                <a:spcPts val="1000"/>
              </a:spcAft>
            </a:pPr>
            <a:r>
              <a:rPr lang="en-US" dirty="0"/>
              <a:t>High prevalence of common symptoms (e.g., irritability) in infants with and without GERD</a:t>
            </a:r>
          </a:p>
          <a:p>
            <a:r>
              <a:rPr lang="en-US" dirty="0"/>
              <a:t>Because infants cannot verbalize when symptoms are “troublesome,” the </a:t>
            </a:r>
            <a:r>
              <a:rPr lang="en-US" b="1" dirty="0">
                <a:solidFill>
                  <a:schemeClr val="tx2"/>
                </a:solidFill>
              </a:rPr>
              <a:t>extent of caregiver concern </a:t>
            </a:r>
            <a:r>
              <a:rPr lang="en-US" dirty="0"/>
              <a:t>is usually the factor that determines the need for a diagnosis</a:t>
            </a:r>
            <a:r>
              <a:rPr lang="en-US" baseline="30000" dirty="0"/>
              <a:t>[2]</a:t>
            </a:r>
          </a:p>
          <a:p>
            <a:endParaRPr lang="en-US" dirty="0"/>
          </a:p>
          <a:p>
            <a:endParaRPr lang="en-US" dirty="0"/>
          </a:p>
        </p:txBody>
      </p:sp>
      <p:sp>
        <p:nvSpPr>
          <p:cNvPr id="8" name="Text Placeholder 7">
            <a:extLst>
              <a:ext uri="{FF2B5EF4-FFF2-40B4-BE49-F238E27FC236}">
                <a16:creationId xmlns:a16="http://schemas.microsoft.com/office/drawing/2014/main" id="{B1E7A8C6-AC77-DF37-8B2A-D08450497229}"/>
              </a:ext>
            </a:extLst>
          </p:cNvPr>
          <p:cNvSpPr>
            <a:spLocks noGrp="1"/>
          </p:cNvSpPr>
          <p:nvPr>
            <p:ph type="body" sz="quarter" idx="10"/>
          </p:nvPr>
        </p:nvSpPr>
        <p:spPr/>
        <p:txBody>
          <a:bodyPr/>
          <a:lstStyle/>
          <a:p>
            <a:r>
              <a:rPr lang="en-US" dirty="0"/>
              <a:t>[1]. Bingham SM, </a:t>
            </a:r>
            <a:r>
              <a:rPr lang="en-US" dirty="0" err="1"/>
              <a:t>Muniyappa</a:t>
            </a:r>
            <a:r>
              <a:rPr lang="en-US" dirty="0"/>
              <a:t> P. </a:t>
            </a:r>
            <a:r>
              <a:rPr lang="en-US" i="1" dirty="0"/>
              <a:t>Curr </a:t>
            </a:r>
            <a:r>
              <a:rPr lang="en-US" i="1" dirty="0" err="1"/>
              <a:t>Probl</a:t>
            </a:r>
            <a:r>
              <a:rPr lang="en-US" i="1" dirty="0"/>
              <a:t> </a:t>
            </a:r>
            <a:r>
              <a:rPr lang="en-US" i="1" dirty="0" err="1"/>
              <a:t>Pediatr</a:t>
            </a:r>
            <a:r>
              <a:rPr lang="en-US" i="1" dirty="0"/>
              <a:t> </a:t>
            </a:r>
            <a:r>
              <a:rPr lang="en-US" i="1" dirty="0" err="1"/>
              <a:t>Adolesc</a:t>
            </a:r>
            <a:r>
              <a:rPr lang="en-US" i="1" dirty="0"/>
              <a:t> Health Care.</a:t>
            </a:r>
            <a:r>
              <a:rPr lang="en-US" dirty="0"/>
              <a:t> 2020;50(5):100784. [2]. Rosen R et al. </a:t>
            </a:r>
            <a:r>
              <a:rPr lang="en-US" i="1" dirty="0"/>
              <a:t>J </a:t>
            </a:r>
            <a:r>
              <a:rPr lang="en-US" i="1" dirty="0" err="1"/>
              <a:t>Pediatr</a:t>
            </a:r>
            <a:r>
              <a:rPr lang="en-US" i="1" dirty="0"/>
              <a:t> Gastroenterol </a:t>
            </a:r>
            <a:r>
              <a:rPr lang="en-US" i="1" dirty="0" err="1"/>
              <a:t>Nutr</a:t>
            </a:r>
            <a:r>
              <a:rPr lang="en-US" i="1" dirty="0"/>
              <a:t>.</a:t>
            </a:r>
            <a:r>
              <a:rPr lang="en-US" dirty="0"/>
              <a:t> 2018;66(3):516-554.</a:t>
            </a:r>
          </a:p>
        </p:txBody>
      </p:sp>
    </p:spTree>
    <p:extLst>
      <p:ext uri="{BB962C8B-B14F-4D97-AF65-F5344CB8AC3E}">
        <p14:creationId xmlns:p14="http://schemas.microsoft.com/office/powerpoint/2010/main" val="71072657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31CEF-8834-C507-2E08-820D295E05A0}"/>
              </a:ext>
            </a:extLst>
          </p:cNvPr>
          <p:cNvSpPr>
            <a:spLocks noGrp="1"/>
          </p:cNvSpPr>
          <p:nvPr>
            <p:ph type="title"/>
          </p:nvPr>
        </p:nvSpPr>
        <p:spPr/>
        <p:txBody>
          <a:bodyPr/>
          <a:lstStyle/>
          <a:p>
            <a:r>
              <a:rPr lang="en-US" dirty="0"/>
              <a:t>Evaluating the Infant With Frequent Regurgitation or Vomiting</a:t>
            </a:r>
          </a:p>
        </p:txBody>
      </p:sp>
      <p:sp>
        <p:nvSpPr>
          <p:cNvPr id="3" name="Content Placeholder 2">
            <a:extLst>
              <a:ext uri="{FF2B5EF4-FFF2-40B4-BE49-F238E27FC236}">
                <a16:creationId xmlns:a16="http://schemas.microsoft.com/office/drawing/2014/main" id="{3E64D637-A594-5A0E-D813-2FC5B01B41AB}"/>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DF61113D-4C81-1786-19A3-B05181946A49}"/>
              </a:ext>
            </a:extLst>
          </p:cNvPr>
          <p:cNvSpPr>
            <a:spLocks noGrp="1"/>
          </p:cNvSpPr>
          <p:nvPr>
            <p:ph type="body" sz="quarter" idx="10"/>
          </p:nvPr>
        </p:nvSpPr>
        <p:spPr/>
        <p:txBody>
          <a:bodyPr/>
          <a:lstStyle/>
          <a:p>
            <a:r>
              <a:rPr lang="en-US" dirty="0"/>
              <a:t>Rosen R et al. </a:t>
            </a:r>
            <a:r>
              <a:rPr lang="en-US" i="1" dirty="0"/>
              <a:t>J </a:t>
            </a:r>
            <a:r>
              <a:rPr lang="en-US" i="1" dirty="0" err="1"/>
              <a:t>Pediatr</a:t>
            </a:r>
            <a:r>
              <a:rPr lang="en-US" i="1" dirty="0"/>
              <a:t> Gastroenterol </a:t>
            </a:r>
            <a:r>
              <a:rPr lang="en-US" i="1" dirty="0" err="1"/>
              <a:t>Nutr</a:t>
            </a:r>
            <a:r>
              <a:rPr lang="en-US" i="1" dirty="0"/>
              <a:t>.</a:t>
            </a:r>
            <a:r>
              <a:rPr lang="en-US" dirty="0"/>
              <a:t> 2018;66(3):516-554.</a:t>
            </a:r>
          </a:p>
        </p:txBody>
      </p:sp>
      <p:sp>
        <p:nvSpPr>
          <p:cNvPr id="6" name="Rectangle 5">
            <a:extLst>
              <a:ext uri="{FF2B5EF4-FFF2-40B4-BE49-F238E27FC236}">
                <a16:creationId xmlns:a16="http://schemas.microsoft.com/office/drawing/2014/main" id="{C3858F9A-449F-DE78-6A7A-F62021764FF4}"/>
              </a:ext>
            </a:extLst>
          </p:cNvPr>
          <p:cNvSpPr/>
          <p:nvPr/>
        </p:nvSpPr>
        <p:spPr>
          <a:xfrm>
            <a:off x="243877" y="1317882"/>
            <a:ext cx="11704170" cy="95772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dirty="0"/>
              <a:t>A </a:t>
            </a:r>
            <a:r>
              <a:rPr lang="en-US" sz="2400" b="1" dirty="0"/>
              <a:t>thorough clinical history </a:t>
            </a:r>
            <a:r>
              <a:rPr lang="en-US" sz="2400" dirty="0"/>
              <a:t>and</a:t>
            </a:r>
            <a:r>
              <a:rPr lang="en-US" sz="2400" b="1" dirty="0"/>
              <a:t> physical examination </a:t>
            </a:r>
            <a:r>
              <a:rPr lang="en-US" sz="2400" dirty="0"/>
              <a:t>are usually sufficient for the diagnosis of uncomplicated GERD.</a:t>
            </a:r>
          </a:p>
        </p:txBody>
      </p:sp>
      <p:grpSp>
        <p:nvGrpSpPr>
          <p:cNvPr id="7" name="Group 6">
            <a:extLst>
              <a:ext uri="{FF2B5EF4-FFF2-40B4-BE49-F238E27FC236}">
                <a16:creationId xmlns:a16="http://schemas.microsoft.com/office/drawing/2014/main" id="{B3D2A85D-4A06-80EF-8060-3619A626C873}"/>
              </a:ext>
            </a:extLst>
          </p:cNvPr>
          <p:cNvGrpSpPr/>
          <p:nvPr/>
        </p:nvGrpSpPr>
        <p:grpSpPr>
          <a:xfrm>
            <a:off x="900333" y="2491139"/>
            <a:ext cx="3244905" cy="3150119"/>
            <a:chOff x="689317" y="2507783"/>
            <a:chExt cx="3244905" cy="3150119"/>
          </a:xfrm>
        </p:grpSpPr>
        <p:sp>
          <p:nvSpPr>
            <p:cNvPr id="8" name="Rounded Rectangle 7">
              <a:extLst>
                <a:ext uri="{FF2B5EF4-FFF2-40B4-BE49-F238E27FC236}">
                  <a16:creationId xmlns:a16="http://schemas.microsoft.com/office/drawing/2014/main" id="{ED48F4D6-0371-81B6-2DB5-4FDA75679AAC}"/>
                </a:ext>
              </a:extLst>
            </p:cNvPr>
            <p:cNvSpPr/>
            <p:nvPr/>
          </p:nvSpPr>
          <p:spPr>
            <a:xfrm>
              <a:off x="689317" y="2507783"/>
              <a:ext cx="3244905" cy="3150119"/>
            </a:xfrm>
            <a:prstGeom prst="roundRect">
              <a:avLst>
                <a:gd name="adj" fmla="val 7323"/>
              </a:avLst>
            </a:prstGeom>
          </p:spPr>
          <p:style>
            <a:lnRef idx="2">
              <a:schemeClr val="dk1"/>
            </a:lnRef>
            <a:fillRef idx="1">
              <a:schemeClr val="lt1"/>
            </a:fillRef>
            <a:effectRef idx="0">
              <a:schemeClr val="dk1"/>
            </a:effectRef>
            <a:fontRef idx="minor">
              <a:schemeClr val="dk1"/>
            </a:fontRef>
          </p:style>
          <p:txBody>
            <a:bodyPr rtlCol="0" anchor="t"/>
            <a:lstStyle/>
            <a:p>
              <a:endParaRPr lang="en-US" dirty="0"/>
            </a:p>
            <a:p>
              <a:endParaRPr lang="en-US" dirty="0"/>
            </a:p>
            <a:p>
              <a:endParaRPr lang="en-US" dirty="0"/>
            </a:p>
            <a:p>
              <a:pPr marL="641350" indent="-279400">
                <a:buFont typeface="Arial" panose="020B0604020202020204" pitchFamily="34" charset="0"/>
                <a:buChar char="•"/>
              </a:pPr>
              <a:r>
                <a:rPr lang="en-US" sz="1700" dirty="0"/>
                <a:t>Age at onset?</a:t>
              </a:r>
            </a:p>
            <a:p>
              <a:pPr marL="641350" indent="-279400">
                <a:buFont typeface="Arial" panose="020B0604020202020204" pitchFamily="34" charset="0"/>
                <a:buChar char="•"/>
              </a:pPr>
              <a:r>
                <a:rPr lang="en-US" sz="1700" dirty="0"/>
                <a:t>Pattern of regurgitation (e.g., nocturnal, postprandial)?</a:t>
              </a:r>
            </a:p>
            <a:p>
              <a:pPr marL="641350" indent="-279400">
                <a:buFont typeface="Arial" panose="020B0604020202020204" pitchFamily="34" charset="0"/>
                <a:buChar char="•"/>
              </a:pPr>
              <a:r>
                <a:rPr lang="en-US" sz="1700" dirty="0"/>
                <a:t>Digested vs undigested?</a:t>
              </a:r>
            </a:p>
            <a:p>
              <a:pPr marL="641350" indent="-279400">
                <a:buFont typeface="Arial" panose="020B0604020202020204" pitchFamily="34" charset="0"/>
                <a:buChar char="•"/>
              </a:pPr>
              <a:endParaRPr lang="en-US" dirty="0"/>
            </a:p>
          </p:txBody>
        </p:sp>
        <p:pic>
          <p:nvPicPr>
            <p:cNvPr id="9" name="Graphic 8">
              <a:extLst>
                <a:ext uri="{FF2B5EF4-FFF2-40B4-BE49-F238E27FC236}">
                  <a16:creationId xmlns:a16="http://schemas.microsoft.com/office/drawing/2014/main" id="{16F1AEED-B6E9-90B0-06EE-701619B1B003}"/>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796962" y="2590423"/>
              <a:ext cx="771756" cy="771756"/>
            </a:xfrm>
            <a:prstGeom prst="rect">
              <a:avLst/>
            </a:prstGeom>
          </p:spPr>
        </p:pic>
        <p:sp>
          <p:nvSpPr>
            <p:cNvPr id="10" name="TextBox 9">
              <a:extLst>
                <a:ext uri="{FF2B5EF4-FFF2-40B4-BE49-F238E27FC236}">
                  <a16:creationId xmlns:a16="http://schemas.microsoft.com/office/drawing/2014/main" id="{B396AA9F-DDEE-FEDA-1672-A42EB7DDD68E}"/>
                </a:ext>
              </a:extLst>
            </p:cNvPr>
            <p:cNvSpPr txBox="1"/>
            <p:nvPr/>
          </p:nvSpPr>
          <p:spPr>
            <a:xfrm>
              <a:off x="1595109" y="2749650"/>
              <a:ext cx="1942327" cy="523220"/>
            </a:xfrm>
            <a:prstGeom prst="rect">
              <a:avLst/>
            </a:prstGeom>
            <a:noFill/>
          </p:spPr>
          <p:txBody>
            <a:bodyPr wrap="none" rtlCol="0">
              <a:spAutoFit/>
            </a:bodyPr>
            <a:lstStyle/>
            <a:p>
              <a:r>
                <a:rPr lang="en-US" sz="2800" b="1" dirty="0">
                  <a:solidFill>
                    <a:schemeClr val="accent5">
                      <a:lumMod val="75000"/>
                    </a:schemeClr>
                  </a:solidFill>
                </a:rPr>
                <a:t>Symptoms</a:t>
              </a:r>
              <a:endParaRPr lang="en-US" sz="2400" b="1" dirty="0">
                <a:solidFill>
                  <a:schemeClr val="accent5">
                    <a:lumMod val="75000"/>
                  </a:schemeClr>
                </a:solidFill>
              </a:endParaRPr>
            </a:p>
          </p:txBody>
        </p:sp>
      </p:grpSp>
      <p:grpSp>
        <p:nvGrpSpPr>
          <p:cNvPr id="11" name="Group 10">
            <a:extLst>
              <a:ext uri="{FF2B5EF4-FFF2-40B4-BE49-F238E27FC236}">
                <a16:creationId xmlns:a16="http://schemas.microsoft.com/office/drawing/2014/main" id="{7CC36571-11B3-26CD-EA53-01876CEB043B}"/>
              </a:ext>
            </a:extLst>
          </p:cNvPr>
          <p:cNvGrpSpPr/>
          <p:nvPr/>
        </p:nvGrpSpPr>
        <p:grpSpPr>
          <a:xfrm>
            <a:off x="4417256" y="2491139"/>
            <a:ext cx="3404381" cy="3150119"/>
            <a:chOff x="689317" y="2507783"/>
            <a:chExt cx="3404381" cy="3150119"/>
          </a:xfrm>
        </p:grpSpPr>
        <p:sp>
          <p:nvSpPr>
            <p:cNvPr id="12" name="Rounded Rectangle 11">
              <a:extLst>
                <a:ext uri="{FF2B5EF4-FFF2-40B4-BE49-F238E27FC236}">
                  <a16:creationId xmlns:a16="http://schemas.microsoft.com/office/drawing/2014/main" id="{F0D5B800-0F84-2F1F-C627-370302CDEDD1}"/>
                </a:ext>
              </a:extLst>
            </p:cNvPr>
            <p:cNvSpPr/>
            <p:nvPr/>
          </p:nvSpPr>
          <p:spPr>
            <a:xfrm>
              <a:off x="689317" y="2507783"/>
              <a:ext cx="3404381" cy="3150119"/>
            </a:xfrm>
            <a:prstGeom prst="roundRect">
              <a:avLst>
                <a:gd name="adj" fmla="val 7323"/>
              </a:avLst>
            </a:prstGeom>
          </p:spPr>
          <p:style>
            <a:lnRef idx="2">
              <a:schemeClr val="dk1"/>
            </a:lnRef>
            <a:fillRef idx="1">
              <a:schemeClr val="lt1"/>
            </a:fillRef>
            <a:effectRef idx="0">
              <a:schemeClr val="dk1"/>
            </a:effectRef>
            <a:fontRef idx="minor">
              <a:schemeClr val="dk1"/>
            </a:fontRef>
          </p:style>
          <p:txBody>
            <a:bodyPr rtlCol="0" anchor="t"/>
            <a:lstStyle/>
            <a:p>
              <a:endParaRPr lang="en-US" dirty="0"/>
            </a:p>
            <a:p>
              <a:endParaRPr lang="en-US" dirty="0"/>
            </a:p>
            <a:p>
              <a:endParaRPr lang="en-US" dirty="0"/>
            </a:p>
            <a:p>
              <a:pPr marL="641350" indent="-279400">
                <a:buFont typeface="Arial" panose="020B0604020202020204" pitchFamily="34" charset="0"/>
                <a:buChar char="•"/>
              </a:pPr>
              <a:r>
                <a:rPr lang="en-US" sz="1700" dirty="0"/>
                <a:t>Duration of feedings?</a:t>
              </a:r>
            </a:p>
            <a:p>
              <a:pPr marL="641350" indent="-279400">
                <a:buFont typeface="Arial" panose="020B0604020202020204" pitchFamily="34" charset="0"/>
                <a:buChar char="•"/>
              </a:pPr>
              <a:r>
                <a:rPr lang="en-US" sz="1700" dirty="0"/>
                <a:t>Volume of feeds?</a:t>
              </a:r>
            </a:p>
            <a:p>
              <a:pPr marL="641350" indent="-279400">
                <a:buFont typeface="Arial" panose="020B0604020202020204" pitchFamily="34" charset="0"/>
                <a:buChar char="•"/>
              </a:pPr>
              <a:r>
                <a:rPr lang="en-US" sz="1700" dirty="0"/>
                <a:t>Breastfed or formula?</a:t>
              </a:r>
            </a:p>
            <a:p>
              <a:pPr marL="641350" indent="-279400">
                <a:buFont typeface="Arial" panose="020B0604020202020204" pitchFamily="34" charset="0"/>
                <a:buChar char="•"/>
              </a:pPr>
              <a:r>
                <a:rPr lang="en-US" sz="1700" dirty="0"/>
                <a:t>Type and methods of formula mixing?</a:t>
              </a:r>
            </a:p>
            <a:p>
              <a:pPr marL="641350" indent="-279400">
                <a:buFont typeface="Arial" panose="020B0604020202020204" pitchFamily="34" charset="0"/>
                <a:buChar char="•"/>
              </a:pPr>
              <a:r>
                <a:rPr lang="en-US" sz="1700" dirty="0"/>
                <a:t>Feed additives? </a:t>
              </a:r>
            </a:p>
            <a:p>
              <a:pPr marL="641350" indent="-279400">
                <a:buFont typeface="Arial" panose="020B0604020202020204" pitchFamily="34" charset="0"/>
                <a:buChar char="•"/>
              </a:pPr>
              <a:r>
                <a:rPr lang="en-US" sz="1700" dirty="0"/>
                <a:t>Interval between feeds?</a:t>
              </a:r>
            </a:p>
            <a:p>
              <a:pPr marL="641350" indent="-279400">
                <a:buFont typeface="Arial" panose="020B0604020202020204" pitchFamily="34" charset="0"/>
                <a:buChar char="•"/>
              </a:pPr>
              <a:endParaRPr lang="en-US" dirty="0"/>
            </a:p>
          </p:txBody>
        </p:sp>
        <p:pic>
          <p:nvPicPr>
            <p:cNvPr id="13" name="Graphic 12">
              <a:extLst>
                <a:ext uri="{FF2B5EF4-FFF2-40B4-BE49-F238E27FC236}">
                  <a16:creationId xmlns:a16="http://schemas.microsoft.com/office/drawing/2014/main" id="{6CA73E46-23B8-30C2-DE59-B9EF71DB2B88}"/>
                </a:ext>
              </a:extLst>
            </p:cNvPr>
            <p:cNvPicPr>
              <a:picLocks/>
            </p:cNvPicPr>
            <p:nvPr/>
          </p:nvPicPr>
          <p:blipFill>
            <a:blip r:embed="rId4">
              <a:extLst>
                <a:ext uri="{96DAC541-7B7A-43D3-8B79-37D633B846F1}">
                  <asvg:svgBlip xmlns:asvg="http://schemas.microsoft.com/office/drawing/2016/SVG/main" r:embed="rId5"/>
                </a:ext>
              </a:extLst>
            </a:blip>
            <a:srcRect/>
            <a:stretch/>
          </p:blipFill>
          <p:spPr>
            <a:xfrm>
              <a:off x="796962" y="2590423"/>
              <a:ext cx="771756" cy="771756"/>
            </a:xfrm>
            <a:prstGeom prst="rect">
              <a:avLst/>
            </a:prstGeom>
          </p:spPr>
        </p:pic>
        <p:sp>
          <p:nvSpPr>
            <p:cNvPr id="14" name="TextBox 13">
              <a:extLst>
                <a:ext uri="{FF2B5EF4-FFF2-40B4-BE49-F238E27FC236}">
                  <a16:creationId xmlns:a16="http://schemas.microsoft.com/office/drawing/2014/main" id="{AD9DCBF2-886E-3EE8-0AFE-F970E90EC25E}"/>
                </a:ext>
              </a:extLst>
            </p:cNvPr>
            <p:cNvSpPr txBox="1"/>
            <p:nvPr/>
          </p:nvSpPr>
          <p:spPr>
            <a:xfrm>
              <a:off x="1595109" y="2749650"/>
              <a:ext cx="2226572" cy="523220"/>
            </a:xfrm>
            <a:prstGeom prst="rect">
              <a:avLst/>
            </a:prstGeom>
            <a:noFill/>
          </p:spPr>
          <p:txBody>
            <a:bodyPr wrap="none" rtlCol="0">
              <a:spAutoFit/>
            </a:bodyPr>
            <a:lstStyle/>
            <a:p>
              <a:r>
                <a:rPr lang="en-US" sz="2800" b="1" dirty="0">
                  <a:solidFill>
                    <a:schemeClr val="accent5">
                      <a:lumMod val="75000"/>
                    </a:schemeClr>
                  </a:solidFill>
                </a:rPr>
                <a:t>Feeding/diet</a:t>
              </a:r>
              <a:endParaRPr lang="en-US" sz="2400" b="1" dirty="0">
                <a:solidFill>
                  <a:schemeClr val="accent5">
                    <a:lumMod val="75000"/>
                  </a:schemeClr>
                </a:solidFill>
              </a:endParaRPr>
            </a:p>
          </p:txBody>
        </p:sp>
      </p:grpSp>
      <p:grpSp>
        <p:nvGrpSpPr>
          <p:cNvPr id="15" name="Group 14">
            <a:extLst>
              <a:ext uri="{FF2B5EF4-FFF2-40B4-BE49-F238E27FC236}">
                <a16:creationId xmlns:a16="http://schemas.microsoft.com/office/drawing/2014/main" id="{26467051-0B51-1F2D-ABAC-690D8D6DF104}"/>
              </a:ext>
            </a:extLst>
          </p:cNvPr>
          <p:cNvGrpSpPr/>
          <p:nvPr/>
        </p:nvGrpSpPr>
        <p:grpSpPr>
          <a:xfrm>
            <a:off x="8018585" y="2491139"/>
            <a:ext cx="3404381" cy="3150119"/>
            <a:chOff x="689317" y="2507783"/>
            <a:chExt cx="3404381" cy="3150119"/>
          </a:xfrm>
        </p:grpSpPr>
        <p:sp>
          <p:nvSpPr>
            <p:cNvPr id="16" name="Rounded Rectangle 15">
              <a:extLst>
                <a:ext uri="{FF2B5EF4-FFF2-40B4-BE49-F238E27FC236}">
                  <a16:creationId xmlns:a16="http://schemas.microsoft.com/office/drawing/2014/main" id="{A18E86C0-1B81-07E9-1369-00436AB958FF}"/>
                </a:ext>
              </a:extLst>
            </p:cNvPr>
            <p:cNvSpPr/>
            <p:nvPr/>
          </p:nvSpPr>
          <p:spPr>
            <a:xfrm>
              <a:off x="689317" y="2507783"/>
              <a:ext cx="3404381" cy="3150119"/>
            </a:xfrm>
            <a:prstGeom prst="roundRect">
              <a:avLst>
                <a:gd name="adj" fmla="val 7323"/>
              </a:avLst>
            </a:prstGeom>
          </p:spPr>
          <p:style>
            <a:lnRef idx="2">
              <a:schemeClr val="dk1"/>
            </a:lnRef>
            <a:fillRef idx="1">
              <a:schemeClr val="lt1"/>
            </a:fillRef>
            <a:effectRef idx="0">
              <a:schemeClr val="dk1"/>
            </a:effectRef>
            <a:fontRef idx="minor">
              <a:schemeClr val="dk1"/>
            </a:fontRef>
          </p:style>
          <p:txBody>
            <a:bodyPr rtlCol="0" anchor="t"/>
            <a:lstStyle/>
            <a:p>
              <a:endParaRPr lang="en-US" dirty="0"/>
            </a:p>
            <a:p>
              <a:endParaRPr lang="en-US" dirty="0"/>
            </a:p>
            <a:p>
              <a:endParaRPr lang="en-US" dirty="0"/>
            </a:p>
            <a:p>
              <a:pPr marL="641350" indent="-279400">
                <a:buFont typeface="Arial" panose="020B0604020202020204" pitchFamily="34" charset="0"/>
                <a:buChar char="•"/>
              </a:pPr>
              <a:r>
                <a:rPr lang="en-US" sz="1700" dirty="0"/>
                <a:t>Family medical history?</a:t>
              </a:r>
            </a:p>
            <a:p>
              <a:pPr marL="641350" indent="-279400">
                <a:buFont typeface="Arial" panose="020B0604020202020204" pitchFamily="34" charset="0"/>
                <a:buChar char="•"/>
              </a:pPr>
              <a:r>
                <a:rPr lang="en-US" sz="1700" dirty="0"/>
                <a:t>Possible triggers (e.g., secondhand smoke exposure)?</a:t>
              </a:r>
            </a:p>
            <a:p>
              <a:pPr marL="641350" indent="-279400">
                <a:buFont typeface="Arial" panose="020B0604020202020204" pitchFamily="34" charset="0"/>
                <a:buChar char="•"/>
              </a:pPr>
              <a:r>
                <a:rPr lang="en-US" sz="1700" dirty="0"/>
                <a:t>Past interventions?</a:t>
              </a:r>
            </a:p>
            <a:p>
              <a:pPr marL="641350" indent="-279400">
                <a:buFont typeface="Arial" panose="020B0604020202020204" pitchFamily="34" charset="0"/>
                <a:buChar char="•"/>
              </a:pPr>
              <a:r>
                <a:rPr lang="en-US" sz="1700" dirty="0"/>
                <a:t>Growth trajectory?</a:t>
              </a:r>
            </a:p>
            <a:p>
              <a:pPr marL="641350" indent="-279400">
                <a:buFont typeface="Arial" panose="020B0604020202020204" pitchFamily="34" charset="0"/>
                <a:buChar char="•"/>
              </a:pPr>
              <a:r>
                <a:rPr lang="en-US" sz="1700" dirty="0"/>
                <a:t>Warning signs?</a:t>
              </a:r>
            </a:p>
            <a:p>
              <a:pPr marL="641350" indent="-279400">
                <a:buFont typeface="Arial" panose="020B0604020202020204" pitchFamily="34" charset="0"/>
                <a:buChar char="•"/>
              </a:pPr>
              <a:endParaRPr lang="en-US" dirty="0"/>
            </a:p>
          </p:txBody>
        </p:sp>
        <p:pic>
          <p:nvPicPr>
            <p:cNvPr id="17" name="Graphic 16">
              <a:extLst>
                <a:ext uri="{FF2B5EF4-FFF2-40B4-BE49-F238E27FC236}">
                  <a16:creationId xmlns:a16="http://schemas.microsoft.com/office/drawing/2014/main" id="{1AD0F036-339D-FD79-5E2D-0AA4DD1C778C}"/>
                </a:ext>
              </a:extLst>
            </p:cNvPr>
            <p:cNvPicPr>
              <a:picLocks/>
            </p:cNvPicPr>
            <p:nvPr/>
          </p:nvPicPr>
          <p:blipFill>
            <a:blip r:embed="rId6">
              <a:extLst>
                <a:ext uri="{96DAC541-7B7A-43D3-8B79-37D633B846F1}">
                  <asvg:svgBlip xmlns:asvg="http://schemas.microsoft.com/office/drawing/2016/SVG/main" r:embed="rId7"/>
                </a:ext>
              </a:extLst>
            </a:blip>
            <a:srcRect/>
            <a:stretch/>
          </p:blipFill>
          <p:spPr>
            <a:xfrm>
              <a:off x="796962" y="2590423"/>
              <a:ext cx="771756" cy="771756"/>
            </a:xfrm>
            <a:prstGeom prst="rect">
              <a:avLst/>
            </a:prstGeom>
          </p:spPr>
        </p:pic>
        <p:sp>
          <p:nvSpPr>
            <p:cNvPr id="18" name="TextBox 17">
              <a:extLst>
                <a:ext uri="{FF2B5EF4-FFF2-40B4-BE49-F238E27FC236}">
                  <a16:creationId xmlns:a16="http://schemas.microsoft.com/office/drawing/2014/main" id="{D154945D-7ECE-CA6A-E9BB-D51DE1C5E097}"/>
                </a:ext>
              </a:extLst>
            </p:cNvPr>
            <p:cNvSpPr txBox="1"/>
            <p:nvPr/>
          </p:nvSpPr>
          <p:spPr>
            <a:xfrm>
              <a:off x="1595109" y="2749650"/>
              <a:ext cx="1119217" cy="523220"/>
            </a:xfrm>
            <a:prstGeom prst="rect">
              <a:avLst/>
            </a:prstGeom>
            <a:noFill/>
          </p:spPr>
          <p:txBody>
            <a:bodyPr wrap="none" rtlCol="0">
              <a:spAutoFit/>
            </a:bodyPr>
            <a:lstStyle/>
            <a:p>
              <a:r>
                <a:rPr lang="en-US" sz="2800" b="1" dirty="0">
                  <a:solidFill>
                    <a:schemeClr val="accent5">
                      <a:lumMod val="75000"/>
                    </a:schemeClr>
                  </a:solidFill>
                </a:rPr>
                <a:t>Other</a:t>
              </a:r>
              <a:endParaRPr lang="en-US" sz="2400" b="1" dirty="0">
                <a:solidFill>
                  <a:schemeClr val="accent5">
                    <a:lumMod val="75000"/>
                  </a:schemeClr>
                </a:solidFill>
              </a:endParaRPr>
            </a:p>
          </p:txBody>
        </p:sp>
      </p:grpSp>
    </p:spTree>
    <p:extLst>
      <p:ext uri="{BB962C8B-B14F-4D97-AF65-F5344CB8AC3E}">
        <p14:creationId xmlns:p14="http://schemas.microsoft.com/office/powerpoint/2010/main" val="389977393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9C9B7-4EBB-F9CC-F8C7-0D8EC944A420}"/>
              </a:ext>
            </a:extLst>
          </p:cNvPr>
          <p:cNvSpPr>
            <a:spLocks noGrp="1"/>
          </p:cNvSpPr>
          <p:nvPr>
            <p:ph type="title"/>
          </p:nvPr>
        </p:nvSpPr>
        <p:spPr/>
        <p:txBody>
          <a:bodyPr/>
          <a:lstStyle/>
          <a:p>
            <a:r>
              <a:rPr lang="en-US" dirty="0"/>
              <a:t>Differential Diagnosis: Red Flag Signs and Symptoms</a:t>
            </a:r>
          </a:p>
        </p:txBody>
      </p:sp>
      <p:graphicFrame>
        <p:nvGraphicFramePr>
          <p:cNvPr id="6" name="Content Placeholder 5">
            <a:extLst>
              <a:ext uri="{FF2B5EF4-FFF2-40B4-BE49-F238E27FC236}">
                <a16:creationId xmlns:a16="http://schemas.microsoft.com/office/drawing/2014/main" id="{8F7D7B63-65CC-51EE-B26A-2D8CA4408664}"/>
              </a:ext>
            </a:extLst>
          </p:cNvPr>
          <p:cNvGraphicFramePr>
            <a:graphicFrameLocks noGrp="1"/>
          </p:cNvGraphicFramePr>
          <p:nvPr>
            <p:ph idx="1"/>
            <p:extLst>
              <p:ext uri="{D42A27DB-BD31-4B8C-83A1-F6EECF244321}">
                <p14:modId xmlns:p14="http://schemas.microsoft.com/office/powerpoint/2010/main" val="400988158"/>
              </p:ext>
            </p:extLst>
          </p:nvPr>
        </p:nvGraphicFramePr>
        <p:xfrm>
          <a:off x="266700" y="1249484"/>
          <a:ext cx="11245386" cy="4634992"/>
        </p:xfrm>
        <a:graphic>
          <a:graphicData uri="http://schemas.openxmlformats.org/drawingml/2006/table">
            <a:tbl>
              <a:tblPr firstRow="1" bandRow="1">
                <a:tableStyleId>{5C22544A-7EE6-4342-B048-85BDC9FD1C3A}</a:tableStyleId>
              </a:tblPr>
              <a:tblGrid>
                <a:gridCol w="1604433">
                  <a:extLst>
                    <a:ext uri="{9D8B030D-6E8A-4147-A177-3AD203B41FA5}">
                      <a16:colId xmlns:a16="http://schemas.microsoft.com/office/drawing/2014/main" val="605800954"/>
                    </a:ext>
                  </a:extLst>
                </a:gridCol>
                <a:gridCol w="4671003">
                  <a:extLst>
                    <a:ext uri="{9D8B030D-6E8A-4147-A177-3AD203B41FA5}">
                      <a16:colId xmlns:a16="http://schemas.microsoft.com/office/drawing/2014/main" val="563569485"/>
                    </a:ext>
                  </a:extLst>
                </a:gridCol>
                <a:gridCol w="4969950">
                  <a:extLst>
                    <a:ext uri="{9D8B030D-6E8A-4147-A177-3AD203B41FA5}">
                      <a16:colId xmlns:a16="http://schemas.microsoft.com/office/drawing/2014/main" val="2325005938"/>
                    </a:ext>
                  </a:extLst>
                </a:gridCol>
              </a:tblGrid>
              <a:tr h="370840">
                <a:tc>
                  <a:txBody>
                    <a:bodyPr/>
                    <a:lstStyle/>
                    <a:p>
                      <a:r>
                        <a:rPr lang="en-US" dirty="0"/>
                        <a:t>Category</a:t>
                      </a:r>
                    </a:p>
                  </a:txBody>
                  <a:tcPr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Signs and symptoms</a:t>
                      </a:r>
                    </a:p>
                  </a:txBody>
                  <a:tcPr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Potential differential diagnoses</a:t>
                      </a:r>
                    </a:p>
                  </a:txBody>
                  <a:tcPr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888838"/>
                  </a:ext>
                </a:extLst>
              </a:tr>
              <a:tr h="370840">
                <a:tc rowSpan="3">
                  <a:txBody>
                    <a:bodyPr/>
                    <a:lstStyle/>
                    <a:p>
                      <a:r>
                        <a:rPr lang="en-US" b="1" dirty="0"/>
                        <a:t>General</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Weight loss, lethargy, fever, excess irritability</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Various conditions (e.g., infectious diseases)</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230440"/>
                  </a:ext>
                </a:extLst>
              </a:tr>
              <a:tr h="370840">
                <a:tc vMerge="1">
                  <a:txBody>
                    <a:bodyPr/>
                    <a:lstStyle/>
                    <a:p>
                      <a:endParaRPr lang="en-US" dirty="0"/>
                    </a:p>
                  </a:txBody>
                  <a:tcPr/>
                </a:tc>
                <a:tc>
                  <a:txBody>
                    <a:bodyPr/>
                    <a:lstStyle/>
                    <a:p>
                      <a:r>
                        <a:rPr lang="en-US" sz="1400" dirty="0"/>
                        <a:t>Dysuria</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Urinary tract infection</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4006295"/>
                  </a:ext>
                </a:extLst>
              </a:tr>
              <a:tr h="370840">
                <a:tc vMerge="1">
                  <a:txBody>
                    <a:bodyPr/>
                    <a:lstStyle/>
                    <a:p>
                      <a:endParaRPr lang="en-US" dirty="0"/>
                    </a:p>
                  </a:txBody>
                  <a:tcPr/>
                </a:tc>
                <a:tc>
                  <a:txBody>
                    <a:bodyPr/>
                    <a:lstStyle/>
                    <a:p>
                      <a:r>
                        <a:rPr lang="en-US" sz="1400" dirty="0"/>
                        <a:t>Regurgitation onset &gt;6 months of age or worsening/persisting beyond 12-18 months of age</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May be indicative of alternative to GERD</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7267062"/>
                  </a:ext>
                </a:extLst>
              </a:tr>
              <a:tr h="370840">
                <a:tc>
                  <a:txBody>
                    <a:bodyPr/>
                    <a:lstStyle/>
                    <a:p>
                      <a:r>
                        <a:rPr lang="en-US" b="1" dirty="0"/>
                        <a:t>Neurologic</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Bulging fontanel, rapid increase in head circumference, seizures, macro- or microcephaly</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Raised intracranial pressure (e.g., meningitis, brain tumor, hydrocephalus)</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1990866"/>
                  </a:ext>
                </a:extLst>
              </a:tr>
              <a:tr h="370840">
                <a:tc rowSpan="7">
                  <a:txBody>
                    <a:bodyPr/>
                    <a:lstStyle/>
                    <a:p>
                      <a:r>
                        <a:rPr lang="en-US" b="1" dirty="0"/>
                        <a:t>GI</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Persistent forceful vomiting</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Hypertrophic pyloric stenosis</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8349366"/>
                  </a:ext>
                </a:extLst>
              </a:tr>
              <a:tr h="370840">
                <a:tc vMerge="1">
                  <a:txBody>
                    <a:bodyPr/>
                    <a:lstStyle/>
                    <a:p>
                      <a:endParaRPr lang="en-US" dirty="0"/>
                    </a:p>
                  </a:txBody>
                  <a:tcPr/>
                </a:tc>
                <a:tc>
                  <a:txBody>
                    <a:bodyPr/>
                    <a:lstStyle/>
                    <a:p>
                      <a:r>
                        <a:rPr lang="en-US" sz="1400" dirty="0"/>
                        <a:t>Nocturnal vomiting</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Increased intracranial pressure</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6117183"/>
                  </a:ext>
                </a:extLst>
              </a:tr>
              <a:tr h="370840">
                <a:tc vMerge="1">
                  <a:txBody>
                    <a:bodyPr/>
                    <a:lstStyle/>
                    <a:p>
                      <a:endParaRPr lang="en-US" dirty="0"/>
                    </a:p>
                  </a:txBody>
                  <a:tcPr/>
                </a:tc>
                <a:tc>
                  <a:txBody>
                    <a:bodyPr/>
                    <a:lstStyle/>
                    <a:p>
                      <a:r>
                        <a:rPr lang="en-US" sz="1400" dirty="0"/>
                        <a:t>Bilious vomiting</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Intestinal obstruction (e.g., Hirschsprung disease)</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1218541"/>
                  </a:ext>
                </a:extLst>
              </a:tr>
              <a:tr h="370840">
                <a:tc vMerge="1">
                  <a:txBody>
                    <a:bodyPr/>
                    <a:lstStyle/>
                    <a:p>
                      <a:endParaRPr lang="en-US" dirty="0"/>
                    </a:p>
                  </a:txBody>
                  <a:tcPr/>
                </a:tc>
                <a:tc>
                  <a:txBody>
                    <a:bodyPr/>
                    <a:lstStyle/>
                    <a:p>
                      <a:r>
                        <a:rPr lang="en-US" sz="1400" dirty="0"/>
                        <a:t>Hematemesis</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GI bleed (may still be GERD associated)</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3763155"/>
                  </a:ext>
                </a:extLst>
              </a:tr>
              <a:tr h="370840">
                <a:tc vMerge="1">
                  <a:txBody>
                    <a:bodyPr/>
                    <a:lstStyle/>
                    <a:p>
                      <a:endParaRPr lang="en-US" dirty="0"/>
                    </a:p>
                  </a:txBody>
                  <a:tcPr/>
                </a:tc>
                <a:tc>
                  <a:txBody>
                    <a:bodyPr/>
                    <a:lstStyle/>
                    <a:p>
                      <a:r>
                        <a:rPr lang="en-US" sz="1400" dirty="0"/>
                        <a:t>Chronic diarrhea</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Food protein-induced gastroenteropathy</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6482829"/>
                  </a:ext>
                </a:extLst>
              </a:tr>
              <a:tr h="370840">
                <a:tc vMerge="1">
                  <a:txBody>
                    <a:bodyPr/>
                    <a:lstStyle/>
                    <a:p>
                      <a:endParaRPr lang="en-US" dirty="0"/>
                    </a:p>
                  </a:txBody>
                  <a:tcPr/>
                </a:tc>
                <a:tc>
                  <a:txBody>
                    <a:bodyPr/>
                    <a:lstStyle/>
                    <a:p>
                      <a:r>
                        <a:rPr lang="en-US" sz="1400" dirty="0"/>
                        <a:t>Rectal bleeding</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Various conditions (e.g., proctocolitis)</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2387053"/>
                  </a:ext>
                </a:extLst>
              </a:tr>
              <a:tr h="370840">
                <a:tc vMerge="1">
                  <a:txBody>
                    <a:bodyPr/>
                    <a:lstStyle/>
                    <a:p>
                      <a:endParaRPr lang="en-US" dirty="0"/>
                    </a:p>
                  </a:txBody>
                  <a:tcPr/>
                </a:tc>
                <a:tc>
                  <a:txBody>
                    <a:bodyPr/>
                    <a:lstStyle/>
                    <a:p>
                      <a:r>
                        <a:rPr lang="en-US" sz="1400" dirty="0"/>
                        <a:t>Abdominal distension</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Obstruction, dysmotility, or anatomic abnormalities</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4485847"/>
                  </a:ext>
                </a:extLst>
              </a:tr>
            </a:tbl>
          </a:graphicData>
        </a:graphic>
      </p:graphicFrame>
      <p:sp>
        <p:nvSpPr>
          <p:cNvPr id="4" name="Text Placeholder 3">
            <a:extLst>
              <a:ext uri="{FF2B5EF4-FFF2-40B4-BE49-F238E27FC236}">
                <a16:creationId xmlns:a16="http://schemas.microsoft.com/office/drawing/2014/main" id="{AA94F63D-BD05-50C3-1FFA-47D26BA2A324}"/>
              </a:ext>
            </a:extLst>
          </p:cNvPr>
          <p:cNvSpPr>
            <a:spLocks noGrp="1"/>
          </p:cNvSpPr>
          <p:nvPr>
            <p:ph type="body" sz="quarter" idx="10"/>
          </p:nvPr>
        </p:nvSpPr>
        <p:spPr/>
        <p:txBody>
          <a:bodyPr/>
          <a:lstStyle/>
          <a:p>
            <a:r>
              <a:rPr lang="en-US" dirty="0"/>
              <a:t>Rosen R et al. </a:t>
            </a:r>
            <a:r>
              <a:rPr lang="en-US" i="1" dirty="0"/>
              <a:t>J </a:t>
            </a:r>
            <a:r>
              <a:rPr lang="en-US" i="1" dirty="0" err="1"/>
              <a:t>Pediatr</a:t>
            </a:r>
            <a:r>
              <a:rPr lang="en-US" i="1" dirty="0"/>
              <a:t> Gastroenterol </a:t>
            </a:r>
            <a:r>
              <a:rPr lang="en-US" i="1" dirty="0" err="1"/>
              <a:t>Nutr</a:t>
            </a:r>
            <a:r>
              <a:rPr lang="en-US" i="1" dirty="0"/>
              <a:t>.</a:t>
            </a:r>
            <a:r>
              <a:rPr lang="en-US" dirty="0"/>
              <a:t> 2018;66(3):516-554.</a:t>
            </a:r>
          </a:p>
        </p:txBody>
      </p:sp>
    </p:spTree>
    <p:extLst>
      <p:ext uri="{BB962C8B-B14F-4D97-AF65-F5344CB8AC3E}">
        <p14:creationId xmlns:p14="http://schemas.microsoft.com/office/powerpoint/2010/main" val="350854517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9070-900E-3AF9-7B45-1980738E1032}"/>
              </a:ext>
            </a:extLst>
          </p:cNvPr>
          <p:cNvSpPr>
            <a:spLocks noGrp="1"/>
          </p:cNvSpPr>
          <p:nvPr>
            <p:ph type="title"/>
          </p:nvPr>
        </p:nvSpPr>
        <p:spPr/>
        <p:txBody>
          <a:bodyPr/>
          <a:lstStyle/>
          <a:p>
            <a:r>
              <a:rPr lang="en-US" dirty="0"/>
              <a:t>Differential Diagnosis: Selected GERD Mimickers</a:t>
            </a:r>
          </a:p>
        </p:txBody>
      </p:sp>
      <p:sp>
        <p:nvSpPr>
          <p:cNvPr id="4" name="Text Placeholder 3">
            <a:extLst>
              <a:ext uri="{FF2B5EF4-FFF2-40B4-BE49-F238E27FC236}">
                <a16:creationId xmlns:a16="http://schemas.microsoft.com/office/drawing/2014/main" id="{06A35310-6536-264D-4AB7-52160C1ED8AB}"/>
              </a:ext>
            </a:extLst>
          </p:cNvPr>
          <p:cNvSpPr>
            <a:spLocks noGrp="1"/>
          </p:cNvSpPr>
          <p:nvPr>
            <p:ph type="body" sz="quarter" idx="10"/>
          </p:nvPr>
        </p:nvSpPr>
        <p:spPr/>
        <p:txBody>
          <a:bodyPr/>
          <a:lstStyle/>
          <a:p>
            <a:r>
              <a:rPr lang="en-US" dirty="0"/>
              <a:t>Rosen R et al. </a:t>
            </a:r>
            <a:r>
              <a:rPr lang="en-US" i="1" dirty="0"/>
              <a:t>J </a:t>
            </a:r>
            <a:r>
              <a:rPr lang="en-US" i="1" dirty="0" err="1"/>
              <a:t>Pediatr</a:t>
            </a:r>
            <a:r>
              <a:rPr lang="en-US" i="1" dirty="0"/>
              <a:t> Gastroenterol </a:t>
            </a:r>
            <a:r>
              <a:rPr lang="en-US" i="1" dirty="0" err="1"/>
              <a:t>Nutr</a:t>
            </a:r>
            <a:r>
              <a:rPr lang="en-US" i="1" dirty="0"/>
              <a:t>. </a:t>
            </a:r>
            <a:r>
              <a:rPr lang="en-US" dirty="0"/>
              <a:t>2018;66(3):516-554.</a:t>
            </a:r>
          </a:p>
        </p:txBody>
      </p:sp>
      <p:graphicFrame>
        <p:nvGraphicFramePr>
          <p:cNvPr id="6" name="Content Placeholder 5">
            <a:extLst>
              <a:ext uri="{FF2B5EF4-FFF2-40B4-BE49-F238E27FC236}">
                <a16:creationId xmlns:a16="http://schemas.microsoft.com/office/drawing/2014/main" id="{9B744436-163D-CE28-49B4-C16A2DD5FC21}"/>
              </a:ext>
            </a:extLst>
          </p:cNvPr>
          <p:cNvGraphicFramePr>
            <a:graphicFrameLocks noGrp="1"/>
          </p:cNvGraphicFramePr>
          <p:nvPr>
            <p:ph idx="1"/>
            <p:extLst>
              <p:ext uri="{D42A27DB-BD31-4B8C-83A1-F6EECF244321}">
                <p14:modId xmlns:p14="http://schemas.microsoft.com/office/powerpoint/2010/main" val="2239386651"/>
              </p:ext>
            </p:extLst>
          </p:nvPr>
        </p:nvGraphicFramePr>
        <p:xfrm>
          <a:off x="852618" y="1334676"/>
          <a:ext cx="3285429" cy="3413760"/>
        </p:xfrm>
        <a:graphic>
          <a:graphicData uri="http://schemas.openxmlformats.org/drawingml/2006/table">
            <a:tbl>
              <a:tblPr firstRow="1" bandRow="1">
                <a:tableStyleId>{5C22544A-7EE6-4342-B048-85BDC9FD1C3A}</a:tableStyleId>
              </a:tblPr>
              <a:tblGrid>
                <a:gridCol w="3285429">
                  <a:extLst>
                    <a:ext uri="{9D8B030D-6E8A-4147-A177-3AD203B41FA5}">
                      <a16:colId xmlns:a16="http://schemas.microsoft.com/office/drawing/2014/main" val="563569485"/>
                    </a:ext>
                  </a:extLst>
                </a:gridCol>
              </a:tblGrid>
              <a:tr h="370840">
                <a:tc>
                  <a:txBody>
                    <a:bodyPr/>
                    <a:lstStyle/>
                    <a:p>
                      <a:pPr algn="ctr"/>
                      <a:r>
                        <a:rPr lang="en-US" sz="2000" dirty="0">
                          <a:effectLst/>
                          <a:latin typeface="IBM Plex Sans" panose="020B0503050203000203" pitchFamily="34" charset="0"/>
                        </a:rPr>
                        <a:t>Gastrointestinal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888838"/>
                  </a:ext>
                </a:extLst>
              </a:tr>
              <a:tr h="370840">
                <a:tc>
                  <a:txBody>
                    <a:bodyPr/>
                    <a:lstStyle/>
                    <a:p>
                      <a:pPr marL="285750" indent="-285750" algn="l">
                        <a:buFont typeface="Arial" panose="020B0604020202020204" pitchFamily="34" charset="0"/>
                        <a:buChar char="•"/>
                      </a:pPr>
                      <a:r>
                        <a:rPr lang="en-US" sz="1600" dirty="0">
                          <a:effectLst/>
                          <a:latin typeface="IBM Plex Sans" panose="020B0503050203000203" pitchFamily="34" charset="0"/>
                        </a:rPr>
                        <a:t>GI obstruction (eg, pyloric stenosis, Hirschsprung disease)</a:t>
                      </a:r>
                    </a:p>
                    <a:p>
                      <a:pPr marL="285750" indent="-285750" algn="l">
                        <a:buFont typeface="Arial" panose="020B0604020202020204" pitchFamily="34" charset="0"/>
                        <a:buChar char="•"/>
                      </a:pPr>
                      <a:r>
                        <a:rPr lang="en-US" sz="1600" dirty="0">
                          <a:effectLst/>
                          <a:latin typeface="IBM Plex Sans" panose="020B0503050203000203" pitchFamily="34" charset="0"/>
                        </a:rPr>
                        <a:t>Achalasia</a:t>
                      </a:r>
                    </a:p>
                    <a:p>
                      <a:pPr marL="285750" indent="-285750" algn="l">
                        <a:buFont typeface="Arial" panose="020B0604020202020204" pitchFamily="34" charset="0"/>
                        <a:buChar char="•"/>
                      </a:pPr>
                      <a:r>
                        <a:rPr lang="en-US" sz="1600" dirty="0">
                          <a:effectLst/>
                          <a:latin typeface="IBM Plex Sans" panose="020B0503050203000203" pitchFamily="34" charset="0"/>
                        </a:rPr>
                        <a:t>Gastroparesis</a:t>
                      </a:r>
                    </a:p>
                    <a:p>
                      <a:pPr marL="285750" indent="-285750" algn="l">
                        <a:buFont typeface="Arial" panose="020B0604020202020204" pitchFamily="34" charset="0"/>
                        <a:buChar char="•"/>
                      </a:pPr>
                      <a:r>
                        <a:rPr lang="en-US" sz="1600" dirty="0">
                          <a:effectLst/>
                          <a:latin typeface="IBM Plex Sans" panose="020B0503050203000203" pitchFamily="34" charset="0"/>
                        </a:rPr>
                        <a:t>Gastroenteritis</a:t>
                      </a:r>
                    </a:p>
                    <a:p>
                      <a:pPr marL="285750" indent="-285750" algn="l">
                        <a:buFont typeface="Arial" panose="020B0604020202020204" pitchFamily="34" charset="0"/>
                        <a:buChar char="•"/>
                      </a:pPr>
                      <a:r>
                        <a:rPr lang="en-US" sz="1600" dirty="0">
                          <a:effectLst/>
                          <a:latin typeface="IBM Plex Sans" panose="020B0503050203000203" pitchFamily="34" charset="0"/>
                        </a:rPr>
                        <a:t>Peptic ulcer</a:t>
                      </a:r>
                    </a:p>
                    <a:p>
                      <a:pPr marL="285750" indent="-285750" algn="l">
                        <a:buFont typeface="Arial" panose="020B0604020202020204" pitchFamily="34" charset="0"/>
                        <a:buChar char="•"/>
                      </a:pPr>
                      <a:r>
                        <a:rPr lang="en-US" sz="1600" dirty="0">
                          <a:effectLst/>
                          <a:latin typeface="IBM Plex Sans" panose="020B0503050203000203" pitchFamily="34" charset="0"/>
                        </a:rPr>
                        <a:t>Eosinophilic esophagitis</a:t>
                      </a:r>
                    </a:p>
                    <a:p>
                      <a:pPr marL="285750" indent="-285750" algn="l">
                        <a:buFont typeface="Arial" panose="020B0604020202020204" pitchFamily="34" charset="0"/>
                        <a:buChar char="•"/>
                      </a:pPr>
                      <a:r>
                        <a:rPr lang="en-US" sz="1600" dirty="0">
                          <a:effectLst/>
                          <a:latin typeface="IBM Plex Sans" panose="020B0503050203000203" pitchFamily="34" charset="0"/>
                        </a:rPr>
                        <a:t>Food allergy/intolerance</a:t>
                      </a:r>
                    </a:p>
                    <a:p>
                      <a:pPr marL="285750" indent="-285750" algn="l">
                        <a:buFont typeface="Arial" panose="020B0604020202020204" pitchFamily="34" charset="0"/>
                        <a:buChar char="•"/>
                      </a:pPr>
                      <a:r>
                        <a:rPr lang="en-US" sz="1600" dirty="0">
                          <a:effectLst/>
                          <a:latin typeface="IBM Plex Sans" panose="020B0503050203000203" pitchFamily="34" charset="0"/>
                        </a:rPr>
                        <a:t>Inflammatory bowel disease</a:t>
                      </a:r>
                    </a:p>
                    <a:p>
                      <a:pPr marL="285750" indent="-285750" algn="l">
                        <a:buFont typeface="Arial" panose="020B0604020202020204" pitchFamily="34" charset="0"/>
                        <a:buChar char="•"/>
                      </a:pPr>
                      <a:r>
                        <a:rPr lang="en-US" sz="1600" dirty="0">
                          <a:effectLst/>
                          <a:latin typeface="IBM Plex Sans" panose="020B0503050203000203" pitchFamily="34" charset="0"/>
                        </a:rPr>
                        <a:t>Pancreatitis</a:t>
                      </a:r>
                    </a:p>
                    <a:p>
                      <a:pPr marL="285750" indent="-285750" algn="l">
                        <a:buFont typeface="Arial" panose="020B0604020202020204" pitchFamily="34" charset="0"/>
                        <a:buChar char="•"/>
                      </a:pPr>
                      <a:r>
                        <a:rPr lang="en-US" sz="1600" dirty="0">
                          <a:effectLst/>
                          <a:latin typeface="IBM Plex Sans" panose="020B0503050203000203" pitchFamily="34" charset="0"/>
                        </a:rPr>
                        <a:t>Appendicitis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230440"/>
                  </a:ext>
                </a:extLst>
              </a:tr>
            </a:tbl>
          </a:graphicData>
        </a:graphic>
      </p:graphicFrame>
      <p:graphicFrame>
        <p:nvGraphicFramePr>
          <p:cNvPr id="8" name="Content Placeholder 5">
            <a:extLst>
              <a:ext uri="{FF2B5EF4-FFF2-40B4-BE49-F238E27FC236}">
                <a16:creationId xmlns:a16="http://schemas.microsoft.com/office/drawing/2014/main" id="{261ABADB-0CBB-8BD2-D2DA-5ECE96E999E8}"/>
              </a:ext>
            </a:extLst>
          </p:cNvPr>
          <p:cNvGraphicFramePr>
            <a:graphicFrameLocks/>
          </p:cNvGraphicFramePr>
          <p:nvPr>
            <p:extLst>
              <p:ext uri="{D42A27DB-BD31-4B8C-83A1-F6EECF244321}">
                <p14:modId xmlns:p14="http://schemas.microsoft.com/office/powerpoint/2010/main" val="383389364"/>
              </p:ext>
            </p:extLst>
          </p:nvPr>
        </p:nvGraphicFramePr>
        <p:xfrm>
          <a:off x="4386230" y="1334676"/>
          <a:ext cx="3440414" cy="2438400"/>
        </p:xfrm>
        <a:graphic>
          <a:graphicData uri="http://schemas.openxmlformats.org/drawingml/2006/table">
            <a:tbl>
              <a:tblPr firstRow="1" bandRow="1">
                <a:tableStyleId>{5C22544A-7EE6-4342-B048-85BDC9FD1C3A}</a:tableStyleId>
              </a:tblPr>
              <a:tblGrid>
                <a:gridCol w="3440414">
                  <a:extLst>
                    <a:ext uri="{9D8B030D-6E8A-4147-A177-3AD203B41FA5}">
                      <a16:colId xmlns:a16="http://schemas.microsoft.com/office/drawing/2014/main" val="563569485"/>
                    </a:ext>
                  </a:extLst>
                </a:gridCol>
              </a:tblGrid>
              <a:tr h="370840">
                <a:tc>
                  <a:txBody>
                    <a:bodyPr/>
                    <a:lstStyle/>
                    <a:p>
                      <a:pPr algn="ctr"/>
                      <a:r>
                        <a:rPr lang="en-US" sz="2000" dirty="0">
                          <a:effectLst/>
                          <a:latin typeface="IBM Plex Sans" panose="020B0503050203000203" pitchFamily="34" charset="0"/>
                        </a:rPr>
                        <a:t>Metabolic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888838"/>
                  </a:ext>
                </a:extLst>
              </a:tr>
              <a:tr h="370840">
                <a:tc>
                  <a:txBody>
                    <a:bodyPr/>
                    <a:lstStyle/>
                    <a:p>
                      <a:pPr marL="285750" indent="-285750" algn="l">
                        <a:buFont typeface="Arial" panose="020B0604020202020204" pitchFamily="34" charset="0"/>
                        <a:buChar char="•"/>
                      </a:pPr>
                      <a:r>
                        <a:rPr lang="en-US" sz="1600" dirty="0">
                          <a:effectLst/>
                          <a:latin typeface="IBM Plex Sans" panose="020B0503050203000203" pitchFamily="34" charset="0"/>
                        </a:rPr>
                        <a:t>Galactosemia</a:t>
                      </a:r>
                    </a:p>
                    <a:p>
                      <a:pPr marL="285750" indent="-285750" algn="l">
                        <a:buFont typeface="Arial" panose="020B0604020202020204" pitchFamily="34" charset="0"/>
                        <a:buChar char="•"/>
                      </a:pPr>
                      <a:r>
                        <a:rPr lang="en-US" sz="1600" dirty="0">
                          <a:effectLst/>
                          <a:latin typeface="IBM Plex Sans" panose="020B0503050203000203" pitchFamily="34" charset="0"/>
                        </a:rPr>
                        <a:t>Hereditary fructose intolerance</a:t>
                      </a:r>
                    </a:p>
                    <a:p>
                      <a:pPr marL="285750" indent="-285750" algn="l">
                        <a:buFont typeface="Arial" panose="020B0604020202020204" pitchFamily="34" charset="0"/>
                        <a:buChar char="•"/>
                      </a:pPr>
                      <a:r>
                        <a:rPr lang="en-US" sz="1600" dirty="0">
                          <a:effectLst/>
                          <a:latin typeface="IBM Plex Sans" panose="020B0503050203000203" pitchFamily="34" charset="0"/>
                        </a:rPr>
                        <a:t>Urea cycle defects</a:t>
                      </a:r>
                    </a:p>
                    <a:p>
                      <a:pPr marL="285750" indent="-285750" algn="l">
                        <a:buFont typeface="Arial" panose="020B0604020202020204" pitchFamily="34" charset="0"/>
                        <a:buChar char="•"/>
                      </a:pPr>
                      <a:r>
                        <a:rPr lang="en-US" sz="1600" dirty="0">
                          <a:effectLst/>
                          <a:latin typeface="IBM Plex Sans" panose="020B0503050203000203" pitchFamily="34" charset="0"/>
                        </a:rPr>
                        <a:t>Amino and organic acidemias</a:t>
                      </a:r>
                    </a:p>
                    <a:p>
                      <a:pPr marL="285750" indent="-285750" algn="l">
                        <a:buFont typeface="Arial" panose="020B0604020202020204" pitchFamily="34" charset="0"/>
                        <a:buChar char="•"/>
                      </a:pPr>
                      <a:r>
                        <a:rPr lang="en-US" sz="1600" dirty="0">
                          <a:effectLst/>
                          <a:latin typeface="IBM Plex Sans" panose="020B0503050203000203" pitchFamily="34" charset="0"/>
                        </a:rPr>
                        <a:t>Fatty acid oxidation disorders</a:t>
                      </a:r>
                    </a:p>
                    <a:p>
                      <a:pPr marL="285750" indent="-285750" algn="l">
                        <a:buFont typeface="Arial" panose="020B0604020202020204" pitchFamily="34" charset="0"/>
                        <a:buChar char="•"/>
                      </a:pPr>
                      <a:r>
                        <a:rPr lang="en-US" sz="1600" dirty="0">
                          <a:effectLst/>
                          <a:latin typeface="IBM Plex Sans" panose="020B0503050203000203" pitchFamily="34" charset="0"/>
                        </a:rPr>
                        <a:t>Metabolic acidosis</a:t>
                      </a:r>
                    </a:p>
                    <a:p>
                      <a:pPr marL="285750" indent="-285750" algn="l">
                        <a:buFont typeface="Arial" panose="020B0604020202020204" pitchFamily="34" charset="0"/>
                        <a:buChar char="•"/>
                      </a:pPr>
                      <a:r>
                        <a:rPr lang="en-US" sz="1600" dirty="0">
                          <a:effectLst/>
                          <a:latin typeface="IBM Plex Sans" panose="020B0503050203000203" pitchFamily="34" charset="0"/>
                        </a:rPr>
                        <a:t>Congenital adrenal hyperplasia/adrenal crisis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230440"/>
                  </a:ext>
                </a:extLst>
              </a:tr>
            </a:tbl>
          </a:graphicData>
        </a:graphic>
      </p:graphicFrame>
      <p:graphicFrame>
        <p:nvGraphicFramePr>
          <p:cNvPr id="9" name="Content Placeholder 5">
            <a:extLst>
              <a:ext uri="{FF2B5EF4-FFF2-40B4-BE49-F238E27FC236}">
                <a16:creationId xmlns:a16="http://schemas.microsoft.com/office/drawing/2014/main" id="{429FBFFE-5020-342D-F8D4-F319DF27F775}"/>
              </a:ext>
            </a:extLst>
          </p:cNvPr>
          <p:cNvGraphicFramePr>
            <a:graphicFrameLocks/>
          </p:cNvGraphicFramePr>
          <p:nvPr>
            <p:extLst>
              <p:ext uri="{D42A27DB-BD31-4B8C-83A1-F6EECF244321}">
                <p14:modId xmlns:p14="http://schemas.microsoft.com/office/powerpoint/2010/main" val="2707345869"/>
              </p:ext>
            </p:extLst>
          </p:nvPr>
        </p:nvGraphicFramePr>
        <p:xfrm>
          <a:off x="8051579" y="1334676"/>
          <a:ext cx="3440413" cy="1463040"/>
        </p:xfrm>
        <a:graphic>
          <a:graphicData uri="http://schemas.openxmlformats.org/drawingml/2006/table">
            <a:tbl>
              <a:tblPr firstRow="1" bandRow="1">
                <a:tableStyleId>{5C22544A-7EE6-4342-B048-85BDC9FD1C3A}</a:tableStyleId>
              </a:tblPr>
              <a:tblGrid>
                <a:gridCol w="3440413">
                  <a:extLst>
                    <a:ext uri="{9D8B030D-6E8A-4147-A177-3AD203B41FA5}">
                      <a16:colId xmlns:a16="http://schemas.microsoft.com/office/drawing/2014/main" val="563569485"/>
                    </a:ext>
                  </a:extLst>
                </a:gridCol>
              </a:tblGrid>
              <a:tr h="370840">
                <a:tc>
                  <a:txBody>
                    <a:bodyPr/>
                    <a:lstStyle/>
                    <a:p>
                      <a:pPr algn="ctr"/>
                      <a:r>
                        <a:rPr lang="en-US" sz="2000" dirty="0">
                          <a:effectLst/>
                          <a:latin typeface="IBM Plex Sans" panose="020B0503050203000203" pitchFamily="34" charset="0"/>
                        </a:rPr>
                        <a:t>Neurologic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888838"/>
                  </a:ext>
                </a:extLst>
              </a:tr>
              <a:tr h="370840">
                <a:tc>
                  <a:txBody>
                    <a:bodyPr/>
                    <a:lstStyle/>
                    <a:p>
                      <a:pPr marL="285750" indent="-285750" algn="l">
                        <a:buFont typeface="Arial" panose="020B0604020202020204" pitchFamily="34" charset="0"/>
                        <a:buChar char="•"/>
                      </a:pPr>
                      <a:r>
                        <a:rPr lang="en-US" sz="1600" dirty="0">
                          <a:effectLst/>
                          <a:latin typeface="IBM Plex Sans" panose="020B0503050203000203" pitchFamily="34" charset="0"/>
                        </a:rPr>
                        <a:t>Hydrocephalus</a:t>
                      </a:r>
                    </a:p>
                    <a:p>
                      <a:pPr marL="285750" indent="-285750" algn="l">
                        <a:buFont typeface="Arial" panose="020B0604020202020204" pitchFamily="34" charset="0"/>
                        <a:buChar char="•"/>
                      </a:pPr>
                      <a:r>
                        <a:rPr lang="en-US" sz="1600" dirty="0">
                          <a:effectLst/>
                          <a:latin typeface="IBM Plex Sans" panose="020B0503050203000203" pitchFamily="34" charset="0"/>
                        </a:rPr>
                        <a:t>Subdural hematoma</a:t>
                      </a:r>
                    </a:p>
                    <a:p>
                      <a:pPr marL="285750" indent="-285750" algn="l">
                        <a:buFont typeface="Arial" panose="020B0604020202020204" pitchFamily="34" charset="0"/>
                        <a:buChar char="•"/>
                      </a:pPr>
                      <a:r>
                        <a:rPr lang="en-US" sz="1600" dirty="0">
                          <a:effectLst/>
                          <a:latin typeface="IBM Plex Sans" panose="020B0503050203000203" pitchFamily="34" charset="0"/>
                        </a:rPr>
                        <a:t>Intracranial hemorrhage</a:t>
                      </a:r>
                    </a:p>
                    <a:p>
                      <a:pPr marL="285750" indent="-285750" algn="l">
                        <a:buFont typeface="Arial" panose="020B0604020202020204" pitchFamily="34" charset="0"/>
                        <a:buChar char="•"/>
                      </a:pPr>
                      <a:r>
                        <a:rPr lang="en-US" sz="1600" dirty="0">
                          <a:effectLst/>
                          <a:latin typeface="IBM Plex Sans" panose="020B0503050203000203" pitchFamily="34" charset="0"/>
                        </a:rPr>
                        <a:t>Intracranial mass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230440"/>
                  </a:ext>
                </a:extLst>
              </a:tr>
            </a:tbl>
          </a:graphicData>
        </a:graphic>
      </p:graphicFrame>
      <p:graphicFrame>
        <p:nvGraphicFramePr>
          <p:cNvPr id="10" name="Content Placeholder 5">
            <a:extLst>
              <a:ext uri="{FF2B5EF4-FFF2-40B4-BE49-F238E27FC236}">
                <a16:creationId xmlns:a16="http://schemas.microsoft.com/office/drawing/2014/main" id="{5804FE85-0733-7BCD-EB13-1BE8C9D1C428}"/>
              </a:ext>
            </a:extLst>
          </p:cNvPr>
          <p:cNvGraphicFramePr>
            <a:graphicFrameLocks/>
          </p:cNvGraphicFramePr>
          <p:nvPr>
            <p:extLst>
              <p:ext uri="{D42A27DB-BD31-4B8C-83A1-F6EECF244321}">
                <p14:modId xmlns:p14="http://schemas.microsoft.com/office/powerpoint/2010/main" val="1583213913"/>
              </p:ext>
            </p:extLst>
          </p:nvPr>
        </p:nvGraphicFramePr>
        <p:xfrm>
          <a:off x="4370731" y="3885223"/>
          <a:ext cx="3440413" cy="1706880"/>
        </p:xfrm>
        <a:graphic>
          <a:graphicData uri="http://schemas.openxmlformats.org/drawingml/2006/table">
            <a:tbl>
              <a:tblPr firstRow="1" bandRow="1">
                <a:tableStyleId>{5C22544A-7EE6-4342-B048-85BDC9FD1C3A}</a:tableStyleId>
              </a:tblPr>
              <a:tblGrid>
                <a:gridCol w="3440413">
                  <a:extLst>
                    <a:ext uri="{9D8B030D-6E8A-4147-A177-3AD203B41FA5}">
                      <a16:colId xmlns:a16="http://schemas.microsoft.com/office/drawing/2014/main" val="563569485"/>
                    </a:ext>
                  </a:extLst>
                </a:gridCol>
              </a:tblGrid>
              <a:tr h="370840">
                <a:tc>
                  <a:txBody>
                    <a:bodyPr/>
                    <a:lstStyle/>
                    <a:p>
                      <a:pPr algn="ctr"/>
                      <a:r>
                        <a:rPr lang="en-US" sz="2000" dirty="0">
                          <a:effectLst/>
                          <a:latin typeface="IBM Plex Sans" panose="020B0503050203000203" pitchFamily="34" charset="0"/>
                        </a:rPr>
                        <a:t>Infectious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888838"/>
                  </a:ext>
                </a:extLst>
              </a:tr>
              <a:tr h="370840">
                <a:tc>
                  <a:txBody>
                    <a:bodyPr/>
                    <a:lstStyle/>
                    <a:p>
                      <a:pPr marL="285750" indent="-285750" algn="l">
                        <a:buFont typeface="Arial" panose="020B0604020202020204" pitchFamily="34" charset="0"/>
                        <a:buChar char="•"/>
                      </a:pPr>
                      <a:r>
                        <a:rPr lang="en-US" sz="1600" dirty="0">
                          <a:effectLst/>
                          <a:latin typeface="IBM Plex Sans" panose="020B0503050203000203" pitchFamily="34" charset="0"/>
                        </a:rPr>
                        <a:t>Sepsis/meningitis</a:t>
                      </a:r>
                    </a:p>
                    <a:p>
                      <a:pPr marL="285750" indent="-285750" algn="l">
                        <a:buFont typeface="Arial" panose="020B0604020202020204" pitchFamily="34" charset="0"/>
                        <a:buChar char="•"/>
                      </a:pPr>
                      <a:r>
                        <a:rPr lang="en-US" sz="1600" dirty="0">
                          <a:effectLst/>
                          <a:latin typeface="IBM Plex Sans" panose="020B0503050203000203" pitchFamily="34" charset="0"/>
                        </a:rPr>
                        <a:t>Urinary tract infection</a:t>
                      </a:r>
                    </a:p>
                    <a:p>
                      <a:pPr marL="285750" indent="-285750" algn="l">
                        <a:buFont typeface="Arial" panose="020B0604020202020204" pitchFamily="34" charset="0"/>
                        <a:buChar char="•"/>
                      </a:pPr>
                      <a:r>
                        <a:rPr lang="en-US" sz="1600" dirty="0">
                          <a:effectLst/>
                          <a:latin typeface="IBM Plex Sans" panose="020B0503050203000203" pitchFamily="34" charset="0"/>
                        </a:rPr>
                        <a:t>Upper/lower airway infection</a:t>
                      </a:r>
                    </a:p>
                    <a:p>
                      <a:pPr marL="285750" indent="-285750" algn="l">
                        <a:buFont typeface="Arial" panose="020B0604020202020204" pitchFamily="34" charset="0"/>
                        <a:buChar char="•"/>
                      </a:pPr>
                      <a:r>
                        <a:rPr lang="en-US" sz="1600" dirty="0">
                          <a:effectLst/>
                          <a:latin typeface="IBM Plex Sans" panose="020B0503050203000203" pitchFamily="34" charset="0"/>
                        </a:rPr>
                        <a:t>Otitis media</a:t>
                      </a:r>
                    </a:p>
                    <a:p>
                      <a:pPr marL="285750" indent="-285750" algn="l">
                        <a:buFont typeface="Arial" panose="020B0604020202020204" pitchFamily="34" charset="0"/>
                        <a:buChar char="•"/>
                      </a:pPr>
                      <a:r>
                        <a:rPr lang="en-US" sz="1600" dirty="0">
                          <a:effectLst/>
                          <a:latin typeface="IBM Plex Sans" panose="020B0503050203000203" pitchFamily="34" charset="0"/>
                        </a:rPr>
                        <a:t>Hepatitis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230440"/>
                  </a:ext>
                </a:extLst>
              </a:tr>
            </a:tbl>
          </a:graphicData>
        </a:graphic>
      </p:graphicFrame>
      <p:graphicFrame>
        <p:nvGraphicFramePr>
          <p:cNvPr id="11" name="Content Placeholder 5">
            <a:extLst>
              <a:ext uri="{FF2B5EF4-FFF2-40B4-BE49-F238E27FC236}">
                <a16:creationId xmlns:a16="http://schemas.microsoft.com/office/drawing/2014/main" id="{B04F465A-ABA7-60DE-DDC4-4D9316AB4BD4}"/>
              </a:ext>
            </a:extLst>
          </p:cNvPr>
          <p:cNvGraphicFramePr>
            <a:graphicFrameLocks/>
          </p:cNvGraphicFramePr>
          <p:nvPr>
            <p:extLst>
              <p:ext uri="{D42A27DB-BD31-4B8C-83A1-F6EECF244321}">
                <p14:modId xmlns:p14="http://schemas.microsoft.com/office/powerpoint/2010/main" val="1174565698"/>
              </p:ext>
            </p:extLst>
          </p:nvPr>
        </p:nvGraphicFramePr>
        <p:xfrm>
          <a:off x="852618" y="4887092"/>
          <a:ext cx="3280055" cy="975360"/>
        </p:xfrm>
        <a:graphic>
          <a:graphicData uri="http://schemas.openxmlformats.org/drawingml/2006/table">
            <a:tbl>
              <a:tblPr firstRow="1" bandRow="1">
                <a:tableStyleId>{5C22544A-7EE6-4342-B048-85BDC9FD1C3A}</a:tableStyleId>
              </a:tblPr>
              <a:tblGrid>
                <a:gridCol w="3280055">
                  <a:extLst>
                    <a:ext uri="{9D8B030D-6E8A-4147-A177-3AD203B41FA5}">
                      <a16:colId xmlns:a16="http://schemas.microsoft.com/office/drawing/2014/main" val="563569485"/>
                    </a:ext>
                  </a:extLst>
                </a:gridCol>
              </a:tblGrid>
              <a:tr h="370840">
                <a:tc>
                  <a:txBody>
                    <a:bodyPr/>
                    <a:lstStyle/>
                    <a:p>
                      <a:pPr algn="ctr"/>
                      <a:r>
                        <a:rPr lang="en-US" sz="2000" dirty="0">
                          <a:effectLst/>
                          <a:latin typeface="IBM Plex Sans" panose="020B0503050203000203" pitchFamily="34" charset="0"/>
                        </a:rPr>
                        <a:t>Renal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888838"/>
                  </a:ext>
                </a:extLst>
              </a:tr>
              <a:tr h="370840">
                <a:tc>
                  <a:txBody>
                    <a:bodyPr/>
                    <a:lstStyle/>
                    <a:p>
                      <a:pPr marL="285750" indent="-285750" algn="l">
                        <a:buFont typeface="Arial" panose="020B0604020202020204" pitchFamily="34" charset="0"/>
                        <a:buChar char="•"/>
                      </a:pPr>
                      <a:r>
                        <a:rPr lang="en-US" sz="1600" dirty="0">
                          <a:effectLst/>
                          <a:latin typeface="IBM Plex Sans" panose="020B0503050203000203" pitchFamily="34" charset="0"/>
                        </a:rPr>
                        <a:t>Obstructive uropathy</a:t>
                      </a:r>
                    </a:p>
                    <a:p>
                      <a:pPr marL="285750" indent="-285750" algn="l">
                        <a:buFont typeface="Arial" panose="020B0604020202020204" pitchFamily="34" charset="0"/>
                        <a:buChar char="•"/>
                      </a:pPr>
                      <a:r>
                        <a:rPr lang="en-US" sz="1600" dirty="0">
                          <a:effectLst/>
                          <a:latin typeface="IBM Plex Sans" panose="020B0503050203000203" pitchFamily="34" charset="0"/>
                        </a:rPr>
                        <a:t>Renal insufficiency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230440"/>
                  </a:ext>
                </a:extLst>
              </a:tr>
            </a:tbl>
          </a:graphicData>
        </a:graphic>
      </p:graphicFrame>
      <p:graphicFrame>
        <p:nvGraphicFramePr>
          <p:cNvPr id="12" name="Content Placeholder 5">
            <a:extLst>
              <a:ext uri="{FF2B5EF4-FFF2-40B4-BE49-F238E27FC236}">
                <a16:creationId xmlns:a16="http://schemas.microsoft.com/office/drawing/2014/main" id="{684A784A-AF6E-E000-0B55-81C89A3EC055}"/>
              </a:ext>
            </a:extLst>
          </p:cNvPr>
          <p:cNvGraphicFramePr>
            <a:graphicFrameLocks/>
          </p:cNvGraphicFramePr>
          <p:nvPr>
            <p:extLst>
              <p:ext uri="{D42A27DB-BD31-4B8C-83A1-F6EECF244321}">
                <p14:modId xmlns:p14="http://schemas.microsoft.com/office/powerpoint/2010/main" val="2046505826"/>
              </p:ext>
            </p:extLst>
          </p:nvPr>
        </p:nvGraphicFramePr>
        <p:xfrm>
          <a:off x="8051579" y="2945539"/>
          <a:ext cx="3440413" cy="1219200"/>
        </p:xfrm>
        <a:graphic>
          <a:graphicData uri="http://schemas.openxmlformats.org/drawingml/2006/table">
            <a:tbl>
              <a:tblPr firstRow="1" bandRow="1">
                <a:tableStyleId>{5C22544A-7EE6-4342-B048-85BDC9FD1C3A}</a:tableStyleId>
              </a:tblPr>
              <a:tblGrid>
                <a:gridCol w="3440413">
                  <a:extLst>
                    <a:ext uri="{9D8B030D-6E8A-4147-A177-3AD203B41FA5}">
                      <a16:colId xmlns:a16="http://schemas.microsoft.com/office/drawing/2014/main" val="563569485"/>
                    </a:ext>
                  </a:extLst>
                </a:gridCol>
              </a:tblGrid>
              <a:tr h="370840">
                <a:tc>
                  <a:txBody>
                    <a:bodyPr/>
                    <a:lstStyle/>
                    <a:p>
                      <a:pPr algn="ctr"/>
                      <a:r>
                        <a:rPr lang="en-US" sz="2000" dirty="0">
                          <a:effectLst/>
                          <a:latin typeface="IBM Plex Sans" panose="020B0503050203000203" pitchFamily="34" charset="0"/>
                        </a:rPr>
                        <a:t>Cardiovascular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888838"/>
                  </a:ext>
                </a:extLst>
              </a:tr>
              <a:tr h="370840">
                <a:tc>
                  <a:txBody>
                    <a:bodyPr/>
                    <a:lstStyle/>
                    <a:p>
                      <a:pPr marL="285750" indent="-285750" algn="l">
                        <a:buFont typeface="Arial" panose="020B0604020202020204" pitchFamily="34" charset="0"/>
                        <a:buChar char="•"/>
                      </a:pPr>
                      <a:r>
                        <a:rPr lang="en-US" sz="1600" dirty="0">
                          <a:effectLst/>
                          <a:latin typeface="IBM Plex Sans" panose="020B0503050203000203" pitchFamily="34" charset="0"/>
                        </a:rPr>
                        <a:t>Heart failure</a:t>
                      </a:r>
                    </a:p>
                    <a:p>
                      <a:pPr marL="285750" indent="-285750" algn="l">
                        <a:buFont typeface="Arial" panose="020B0604020202020204" pitchFamily="34" charset="0"/>
                        <a:buChar char="•"/>
                      </a:pPr>
                      <a:r>
                        <a:rPr lang="en-US" sz="1600" dirty="0">
                          <a:effectLst/>
                          <a:latin typeface="IBM Plex Sans" panose="020B0503050203000203" pitchFamily="34" charset="0"/>
                        </a:rPr>
                        <a:t>Vascular ring</a:t>
                      </a:r>
                    </a:p>
                    <a:p>
                      <a:pPr marL="285750" indent="-285750" algn="l">
                        <a:buFont typeface="Arial" panose="020B0604020202020204" pitchFamily="34" charset="0"/>
                        <a:buChar char="•"/>
                      </a:pPr>
                      <a:r>
                        <a:rPr lang="en-US" sz="1600" dirty="0">
                          <a:effectLst/>
                          <a:latin typeface="IBM Plex Sans" panose="020B0503050203000203" pitchFamily="34" charset="0"/>
                        </a:rPr>
                        <a:t>Autonomic dysfunction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230440"/>
                  </a:ext>
                </a:extLst>
              </a:tr>
            </a:tbl>
          </a:graphicData>
        </a:graphic>
      </p:graphicFrame>
      <p:graphicFrame>
        <p:nvGraphicFramePr>
          <p:cNvPr id="14" name="Content Placeholder 5">
            <a:extLst>
              <a:ext uri="{FF2B5EF4-FFF2-40B4-BE49-F238E27FC236}">
                <a16:creationId xmlns:a16="http://schemas.microsoft.com/office/drawing/2014/main" id="{536D0DE9-C067-3303-09EE-FE1328D2FFF6}"/>
              </a:ext>
            </a:extLst>
          </p:cNvPr>
          <p:cNvGraphicFramePr>
            <a:graphicFrameLocks/>
          </p:cNvGraphicFramePr>
          <p:nvPr>
            <p:extLst>
              <p:ext uri="{D42A27DB-BD31-4B8C-83A1-F6EECF244321}">
                <p14:modId xmlns:p14="http://schemas.microsoft.com/office/powerpoint/2010/main" val="4162270866"/>
              </p:ext>
            </p:extLst>
          </p:nvPr>
        </p:nvGraphicFramePr>
        <p:xfrm>
          <a:off x="8051579" y="4278393"/>
          <a:ext cx="3440413" cy="1706880"/>
        </p:xfrm>
        <a:graphic>
          <a:graphicData uri="http://schemas.openxmlformats.org/drawingml/2006/table">
            <a:tbl>
              <a:tblPr firstRow="1" bandRow="1">
                <a:tableStyleId>{5C22544A-7EE6-4342-B048-85BDC9FD1C3A}</a:tableStyleId>
              </a:tblPr>
              <a:tblGrid>
                <a:gridCol w="3440413">
                  <a:extLst>
                    <a:ext uri="{9D8B030D-6E8A-4147-A177-3AD203B41FA5}">
                      <a16:colId xmlns:a16="http://schemas.microsoft.com/office/drawing/2014/main" val="563569485"/>
                    </a:ext>
                  </a:extLst>
                </a:gridCol>
              </a:tblGrid>
              <a:tr h="370840">
                <a:tc>
                  <a:txBody>
                    <a:bodyPr/>
                    <a:lstStyle/>
                    <a:p>
                      <a:pPr algn="ctr"/>
                      <a:r>
                        <a:rPr lang="en-US" sz="2000" dirty="0">
                          <a:effectLst/>
                          <a:latin typeface="IBM Plex Sans" panose="020B0503050203000203" pitchFamily="34" charset="0"/>
                        </a:rPr>
                        <a:t>Others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888838"/>
                  </a:ext>
                </a:extLst>
              </a:tr>
              <a:tr h="370840">
                <a:tc>
                  <a:txBody>
                    <a:bodyPr/>
                    <a:lstStyle/>
                    <a:p>
                      <a:pPr marL="285750" indent="-285750" algn="l">
                        <a:buFont typeface="Arial" panose="020B0604020202020204" pitchFamily="34" charset="0"/>
                        <a:buChar char="•"/>
                      </a:pPr>
                      <a:r>
                        <a:rPr lang="en-US" sz="1600" dirty="0">
                          <a:effectLst/>
                          <a:latin typeface="IBM Plex Sans" panose="020B0503050203000203" pitchFamily="34" charset="0"/>
                        </a:rPr>
                        <a:t>Pediatric condition falsification</a:t>
                      </a:r>
                    </a:p>
                    <a:p>
                      <a:pPr marL="285750" indent="-285750" algn="l">
                        <a:buFont typeface="Arial" panose="020B0604020202020204" pitchFamily="34" charset="0"/>
                        <a:buChar char="•"/>
                      </a:pPr>
                      <a:r>
                        <a:rPr lang="en-US" sz="1600" dirty="0">
                          <a:effectLst/>
                          <a:latin typeface="IBM Plex Sans" panose="020B0503050203000203" pitchFamily="34" charset="0"/>
                        </a:rPr>
                        <a:t>Child neglect or abuse</a:t>
                      </a:r>
                    </a:p>
                    <a:p>
                      <a:pPr marL="285750" indent="-285750" algn="l">
                        <a:buFont typeface="Arial" panose="020B0604020202020204" pitchFamily="34" charset="0"/>
                        <a:buChar char="•"/>
                      </a:pPr>
                      <a:r>
                        <a:rPr lang="en-US" sz="1600" dirty="0">
                          <a:effectLst/>
                          <a:latin typeface="IBM Plex Sans" panose="020B0503050203000203" pitchFamily="34" charset="0"/>
                        </a:rPr>
                        <a:t>Self-induced vomiting</a:t>
                      </a:r>
                    </a:p>
                    <a:p>
                      <a:pPr marL="285750" indent="-285750" algn="l">
                        <a:buFont typeface="Arial" panose="020B0604020202020204" pitchFamily="34" charset="0"/>
                        <a:buChar char="•"/>
                      </a:pPr>
                      <a:r>
                        <a:rPr lang="en-US" sz="1600" dirty="0">
                          <a:effectLst/>
                          <a:latin typeface="IBM Plex Sans" panose="020B0503050203000203" pitchFamily="34" charset="0"/>
                        </a:rPr>
                        <a:t>Cyclic vomiting syndrome</a:t>
                      </a:r>
                    </a:p>
                    <a:p>
                      <a:pPr marL="285750" indent="-285750" algn="l">
                        <a:buFont typeface="Arial" panose="020B0604020202020204" pitchFamily="34" charset="0"/>
                        <a:buChar char="•"/>
                      </a:pPr>
                      <a:r>
                        <a:rPr lang="en-US" sz="1600" dirty="0">
                          <a:effectLst/>
                          <a:latin typeface="IBM Plex Sans" panose="020B0503050203000203" pitchFamily="34" charset="0"/>
                        </a:rPr>
                        <a:t>Rumination syndrome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230440"/>
                  </a:ext>
                </a:extLst>
              </a:tr>
            </a:tbl>
          </a:graphicData>
        </a:graphic>
      </p:graphicFrame>
    </p:spTree>
    <p:extLst>
      <p:ext uri="{BB962C8B-B14F-4D97-AF65-F5344CB8AC3E}">
        <p14:creationId xmlns:p14="http://schemas.microsoft.com/office/powerpoint/2010/main" val="29147874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0F66A218-6D0F-713C-7827-848AC01599E9}"/>
              </a:ext>
            </a:extLst>
          </p:cNvPr>
          <p:cNvSpPr/>
          <p:nvPr/>
        </p:nvSpPr>
        <p:spPr>
          <a:xfrm>
            <a:off x="3334044" y="1586131"/>
            <a:ext cx="8614041" cy="1112581"/>
          </a:xfrm>
          <a:prstGeom prst="roundRect">
            <a:avLst>
              <a:gd name="adj" fmla="val 7323"/>
            </a:avLst>
          </a:prstGeom>
        </p:spPr>
        <p:style>
          <a:lnRef idx="2">
            <a:schemeClr val="dk1"/>
          </a:lnRef>
          <a:fillRef idx="1">
            <a:schemeClr val="lt1"/>
          </a:fillRef>
          <a:effectRef idx="0">
            <a:schemeClr val="dk1"/>
          </a:effectRef>
          <a:fontRef idx="minor">
            <a:schemeClr val="dk1"/>
          </a:fontRef>
        </p:style>
        <p:txBody>
          <a:bodyPr rtlCol="0" anchor="t"/>
          <a:lstStyle/>
          <a:p>
            <a:endParaRPr lang="en-US" dirty="0"/>
          </a:p>
          <a:p>
            <a:endParaRPr lang="en-US" dirty="0"/>
          </a:p>
          <a:p>
            <a:endParaRPr lang="en-US" dirty="0"/>
          </a:p>
        </p:txBody>
      </p:sp>
      <p:sp>
        <p:nvSpPr>
          <p:cNvPr id="2" name="Title 1">
            <a:extLst>
              <a:ext uri="{FF2B5EF4-FFF2-40B4-BE49-F238E27FC236}">
                <a16:creationId xmlns:a16="http://schemas.microsoft.com/office/drawing/2014/main" id="{B412283C-D60D-F8FC-F072-BE1AABAEDA91}"/>
              </a:ext>
            </a:extLst>
          </p:cNvPr>
          <p:cNvSpPr>
            <a:spLocks noGrp="1"/>
          </p:cNvSpPr>
          <p:nvPr>
            <p:ph type="title"/>
          </p:nvPr>
        </p:nvSpPr>
        <p:spPr/>
        <p:txBody>
          <a:bodyPr/>
          <a:lstStyle/>
          <a:p>
            <a:r>
              <a:rPr lang="en-US" dirty="0"/>
              <a:t>Diagnosing GERD in Infants: Additional Evaluations</a:t>
            </a:r>
          </a:p>
        </p:txBody>
      </p:sp>
      <p:sp>
        <p:nvSpPr>
          <p:cNvPr id="3" name="Content Placeholder 2">
            <a:extLst>
              <a:ext uri="{FF2B5EF4-FFF2-40B4-BE49-F238E27FC236}">
                <a16:creationId xmlns:a16="http://schemas.microsoft.com/office/drawing/2014/main" id="{F490D530-1F9A-7CFD-FDAF-F3574B0D1F16}"/>
              </a:ext>
            </a:extLst>
          </p:cNvPr>
          <p:cNvSpPr>
            <a:spLocks noGrp="1"/>
          </p:cNvSpPr>
          <p:nvPr>
            <p:ph idx="1"/>
          </p:nvPr>
        </p:nvSpPr>
        <p:spPr>
          <a:xfrm>
            <a:off x="3852333" y="1629728"/>
            <a:ext cx="7969182" cy="4427551"/>
          </a:xfrm>
        </p:spPr>
        <p:txBody>
          <a:bodyPr/>
          <a:lstStyle/>
          <a:p>
            <a:pPr marL="0" indent="0">
              <a:buNone/>
            </a:pPr>
            <a:r>
              <a:rPr lang="en-US" sz="2300" b="1" dirty="0">
                <a:solidFill>
                  <a:schemeClr val="tx2"/>
                </a:solidFill>
              </a:rPr>
              <a:t>Additional testing may be considered in infants with red flags or effects on feeding, growth, and development:</a:t>
            </a:r>
          </a:p>
          <a:p>
            <a:pPr marL="0" indent="0">
              <a:buNone/>
            </a:pPr>
            <a:endParaRPr lang="en-US" sz="2400" dirty="0"/>
          </a:p>
        </p:txBody>
      </p:sp>
      <p:sp>
        <p:nvSpPr>
          <p:cNvPr id="4" name="Text Placeholder 3">
            <a:extLst>
              <a:ext uri="{FF2B5EF4-FFF2-40B4-BE49-F238E27FC236}">
                <a16:creationId xmlns:a16="http://schemas.microsoft.com/office/drawing/2014/main" id="{16634605-5BBE-7BBA-E866-139A84A0E247}"/>
              </a:ext>
            </a:extLst>
          </p:cNvPr>
          <p:cNvSpPr>
            <a:spLocks noGrp="1"/>
          </p:cNvSpPr>
          <p:nvPr>
            <p:ph type="body" sz="quarter" idx="10"/>
          </p:nvPr>
        </p:nvSpPr>
        <p:spPr/>
        <p:txBody>
          <a:bodyPr/>
          <a:lstStyle/>
          <a:p>
            <a:r>
              <a:rPr lang="en-US" dirty="0"/>
              <a:t>Rosen R et al. </a:t>
            </a:r>
            <a:r>
              <a:rPr lang="en-US" i="1" dirty="0"/>
              <a:t>J </a:t>
            </a:r>
            <a:r>
              <a:rPr lang="en-US" i="1" dirty="0" err="1"/>
              <a:t>Pediatr</a:t>
            </a:r>
            <a:r>
              <a:rPr lang="en-US" i="1" dirty="0"/>
              <a:t> Gastroenterol </a:t>
            </a:r>
            <a:r>
              <a:rPr lang="en-US" i="1" dirty="0" err="1"/>
              <a:t>Nutr</a:t>
            </a:r>
            <a:r>
              <a:rPr lang="en-US" i="1" dirty="0"/>
              <a:t>.</a:t>
            </a:r>
            <a:r>
              <a:rPr lang="en-US" dirty="0"/>
              <a:t> 2018;66(3):516-554.</a:t>
            </a:r>
          </a:p>
        </p:txBody>
      </p:sp>
      <p:sp>
        <p:nvSpPr>
          <p:cNvPr id="6" name="Rectangle 5">
            <a:extLst>
              <a:ext uri="{FF2B5EF4-FFF2-40B4-BE49-F238E27FC236}">
                <a16:creationId xmlns:a16="http://schemas.microsoft.com/office/drawing/2014/main" id="{7E1DCA1B-9027-CE8B-8683-A779BAC03E20}"/>
              </a:ext>
            </a:extLst>
          </p:cNvPr>
          <p:cNvSpPr/>
          <p:nvPr/>
        </p:nvSpPr>
        <p:spPr>
          <a:xfrm>
            <a:off x="370485" y="1527621"/>
            <a:ext cx="3343385" cy="380275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b"/>
          <a:lstStyle/>
          <a:p>
            <a:pPr algn="ctr"/>
            <a:r>
              <a:rPr lang="en-US" sz="2400" dirty="0"/>
              <a:t>Most cases of pediatric GERD can be diagnosed </a:t>
            </a:r>
            <a:r>
              <a:rPr lang="en-US" sz="2400" b="1" dirty="0"/>
              <a:t>clinically</a:t>
            </a:r>
            <a:r>
              <a:rPr lang="en-US" sz="2400" dirty="0"/>
              <a:t> and </a:t>
            </a:r>
            <a:r>
              <a:rPr lang="en-US" sz="2400" b="1" dirty="0"/>
              <a:t>without</a:t>
            </a:r>
            <a:r>
              <a:rPr lang="en-US" sz="2400" dirty="0"/>
              <a:t> additional diagnostic testing.</a:t>
            </a:r>
          </a:p>
          <a:p>
            <a:pPr algn="ctr"/>
            <a:endParaRPr lang="en-US" sz="2400" dirty="0"/>
          </a:p>
        </p:txBody>
      </p:sp>
      <p:pic>
        <p:nvPicPr>
          <p:cNvPr id="7" name="Graphic 6">
            <a:extLst>
              <a:ext uri="{FF2B5EF4-FFF2-40B4-BE49-F238E27FC236}">
                <a16:creationId xmlns:a16="http://schemas.microsoft.com/office/drawing/2014/main" id="{321E4530-8F3A-8A38-9BFD-7E823E7478EF}"/>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417707" y="1517951"/>
            <a:ext cx="1248939" cy="1248939"/>
          </a:xfrm>
          <a:prstGeom prst="rect">
            <a:avLst/>
          </a:prstGeom>
        </p:spPr>
      </p:pic>
      <p:sp>
        <p:nvSpPr>
          <p:cNvPr id="10" name="TextBox 9">
            <a:extLst>
              <a:ext uri="{FF2B5EF4-FFF2-40B4-BE49-F238E27FC236}">
                <a16:creationId xmlns:a16="http://schemas.microsoft.com/office/drawing/2014/main" id="{399AF335-F77A-C25A-5F85-CB7A2C9CB3F2}"/>
              </a:ext>
            </a:extLst>
          </p:cNvPr>
          <p:cNvSpPr txBox="1"/>
          <p:nvPr/>
        </p:nvSpPr>
        <p:spPr>
          <a:xfrm>
            <a:off x="3608162" y="2698713"/>
            <a:ext cx="7868491" cy="3139321"/>
          </a:xfrm>
          <a:prstGeom prst="rect">
            <a:avLst/>
          </a:prstGeom>
          <a:noFill/>
        </p:spPr>
        <p:txBody>
          <a:bodyPr wrap="square">
            <a:spAutoFit/>
          </a:bodyPr>
          <a:lstStyle/>
          <a:p>
            <a:pPr marL="742950" lvl="1" indent="-285750">
              <a:buFont typeface="Arial" panose="020B0604020202020204" pitchFamily="34" charset="0"/>
              <a:buChar char="•"/>
            </a:pPr>
            <a:r>
              <a:rPr lang="en-US" sz="2200" b="1" dirty="0">
                <a:solidFill>
                  <a:schemeClr val="tx2"/>
                </a:solidFill>
              </a:rPr>
              <a:t>Barium contrast imaging </a:t>
            </a:r>
            <a:r>
              <a:rPr lang="en-US" sz="2200" dirty="0"/>
              <a:t>or</a:t>
            </a:r>
            <a:r>
              <a:rPr lang="en-US" sz="2200" dirty="0">
                <a:solidFill>
                  <a:schemeClr val="tx2"/>
                </a:solidFill>
              </a:rPr>
              <a:t> </a:t>
            </a:r>
            <a:r>
              <a:rPr lang="en-US" sz="2200" b="1" dirty="0">
                <a:solidFill>
                  <a:schemeClr val="tx2"/>
                </a:solidFill>
              </a:rPr>
              <a:t>ultrasonography</a:t>
            </a:r>
            <a:r>
              <a:rPr lang="en-US" sz="2200" dirty="0">
                <a:solidFill>
                  <a:srgbClr val="565B5D"/>
                </a:solidFill>
              </a:rPr>
              <a:t>—to exclude anatomical abnormalities</a:t>
            </a:r>
            <a:endParaRPr lang="en-US" sz="2200" b="1" dirty="0">
              <a:solidFill>
                <a:srgbClr val="565B5D"/>
              </a:solidFill>
            </a:endParaRPr>
          </a:p>
          <a:p>
            <a:pPr marL="742950" lvl="1" indent="-285750">
              <a:buFont typeface="Arial" panose="020B0604020202020204" pitchFamily="34" charset="0"/>
              <a:buChar char="•"/>
            </a:pPr>
            <a:r>
              <a:rPr lang="en-US" sz="2200" b="1" dirty="0">
                <a:solidFill>
                  <a:schemeClr val="tx2"/>
                </a:solidFill>
              </a:rPr>
              <a:t>Esophagogastroduodenoscopy with biopsy</a:t>
            </a:r>
            <a:r>
              <a:rPr lang="en-US" sz="2200" dirty="0"/>
              <a:t>—to assess GERD complications, underlying mucosal disease (i.e., eosinophilic esophagitis), or before treatment intensification</a:t>
            </a:r>
          </a:p>
          <a:p>
            <a:pPr marL="742950" lvl="1" indent="-285750">
              <a:buFont typeface="Arial" panose="020B0604020202020204" pitchFamily="34" charset="0"/>
              <a:buChar char="•"/>
            </a:pPr>
            <a:r>
              <a:rPr lang="en-US" sz="2200" b="1" dirty="0">
                <a:solidFill>
                  <a:schemeClr val="tx2"/>
                </a:solidFill>
              </a:rPr>
              <a:t>High-resolution manometry</a:t>
            </a:r>
            <a:r>
              <a:rPr lang="en-US" sz="2200" dirty="0"/>
              <a:t>—when a motility disorder is suspected)</a:t>
            </a:r>
          </a:p>
          <a:p>
            <a:pPr marL="742950" lvl="1" indent="-285750">
              <a:buFont typeface="Arial" panose="020B0604020202020204" pitchFamily="34" charset="0"/>
              <a:buChar char="•"/>
            </a:pPr>
            <a:r>
              <a:rPr lang="en-US" sz="2200" b="1" dirty="0">
                <a:solidFill>
                  <a:schemeClr val="tx2"/>
                </a:solidFill>
              </a:rPr>
              <a:t>pH-MII</a:t>
            </a:r>
            <a:r>
              <a:rPr lang="en-US" sz="2200" dirty="0"/>
              <a:t>—for troublesome or persistent GERD</a:t>
            </a:r>
          </a:p>
        </p:txBody>
      </p:sp>
    </p:spTree>
    <p:extLst>
      <p:ext uri="{BB962C8B-B14F-4D97-AF65-F5344CB8AC3E}">
        <p14:creationId xmlns:p14="http://schemas.microsoft.com/office/powerpoint/2010/main" val="325775811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811E7D-2C58-0AA3-DCCB-CC86F8857EEF}"/>
              </a:ext>
            </a:extLst>
          </p:cNvPr>
          <p:cNvSpPr>
            <a:spLocks noGrp="1"/>
          </p:cNvSpPr>
          <p:nvPr>
            <p:ph type="ctrTitle"/>
          </p:nvPr>
        </p:nvSpPr>
        <p:spPr/>
        <p:txBody>
          <a:bodyPr/>
          <a:lstStyle/>
          <a:p>
            <a:r>
              <a:rPr lang="en-US" dirty="0"/>
              <a:t>GERD Management: Nonpharmacologic Treatment</a:t>
            </a:r>
          </a:p>
        </p:txBody>
      </p:sp>
      <p:sp>
        <p:nvSpPr>
          <p:cNvPr id="7" name="Subtitle 6">
            <a:extLst>
              <a:ext uri="{FF2B5EF4-FFF2-40B4-BE49-F238E27FC236}">
                <a16:creationId xmlns:a16="http://schemas.microsoft.com/office/drawing/2014/main" id="{3C39248C-7D8B-9C63-55DD-CD15422023D3}"/>
              </a:ext>
            </a:extLst>
          </p:cNvPr>
          <p:cNvSpPr>
            <a:spLocks noGrp="1"/>
          </p:cNvSpPr>
          <p:nvPr>
            <p:ph type="subTitle" idx="1"/>
          </p:nvPr>
        </p:nvSpPr>
        <p:spPr/>
        <p:txBody>
          <a:bodyPr/>
          <a:lstStyle/>
          <a:p>
            <a:r>
              <a:rPr lang="en-US" dirty="0"/>
              <a:t>Rachel Rosen, MD, MPH</a:t>
            </a:r>
          </a:p>
        </p:txBody>
      </p:sp>
    </p:spTree>
    <p:extLst>
      <p:ext uri="{BB962C8B-B14F-4D97-AF65-F5344CB8AC3E}">
        <p14:creationId xmlns:p14="http://schemas.microsoft.com/office/powerpoint/2010/main" val="366589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EA42F3-7126-4C6E-2BF4-356F9AAC885F}"/>
              </a:ext>
            </a:extLst>
          </p:cNvPr>
          <p:cNvSpPr>
            <a:spLocks noGrp="1"/>
          </p:cNvSpPr>
          <p:nvPr>
            <p:ph type="title"/>
          </p:nvPr>
        </p:nvSpPr>
        <p:spPr/>
        <p:txBody>
          <a:bodyPr/>
          <a:lstStyle/>
          <a:p>
            <a:r>
              <a:rPr lang="en-US" dirty="0"/>
              <a:t>Nonpharmacologic Treatment Strategies: the Cornerstones of GER and GERD Management</a:t>
            </a:r>
          </a:p>
        </p:txBody>
      </p:sp>
      <p:graphicFrame>
        <p:nvGraphicFramePr>
          <p:cNvPr id="8" name="Content Placeholder 7">
            <a:extLst>
              <a:ext uri="{FF2B5EF4-FFF2-40B4-BE49-F238E27FC236}">
                <a16:creationId xmlns:a16="http://schemas.microsoft.com/office/drawing/2014/main" id="{568B3649-4BE0-E879-03FA-641CBB24F811}"/>
              </a:ext>
            </a:extLst>
          </p:cNvPr>
          <p:cNvGraphicFramePr>
            <a:graphicFrameLocks noGrp="1"/>
          </p:cNvGraphicFramePr>
          <p:nvPr>
            <p:ph idx="1"/>
            <p:extLst>
              <p:ext uri="{D42A27DB-BD31-4B8C-83A1-F6EECF244321}">
                <p14:modId xmlns:p14="http://schemas.microsoft.com/office/powerpoint/2010/main" val="15860705"/>
              </p:ext>
            </p:extLst>
          </p:nvPr>
        </p:nvGraphicFramePr>
        <p:xfrm>
          <a:off x="266700" y="1343025"/>
          <a:ext cx="11680825" cy="4427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DE275F27-ED71-A092-A888-592840CB2B9E}"/>
              </a:ext>
            </a:extLst>
          </p:cNvPr>
          <p:cNvSpPr>
            <a:spLocks noGrp="1"/>
          </p:cNvSpPr>
          <p:nvPr>
            <p:ph type="body" sz="quarter" idx="10"/>
          </p:nvPr>
        </p:nvSpPr>
        <p:spPr/>
        <p:txBody>
          <a:bodyPr/>
          <a:lstStyle/>
          <a:p>
            <a:r>
              <a:rPr lang="en-US" dirty="0"/>
              <a:t>[1]. Haiden N et al. </a:t>
            </a:r>
            <a:r>
              <a:rPr lang="en-US" i="1" dirty="0"/>
              <a:t>J </a:t>
            </a:r>
            <a:r>
              <a:rPr lang="en-US" i="1" dirty="0" err="1"/>
              <a:t>Pediatr</a:t>
            </a:r>
            <a:r>
              <a:rPr lang="en-US" i="1" dirty="0"/>
              <a:t> Gastroenterol </a:t>
            </a:r>
            <a:r>
              <a:rPr lang="en-US" i="1" dirty="0" err="1"/>
              <a:t>Nutr</a:t>
            </a:r>
            <a:r>
              <a:rPr lang="en-US" i="1" dirty="0"/>
              <a:t>.</a:t>
            </a:r>
            <a:r>
              <a:rPr lang="en-US" dirty="0"/>
              <a:t> 2024;79(1):168-180. [2]. Rosen R et al. </a:t>
            </a:r>
            <a:r>
              <a:rPr lang="en-US" i="1" dirty="0"/>
              <a:t>J </a:t>
            </a:r>
            <a:r>
              <a:rPr lang="en-US" i="1" dirty="0" err="1"/>
              <a:t>Pediatr</a:t>
            </a:r>
            <a:r>
              <a:rPr lang="en-US" i="1" dirty="0"/>
              <a:t> Gastroenterol </a:t>
            </a:r>
            <a:r>
              <a:rPr lang="en-US" i="1" dirty="0" err="1"/>
              <a:t>Nutr</a:t>
            </a:r>
            <a:r>
              <a:rPr lang="en-US" i="1" dirty="0"/>
              <a:t>.</a:t>
            </a:r>
            <a:r>
              <a:rPr lang="en-US" dirty="0"/>
              <a:t> 2018;66(3):516-554.</a:t>
            </a:r>
          </a:p>
        </p:txBody>
      </p:sp>
    </p:spTree>
    <p:extLst>
      <p:ext uri="{BB962C8B-B14F-4D97-AF65-F5344CB8AC3E}">
        <p14:creationId xmlns:p14="http://schemas.microsoft.com/office/powerpoint/2010/main" val="277749850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D856A-216C-5989-FE81-FBD9AE778CCA}"/>
              </a:ext>
            </a:extLst>
          </p:cNvPr>
          <p:cNvSpPr>
            <a:spLocks noGrp="1"/>
          </p:cNvSpPr>
          <p:nvPr>
            <p:ph type="title"/>
          </p:nvPr>
        </p:nvSpPr>
        <p:spPr/>
        <p:txBody>
          <a:bodyPr/>
          <a:lstStyle/>
          <a:p>
            <a:r>
              <a:rPr lang="en-US" dirty="0"/>
              <a:t>Infant Positioning to Reduce GER/GERD Symptoms</a:t>
            </a:r>
          </a:p>
        </p:txBody>
      </p:sp>
      <p:sp>
        <p:nvSpPr>
          <p:cNvPr id="3" name="Content Placeholder 2">
            <a:extLst>
              <a:ext uri="{FF2B5EF4-FFF2-40B4-BE49-F238E27FC236}">
                <a16:creationId xmlns:a16="http://schemas.microsoft.com/office/drawing/2014/main" id="{53EE5672-CB9F-D101-50B0-58DCDD96B797}"/>
              </a:ext>
            </a:extLst>
          </p:cNvPr>
          <p:cNvSpPr>
            <a:spLocks noGrp="1"/>
          </p:cNvSpPr>
          <p:nvPr>
            <p:ph idx="1"/>
          </p:nvPr>
        </p:nvSpPr>
        <p:spPr>
          <a:xfrm>
            <a:off x="604684" y="2698955"/>
            <a:ext cx="6445045" cy="3397045"/>
          </a:xfrm>
        </p:spPr>
        <p:txBody>
          <a:bodyPr>
            <a:normAutofit fontScale="92500" lnSpcReduction="10000"/>
          </a:bodyPr>
          <a:lstStyle/>
          <a:p>
            <a:r>
              <a:rPr lang="en-US" dirty="0"/>
              <a:t>Flat prone and left-side–down positioning only recommended in awake, observed infants</a:t>
            </a:r>
            <a:r>
              <a:rPr lang="en-US" baseline="30000" dirty="0"/>
              <a:t>[1]</a:t>
            </a:r>
            <a:endParaRPr lang="en-US" dirty="0"/>
          </a:p>
          <a:p>
            <a:pPr>
              <a:spcAft>
                <a:spcPts val="1000"/>
              </a:spcAft>
            </a:pPr>
            <a:r>
              <a:rPr lang="en-US" dirty="0"/>
              <a:t>No evidence for benefit of inclined positions from 10° to 28° for the treatment of GER symptoms</a:t>
            </a:r>
            <a:r>
              <a:rPr lang="en-US" baseline="30000" dirty="0"/>
              <a:t>[2]</a:t>
            </a:r>
          </a:p>
          <a:p>
            <a:pPr marL="0" indent="0">
              <a:buNone/>
            </a:pPr>
            <a:r>
              <a:rPr lang="en-US" b="1" dirty="0">
                <a:solidFill>
                  <a:schemeClr val="accent2"/>
                </a:solidFill>
              </a:rPr>
              <a:t>Note: </a:t>
            </a:r>
            <a:r>
              <a:rPr lang="en-US" dirty="0"/>
              <a:t>Left lateral positioning and head elevation have not been shown to improve GER symptoms in preterm infants</a:t>
            </a:r>
            <a:r>
              <a:rPr lang="en-US" baseline="30000" dirty="0"/>
              <a:t>[3]</a:t>
            </a:r>
            <a:endParaRPr lang="en-US" b="1" baseline="30000" dirty="0"/>
          </a:p>
        </p:txBody>
      </p:sp>
      <p:sp>
        <p:nvSpPr>
          <p:cNvPr id="4" name="Text Placeholder 3">
            <a:extLst>
              <a:ext uri="{FF2B5EF4-FFF2-40B4-BE49-F238E27FC236}">
                <a16:creationId xmlns:a16="http://schemas.microsoft.com/office/drawing/2014/main" id="{AEF0BCF2-372A-D1DE-4EAE-D3F13FF176DB}"/>
              </a:ext>
            </a:extLst>
          </p:cNvPr>
          <p:cNvSpPr>
            <a:spLocks noGrp="1"/>
          </p:cNvSpPr>
          <p:nvPr>
            <p:ph type="body" sz="quarter" idx="10"/>
          </p:nvPr>
        </p:nvSpPr>
        <p:spPr/>
        <p:txBody>
          <a:bodyPr/>
          <a:lstStyle/>
          <a:p>
            <a:r>
              <a:rPr lang="en-US" dirty="0"/>
              <a:t>[1]. Rosen R et al. </a:t>
            </a:r>
            <a:r>
              <a:rPr lang="en-US" i="1" dirty="0"/>
              <a:t>J </a:t>
            </a:r>
            <a:r>
              <a:rPr lang="en-US" i="1" dirty="0" err="1"/>
              <a:t>Pediatr</a:t>
            </a:r>
            <a:r>
              <a:rPr lang="en-US" i="1" dirty="0"/>
              <a:t> Gastroenterol </a:t>
            </a:r>
            <a:r>
              <a:rPr lang="en-US" i="1" dirty="0" err="1"/>
              <a:t>Nutr</a:t>
            </a:r>
            <a:r>
              <a:rPr lang="en-US" i="1" dirty="0"/>
              <a:t>.</a:t>
            </a:r>
            <a:r>
              <a:rPr lang="en-US" dirty="0"/>
              <a:t> 2018;66(3):516-554. [2]. Paul IM et al. </a:t>
            </a:r>
            <a:r>
              <a:rPr lang="en-US" i="1" dirty="0"/>
              <a:t>JPGN Rep. </a:t>
            </a:r>
            <a:r>
              <a:rPr lang="en-US" dirty="0"/>
              <a:t>2023;4(2):e312. [3]. Eichenwald EC et al. </a:t>
            </a:r>
            <a:r>
              <a:rPr lang="en-US" i="1" dirty="0"/>
              <a:t>Pediatrics</a:t>
            </a:r>
            <a:r>
              <a:rPr lang="en-US" dirty="0"/>
              <a:t>. 2018;142(1):e20181061. </a:t>
            </a:r>
          </a:p>
        </p:txBody>
      </p:sp>
      <p:sp>
        <p:nvSpPr>
          <p:cNvPr id="6" name="Rectangle 5">
            <a:extLst>
              <a:ext uri="{FF2B5EF4-FFF2-40B4-BE49-F238E27FC236}">
                <a16:creationId xmlns:a16="http://schemas.microsoft.com/office/drawing/2014/main" id="{CA3FD83B-927D-422E-3302-CDCE2AB41248}"/>
              </a:ext>
            </a:extLst>
          </p:cNvPr>
          <p:cNvSpPr/>
          <p:nvPr/>
        </p:nvSpPr>
        <p:spPr>
          <a:xfrm>
            <a:off x="243877" y="1317882"/>
            <a:ext cx="11704170" cy="114299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b="1" dirty="0"/>
              <a:t>Head elevation and left lateral positioning may improve GER symptoms, especially in the first hour after meals.</a:t>
            </a:r>
            <a:r>
              <a:rPr lang="en-US" sz="2400" b="1" baseline="30000" dirty="0"/>
              <a:t>[1]</a:t>
            </a:r>
            <a:endParaRPr lang="en-US" sz="2400" b="1" dirty="0"/>
          </a:p>
        </p:txBody>
      </p:sp>
      <p:sp>
        <p:nvSpPr>
          <p:cNvPr id="7" name="Rectangle 6">
            <a:extLst>
              <a:ext uri="{FF2B5EF4-FFF2-40B4-BE49-F238E27FC236}">
                <a16:creationId xmlns:a16="http://schemas.microsoft.com/office/drawing/2014/main" id="{24284144-8C20-6CAD-F1F8-3B0CA32BC586}"/>
              </a:ext>
            </a:extLst>
          </p:cNvPr>
          <p:cNvSpPr/>
          <p:nvPr/>
        </p:nvSpPr>
        <p:spPr>
          <a:xfrm>
            <a:off x="7588044" y="2658115"/>
            <a:ext cx="3910635" cy="2914700"/>
          </a:xfrm>
          <a:prstGeom prst="rect">
            <a:avLst/>
          </a:prstGeom>
        </p:spPr>
        <p:style>
          <a:lnRef idx="2">
            <a:schemeClr val="dk1"/>
          </a:lnRef>
          <a:fillRef idx="1">
            <a:schemeClr val="lt1"/>
          </a:fillRef>
          <a:effectRef idx="0">
            <a:schemeClr val="dk1"/>
          </a:effectRef>
          <a:fontRef idx="minor">
            <a:schemeClr val="dk1"/>
          </a:fontRef>
        </p:style>
        <p:txBody>
          <a:bodyPr rtlCol="0" anchor="b"/>
          <a:lstStyle/>
          <a:p>
            <a:pPr algn="ctr"/>
            <a:r>
              <a:rPr lang="en-US" sz="2200" dirty="0"/>
              <a:t>Remind parents to </a:t>
            </a:r>
            <a:r>
              <a:rPr lang="en-US" sz="2200" b="1" dirty="0"/>
              <a:t>always</a:t>
            </a:r>
            <a:r>
              <a:rPr lang="en-US" sz="2200" dirty="0"/>
              <a:t> lay infants flat on their backs for sleeping to reduce the risk of sudden infant death syndrome (SIDS).</a:t>
            </a:r>
          </a:p>
        </p:txBody>
      </p:sp>
      <p:pic>
        <p:nvPicPr>
          <p:cNvPr id="8" name="Graphic 7">
            <a:extLst>
              <a:ext uri="{FF2B5EF4-FFF2-40B4-BE49-F238E27FC236}">
                <a16:creationId xmlns:a16="http://schemas.microsoft.com/office/drawing/2014/main" id="{82B2B991-3C99-1A5E-D6B2-BE30B598A5E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089361" y="2817499"/>
            <a:ext cx="910045" cy="910045"/>
          </a:xfrm>
          <a:prstGeom prst="rect">
            <a:avLst/>
          </a:prstGeom>
        </p:spPr>
      </p:pic>
    </p:spTree>
    <p:extLst>
      <p:ext uri="{BB962C8B-B14F-4D97-AF65-F5344CB8AC3E}">
        <p14:creationId xmlns:p14="http://schemas.microsoft.com/office/powerpoint/2010/main" val="353466452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8321-E44D-4003-870A-918E3A55A465}"/>
              </a:ext>
            </a:extLst>
          </p:cNvPr>
          <p:cNvSpPr>
            <a:spLocks noGrp="1"/>
          </p:cNvSpPr>
          <p:nvPr>
            <p:ph type="title"/>
          </p:nvPr>
        </p:nvSpPr>
        <p:spPr/>
        <p:txBody>
          <a:bodyPr/>
          <a:lstStyle/>
          <a:p>
            <a:r>
              <a:rPr lang="en-US" dirty="0"/>
              <a:t>Faculty Presenters</a:t>
            </a:r>
          </a:p>
        </p:txBody>
      </p:sp>
      <p:sp>
        <p:nvSpPr>
          <p:cNvPr id="3" name="Content Placeholder 2">
            <a:extLst>
              <a:ext uri="{FF2B5EF4-FFF2-40B4-BE49-F238E27FC236}">
                <a16:creationId xmlns:a16="http://schemas.microsoft.com/office/drawing/2014/main" id="{5AEAF767-5600-430B-736F-27D641039280}"/>
              </a:ext>
            </a:extLst>
          </p:cNvPr>
          <p:cNvSpPr>
            <a:spLocks noGrp="1"/>
          </p:cNvSpPr>
          <p:nvPr>
            <p:ph idx="1"/>
          </p:nvPr>
        </p:nvSpPr>
        <p:spPr/>
        <p:txBody>
          <a:bodyPr/>
          <a:lstStyle/>
          <a:p>
            <a:r>
              <a:rPr lang="en-US" dirty="0"/>
              <a:t>Associate Professor of Pediatrics at Columbia University Medical Center</a:t>
            </a:r>
          </a:p>
          <a:p>
            <a:r>
              <a:rPr lang="en-US" dirty="0"/>
              <a:t>Pediatric Gastroenterology</a:t>
            </a:r>
          </a:p>
          <a:p>
            <a:r>
              <a:rPr lang="en-US" dirty="0"/>
              <a:t>Director, Neurogastroenterology and Motility Center</a:t>
            </a:r>
          </a:p>
          <a:p>
            <a:r>
              <a:rPr lang="en-US" dirty="0"/>
              <a:t>New York, New York</a:t>
            </a:r>
          </a:p>
        </p:txBody>
      </p:sp>
      <p:sp>
        <p:nvSpPr>
          <p:cNvPr id="4" name="Text Placeholder 3">
            <a:extLst>
              <a:ext uri="{FF2B5EF4-FFF2-40B4-BE49-F238E27FC236}">
                <a16:creationId xmlns:a16="http://schemas.microsoft.com/office/drawing/2014/main" id="{1ED39918-C031-AB1B-BC95-1CD8B6400796}"/>
              </a:ext>
            </a:extLst>
          </p:cNvPr>
          <p:cNvSpPr>
            <a:spLocks noGrp="1"/>
          </p:cNvSpPr>
          <p:nvPr>
            <p:ph type="body" sz="quarter" idx="15"/>
          </p:nvPr>
        </p:nvSpPr>
        <p:spPr/>
        <p:txBody>
          <a:bodyPr/>
          <a:lstStyle/>
          <a:p>
            <a:r>
              <a:rPr lang="en-US" dirty="0"/>
              <a:t>Julie </a:t>
            </a:r>
            <a:r>
              <a:rPr lang="en-US" dirty="0" err="1"/>
              <a:t>Khlevner</a:t>
            </a:r>
            <a:r>
              <a:rPr lang="en-US" dirty="0"/>
              <a:t>, MD</a:t>
            </a:r>
          </a:p>
        </p:txBody>
      </p:sp>
      <p:sp>
        <p:nvSpPr>
          <p:cNvPr id="5" name="Content Placeholder 4">
            <a:extLst>
              <a:ext uri="{FF2B5EF4-FFF2-40B4-BE49-F238E27FC236}">
                <a16:creationId xmlns:a16="http://schemas.microsoft.com/office/drawing/2014/main" id="{34B7BCD2-A7D1-BFF7-E5A4-D92C8BA0BC97}"/>
              </a:ext>
            </a:extLst>
          </p:cNvPr>
          <p:cNvSpPr>
            <a:spLocks noGrp="1"/>
          </p:cNvSpPr>
          <p:nvPr>
            <p:ph idx="16"/>
          </p:nvPr>
        </p:nvSpPr>
        <p:spPr/>
        <p:txBody>
          <a:bodyPr/>
          <a:lstStyle/>
          <a:p>
            <a:r>
              <a:rPr lang="en-US" dirty="0"/>
              <a:t>Professor of Pediatrics</a:t>
            </a:r>
            <a:br>
              <a:rPr lang="en-US" dirty="0"/>
            </a:br>
            <a:r>
              <a:rPr lang="en-US" dirty="0"/>
              <a:t>Director, Aerodigestive Center</a:t>
            </a:r>
            <a:br>
              <a:rPr lang="en-US" dirty="0"/>
            </a:br>
            <a:r>
              <a:rPr lang="en-US" dirty="0"/>
              <a:t>Harvard Medical School</a:t>
            </a:r>
            <a:br>
              <a:rPr lang="en-US" dirty="0"/>
            </a:br>
            <a:r>
              <a:rPr lang="en-US" dirty="0"/>
              <a:t>Boston Children's Hospital</a:t>
            </a:r>
            <a:br>
              <a:rPr lang="en-US" dirty="0"/>
            </a:br>
            <a:r>
              <a:rPr lang="en-US" dirty="0"/>
              <a:t>Boston, Massachusetts</a:t>
            </a:r>
          </a:p>
        </p:txBody>
      </p:sp>
      <p:sp>
        <p:nvSpPr>
          <p:cNvPr id="6" name="Text Placeholder 5">
            <a:extLst>
              <a:ext uri="{FF2B5EF4-FFF2-40B4-BE49-F238E27FC236}">
                <a16:creationId xmlns:a16="http://schemas.microsoft.com/office/drawing/2014/main" id="{B65501BD-CB7C-3BEB-9C72-C167FE1501E7}"/>
              </a:ext>
            </a:extLst>
          </p:cNvPr>
          <p:cNvSpPr>
            <a:spLocks noGrp="1"/>
          </p:cNvSpPr>
          <p:nvPr>
            <p:ph type="body" sz="quarter" idx="17"/>
          </p:nvPr>
        </p:nvSpPr>
        <p:spPr/>
        <p:txBody>
          <a:bodyPr/>
          <a:lstStyle/>
          <a:p>
            <a:r>
              <a:rPr lang="en-US" dirty="0"/>
              <a:t>Rachel Lee Rosen, MD, MPH</a:t>
            </a:r>
          </a:p>
        </p:txBody>
      </p:sp>
      <p:sp>
        <p:nvSpPr>
          <p:cNvPr id="7" name="Text Placeholder 4">
            <a:extLst>
              <a:ext uri="{FF2B5EF4-FFF2-40B4-BE49-F238E27FC236}">
                <a16:creationId xmlns:a16="http://schemas.microsoft.com/office/drawing/2014/main" id="{2EEDBD4F-96AD-86E6-FF12-D83C947C76F4}"/>
              </a:ext>
            </a:extLst>
          </p:cNvPr>
          <p:cNvSpPr txBox="1">
            <a:spLocks/>
          </p:cNvSpPr>
          <p:nvPr/>
        </p:nvSpPr>
        <p:spPr>
          <a:xfrm>
            <a:off x="266008" y="5862320"/>
            <a:ext cx="11682077" cy="253804"/>
          </a:xfrm>
        </p:spPr>
        <p:txBody>
          <a:bodyPr/>
          <a:lstStyle>
            <a:lvl1pPr marL="342900" indent="-342900" algn="l" defTabSz="457200" rtl="0" eaLnBrk="1" latinLnBrk="0" hangingPunct="1">
              <a:lnSpc>
                <a:spcPct val="90000"/>
              </a:lnSpc>
              <a:spcBef>
                <a:spcPts val="0"/>
              </a:spcBef>
              <a:buClrTx/>
              <a:buFont typeface="Arial"/>
              <a:buChar char="•"/>
              <a:defRPr lang="en-US" sz="2800" kern="1200" dirty="0">
                <a:solidFill>
                  <a:srgbClr val="333333"/>
                </a:solidFill>
                <a:latin typeface="+mn-lt"/>
                <a:ea typeface="+mn-ea"/>
                <a:cs typeface="+mn-cs"/>
              </a:defRPr>
            </a:lvl1pPr>
            <a:lvl2pPr marL="742950" indent="-285750" algn="l" defTabSz="457200" rtl="0" eaLnBrk="1" latinLnBrk="0" hangingPunct="1">
              <a:lnSpc>
                <a:spcPct val="90000"/>
              </a:lnSpc>
              <a:spcBef>
                <a:spcPts val="0"/>
              </a:spcBef>
              <a:buClrTx/>
              <a:buFont typeface="Arial" panose="020B0604020202020204" pitchFamily="34" charset="0"/>
              <a:buChar char="•"/>
              <a:defRPr lang="en-US" sz="2400" kern="1200" dirty="0">
                <a:solidFill>
                  <a:srgbClr val="333333"/>
                </a:solidFill>
                <a:latin typeface="+mn-lt"/>
                <a:ea typeface="+mn-ea"/>
                <a:cs typeface="+mn-cs"/>
              </a:defRPr>
            </a:lvl2pPr>
            <a:lvl3pPr marL="1143000" indent="-228600" algn="l" defTabSz="457200" rtl="0" eaLnBrk="1" latinLnBrk="0" hangingPunct="1">
              <a:lnSpc>
                <a:spcPct val="90000"/>
              </a:lnSpc>
              <a:spcBef>
                <a:spcPts val="0"/>
              </a:spcBef>
              <a:buClrTx/>
              <a:buFont typeface="Wingdings" panose="05000000000000000000" pitchFamily="2" charset="2"/>
              <a:buChar char="§"/>
              <a:defRPr lang="en-US" sz="2000" kern="1200" dirty="0">
                <a:solidFill>
                  <a:srgbClr val="333333"/>
                </a:solidFill>
                <a:latin typeface="+mn-lt"/>
                <a:ea typeface="+mn-ea"/>
                <a:cs typeface="+mn-cs"/>
              </a:defRPr>
            </a:lvl3pPr>
            <a:lvl4pPr marL="1600200" indent="-228600" algn="l" defTabSz="457200" rtl="0" eaLnBrk="1" latinLnBrk="0" hangingPunct="1">
              <a:lnSpc>
                <a:spcPct val="90000"/>
              </a:lnSpc>
              <a:spcBef>
                <a:spcPts val="0"/>
              </a:spcBef>
              <a:buClrTx/>
              <a:buFont typeface="Arial" panose="020B0604020202020204" pitchFamily="34" charset="0"/>
              <a:buChar char="»"/>
              <a:defRPr lang="en-US" sz="1800" kern="1200" dirty="0">
                <a:solidFill>
                  <a:srgbClr val="333333"/>
                </a:solidFill>
                <a:latin typeface="+mn-lt"/>
                <a:ea typeface="+mn-ea"/>
                <a:cs typeface="+mn-cs"/>
              </a:defRPr>
            </a:lvl4pPr>
            <a:lvl5pPr marL="2057400" indent="-228600" algn="l" defTabSz="457200" rtl="0" eaLnBrk="1" latinLnBrk="0" hangingPunct="1">
              <a:lnSpc>
                <a:spcPct val="90000"/>
              </a:lnSpc>
              <a:spcBef>
                <a:spcPts val="0"/>
              </a:spcBef>
              <a:buClrTx/>
              <a:buFont typeface="Wingdings" panose="05000000000000000000" pitchFamily="2" charset="2"/>
              <a:buChar char="§"/>
              <a:defRPr lang="en-US" sz="1800" kern="1200" dirty="0">
                <a:solidFill>
                  <a:srgbClr val="33333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100" dirty="0"/>
              <a:t>Cover image credit: </a:t>
            </a:r>
            <a:r>
              <a:rPr lang="en-US" sz="1100" dirty="0" err="1"/>
              <a:t>xijian</a:t>
            </a:r>
            <a:r>
              <a:rPr lang="en-US" sz="1100" dirty="0"/>
              <a:t> via iStock by Getty Images</a:t>
            </a:r>
          </a:p>
        </p:txBody>
      </p:sp>
    </p:spTree>
    <p:extLst>
      <p:ext uri="{BB962C8B-B14F-4D97-AF65-F5344CB8AC3E}">
        <p14:creationId xmlns:p14="http://schemas.microsoft.com/office/powerpoint/2010/main" val="139742344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A1ED-F9E6-8CAF-8BB4-8FAF7361C294}"/>
              </a:ext>
            </a:extLst>
          </p:cNvPr>
          <p:cNvSpPr>
            <a:spLocks noGrp="1"/>
          </p:cNvSpPr>
          <p:nvPr>
            <p:ph type="title"/>
          </p:nvPr>
        </p:nvSpPr>
        <p:spPr/>
        <p:txBody>
          <a:bodyPr/>
          <a:lstStyle/>
          <a:p>
            <a:r>
              <a:rPr lang="en-US" dirty="0"/>
              <a:t>Thickened or “Anti-Reflux” Formulas for the Formula-fed Infant With Visible Reflux</a:t>
            </a:r>
          </a:p>
        </p:txBody>
      </p:sp>
      <p:sp>
        <p:nvSpPr>
          <p:cNvPr id="3" name="Content Placeholder 2">
            <a:extLst>
              <a:ext uri="{FF2B5EF4-FFF2-40B4-BE49-F238E27FC236}">
                <a16:creationId xmlns:a16="http://schemas.microsoft.com/office/drawing/2014/main" id="{3955FAF0-3F7B-446B-7C91-939668F4B637}"/>
              </a:ext>
            </a:extLst>
          </p:cNvPr>
          <p:cNvSpPr>
            <a:spLocks noGrp="1"/>
          </p:cNvSpPr>
          <p:nvPr>
            <p:ph idx="1"/>
          </p:nvPr>
        </p:nvSpPr>
        <p:spPr>
          <a:xfrm>
            <a:off x="265970" y="1735810"/>
            <a:ext cx="11682153" cy="4034238"/>
          </a:xfrm>
        </p:spPr>
        <p:txBody>
          <a:bodyPr/>
          <a:lstStyle/>
          <a:p>
            <a:r>
              <a:rPr lang="en-US" b="1" dirty="0">
                <a:solidFill>
                  <a:schemeClr val="tx2"/>
                </a:solidFill>
              </a:rPr>
              <a:t>Thickened feeds</a:t>
            </a:r>
            <a:r>
              <a:rPr lang="en-US" dirty="0"/>
              <a:t> have been associated with</a:t>
            </a:r>
            <a:r>
              <a:rPr lang="en-US" baseline="30000" dirty="0"/>
              <a:t>[1],[2]</a:t>
            </a:r>
            <a:r>
              <a:rPr lang="en-US" dirty="0"/>
              <a:t>:</a:t>
            </a:r>
          </a:p>
          <a:p>
            <a:pPr lvl="1"/>
            <a:r>
              <a:rPr lang="en-US" dirty="0"/>
              <a:t>Reduced visible regurgitation and vomiting</a:t>
            </a:r>
          </a:p>
          <a:p>
            <a:pPr lvl="1"/>
            <a:r>
              <a:rPr lang="en-US" dirty="0"/>
              <a:t>Increased regurgitation-free days</a:t>
            </a:r>
          </a:p>
          <a:p>
            <a:pPr lvl="1"/>
            <a:r>
              <a:rPr lang="en-US" dirty="0"/>
              <a:t>Increased weight gain</a:t>
            </a:r>
          </a:p>
          <a:p>
            <a:endParaRPr lang="en-US" dirty="0"/>
          </a:p>
          <a:p>
            <a:r>
              <a:rPr lang="en-US" dirty="0"/>
              <a:t>Thickened feeds have </a:t>
            </a:r>
            <a:r>
              <a:rPr lang="en-US" b="1" dirty="0">
                <a:solidFill>
                  <a:schemeClr val="tx2"/>
                </a:solidFill>
              </a:rPr>
              <a:t>not</a:t>
            </a:r>
            <a:r>
              <a:rPr lang="en-US" b="1" dirty="0"/>
              <a:t> </a:t>
            </a:r>
            <a:r>
              <a:rPr lang="en-US" dirty="0"/>
              <a:t>been shown to improve non-regurgitation signs and symptoms of GERD</a:t>
            </a:r>
            <a:r>
              <a:rPr lang="en-US" baseline="30000" dirty="0"/>
              <a:t>[1]</a:t>
            </a:r>
            <a:endParaRPr lang="en-US" dirty="0"/>
          </a:p>
          <a:p>
            <a:pPr marL="0" indent="0">
              <a:buNone/>
            </a:pPr>
            <a:endParaRPr lang="en-US" dirty="0"/>
          </a:p>
        </p:txBody>
      </p:sp>
      <p:sp>
        <p:nvSpPr>
          <p:cNvPr id="4" name="Text Placeholder 3">
            <a:extLst>
              <a:ext uri="{FF2B5EF4-FFF2-40B4-BE49-F238E27FC236}">
                <a16:creationId xmlns:a16="http://schemas.microsoft.com/office/drawing/2014/main" id="{853FD6E0-3D35-4734-F05B-927409BD4A2A}"/>
              </a:ext>
            </a:extLst>
          </p:cNvPr>
          <p:cNvSpPr>
            <a:spLocks noGrp="1"/>
          </p:cNvSpPr>
          <p:nvPr>
            <p:ph type="body" sz="quarter" idx="10"/>
          </p:nvPr>
        </p:nvSpPr>
        <p:spPr/>
        <p:txBody>
          <a:bodyPr/>
          <a:lstStyle/>
          <a:p>
            <a:r>
              <a:rPr lang="en-US" dirty="0"/>
              <a:t>[1]. Rosen R et al. </a:t>
            </a:r>
            <a:r>
              <a:rPr lang="en-US" i="1" dirty="0"/>
              <a:t>J </a:t>
            </a:r>
            <a:r>
              <a:rPr lang="en-US" i="1" dirty="0" err="1"/>
              <a:t>Pediatr</a:t>
            </a:r>
            <a:r>
              <a:rPr lang="en-US" i="1" dirty="0"/>
              <a:t> Gastroenterol </a:t>
            </a:r>
            <a:r>
              <a:rPr lang="en-US" i="1" dirty="0" err="1"/>
              <a:t>Nutr</a:t>
            </a:r>
            <a:r>
              <a:rPr lang="en-US" i="1" dirty="0"/>
              <a:t>.</a:t>
            </a:r>
            <a:r>
              <a:rPr lang="en-US" dirty="0"/>
              <a:t> 2018;66(3):516-554. [2]. Haiden N et al. </a:t>
            </a:r>
            <a:r>
              <a:rPr lang="en-US" i="1" dirty="0"/>
              <a:t>J </a:t>
            </a:r>
            <a:r>
              <a:rPr lang="en-US" i="1" dirty="0" err="1"/>
              <a:t>Pediatr</a:t>
            </a:r>
            <a:r>
              <a:rPr lang="en-US" i="1" dirty="0"/>
              <a:t> Gastroenterol </a:t>
            </a:r>
            <a:r>
              <a:rPr lang="en-US" i="1" dirty="0" err="1"/>
              <a:t>Nutr</a:t>
            </a:r>
            <a:r>
              <a:rPr lang="en-US" i="1" dirty="0"/>
              <a:t>.</a:t>
            </a:r>
            <a:r>
              <a:rPr lang="en-US" dirty="0"/>
              <a:t> 2024;79(1):168-180. </a:t>
            </a:r>
          </a:p>
        </p:txBody>
      </p:sp>
    </p:spTree>
    <p:extLst>
      <p:ext uri="{BB962C8B-B14F-4D97-AF65-F5344CB8AC3E}">
        <p14:creationId xmlns:p14="http://schemas.microsoft.com/office/powerpoint/2010/main" val="299263335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C5DE-8A0A-ED3F-66FD-D1787CA022A8}"/>
              </a:ext>
            </a:extLst>
          </p:cNvPr>
          <p:cNvSpPr>
            <a:spLocks noGrp="1"/>
          </p:cNvSpPr>
          <p:nvPr>
            <p:ph type="title"/>
          </p:nvPr>
        </p:nvSpPr>
        <p:spPr/>
        <p:txBody>
          <a:bodyPr/>
          <a:lstStyle/>
          <a:p>
            <a:r>
              <a:rPr lang="en-US" dirty="0"/>
              <a:t>Stepped Care Approach: Nonpharmacologic Interventions for Formula-Fed Infants</a:t>
            </a:r>
          </a:p>
        </p:txBody>
      </p:sp>
      <p:sp>
        <p:nvSpPr>
          <p:cNvPr id="4" name="Text Placeholder 3">
            <a:extLst>
              <a:ext uri="{FF2B5EF4-FFF2-40B4-BE49-F238E27FC236}">
                <a16:creationId xmlns:a16="http://schemas.microsoft.com/office/drawing/2014/main" id="{09587E28-AEA3-8C15-912C-BF8181F07C07}"/>
              </a:ext>
            </a:extLst>
          </p:cNvPr>
          <p:cNvSpPr>
            <a:spLocks noGrp="1"/>
          </p:cNvSpPr>
          <p:nvPr>
            <p:ph type="body" sz="quarter" idx="10"/>
          </p:nvPr>
        </p:nvSpPr>
        <p:spPr/>
        <p:txBody>
          <a:bodyPr/>
          <a:lstStyle/>
          <a:p>
            <a:r>
              <a:rPr lang="en-US" dirty="0"/>
              <a:t>[1]. NICE. Updated October 9, 2019. </a:t>
            </a:r>
            <a:r>
              <a:rPr lang="en-US" dirty="0">
                <a:hlinkClick r:id="rId2"/>
              </a:rPr>
              <a:t>https://www.nice.org.uk/guidance/ng1</a:t>
            </a:r>
            <a:r>
              <a:rPr lang="en-US" dirty="0"/>
              <a:t>. [2]. Duncan DR et al. </a:t>
            </a:r>
            <a:r>
              <a:rPr lang="en-US" i="1" dirty="0"/>
              <a:t>Curr Gastroenterol Rep</a:t>
            </a:r>
            <a:r>
              <a:rPr lang="en-US" dirty="0"/>
              <a:t>. 2019;21(7):30. </a:t>
            </a:r>
          </a:p>
        </p:txBody>
      </p:sp>
      <p:sp>
        <p:nvSpPr>
          <p:cNvPr id="5" name="Text Placeholder 4">
            <a:extLst>
              <a:ext uri="{FF2B5EF4-FFF2-40B4-BE49-F238E27FC236}">
                <a16:creationId xmlns:a16="http://schemas.microsoft.com/office/drawing/2014/main" id="{FDA516FA-ADDF-58D5-F8A7-211ADA4549CA}"/>
              </a:ext>
            </a:extLst>
          </p:cNvPr>
          <p:cNvSpPr>
            <a:spLocks noGrp="1"/>
          </p:cNvSpPr>
          <p:nvPr>
            <p:ph type="body" sz="quarter" idx="11"/>
          </p:nvPr>
        </p:nvSpPr>
        <p:spPr/>
        <p:txBody>
          <a:bodyPr/>
          <a:lstStyle/>
          <a:p>
            <a:pPr marL="0" indent="0">
              <a:buNone/>
            </a:pPr>
            <a:r>
              <a:rPr lang="en-US" dirty="0"/>
              <a:t>	IDDSI, International Dysphagia Diet </a:t>
            </a:r>
            <a:r>
              <a:rPr lang="en-US" dirty="0" err="1"/>
              <a:t>Standardisation</a:t>
            </a:r>
            <a:r>
              <a:rPr lang="en-US" dirty="0"/>
              <a:t> Initiative</a:t>
            </a:r>
          </a:p>
        </p:txBody>
      </p:sp>
      <p:sp>
        <p:nvSpPr>
          <p:cNvPr id="6" name="Rectangle 5">
            <a:extLst>
              <a:ext uri="{FF2B5EF4-FFF2-40B4-BE49-F238E27FC236}">
                <a16:creationId xmlns:a16="http://schemas.microsoft.com/office/drawing/2014/main" id="{90C111CA-AEBE-8E1E-9008-874C963FBB78}"/>
              </a:ext>
            </a:extLst>
          </p:cNvPr>
          <p:cNvSpPr/>
          <p:nvPr/>
        </p:nvSpPr>
        <p:spPr>
          <a:xfrm>
            <a:off x="1143287" y="2121951"/>
            <a:ext cx="3732551" cy="929390"/>
          </a:xfrm>
          <a:prstGeom prst="rect">
            <a:avLst/>
          </a:prstGeom>
          <a:solidFill>
            <a:schemeClr val="tx2"/>
          </a:solidFill>
          <a:ln>
            <a:solidFill>
              <a:schemeClr val="bg2">
                <a:lumMod val="1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700" b="1" dirty="0"/>
              <a:t>Review feeding history and, if feeds excessive for infant weight, reduce feed volumes</a:t>
            </a:r>
          </a:p>
        </p:txBody>
      </p:sp>
      <p:cxnSp>
        <p:nvCxnSpPr>
          <p:cNvPr id="8" name="Straight Arrow Connector 7">
            <a:extLst>
              <a:ext uri="{FF2B5EF4-FFF2-40B4-BE49-F238E27FC236}">
                <a16:creationId xmlns:a16="http://schemas.microsoft.com/office/drawing/2014/main" id="{B1ACC009-E6BB-2ABE-5260-9CD1EA313160}"/>
              </a:ext>
            </a:extLst>
          </p:cNvPr>
          <p:cNvCxnSpPr>
            <a:cxnSpLocks/>
            <a:stCxn id="6" idx="2"/>
            <a:endCxn id="9" idx="0"/>
          </p:cNvCxnSpPr>
          <p:nvPr/>
        </p:nvCxnSpPr>
        <p:spPr>
          <a:xfrm>
            <a:off x="3009563" y="3051341"/>
            <a:ext cx="0" cy="35876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5E8DDB58-307F-1169-9087-7EC28A66AAB0}"/>
              </a:ext>
            </a:extLst>
          </p:cNvPr>
          <p:cNvSpPr/>
          <p:nvPr/>
        </p:nvSpPr>
        <p:spPr>
          <a:xfrm>
            <a:off x="1143287" y="3410102"/>
            <a:ext cx="3732551" cy="1122544"/>
          </a:xfrm>
          <a:prstGeom prst="rect">
            <a:avLst/>
          </a:prstGeom>
          <a:solidFill>
            <a:schemeClr val="accent5"/>
          </a:solidFill>
          <a:ln>
            <a:solidFill>
              <a:schemeClr val="bg2">
                <a:lumMod val="1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700" b="1" dirty="0"/>
              <a:t>Trial smaller, more frequent feeds while maintaining appropriate total daily intake volume</a:t>
            </a:r>
          </a:p>
        </p:txBody>
      </p:sp>
      <p:sp>
        <p:nvSpPr>
          <p:cNvPr id="13" name="Rectangle 12">
            <a:extLst>
              <a:ext uri="{FF2B5EF4-FFF2-40B4-BE49-F238E27FC236}">
                <a16:creationId xmlns:a16="http://schemas.microsoft.com/office/drawing/2014/main" id="{C8B817B3-B729-0192-C7ED-8907851F5238}"/>
              </a:ext>
            </a:extLst>
          </p:cNvPr>
          <p:cNvSpPr/>
          <p:nvPr/>
        </p:nvSpPr>
        <p:spPr>
          <a:xfrm>
            <a:off x="1143287" y="4891406"/>
            <a:ext cx="3732551" cy="542207"/>
          </a:xfrm>
          <a:prstGeom prst="rect">
            <a:avLst/>
          </a:prstGeom>
          <a:solidFill>
            <a:schemeClr val="accent5">
              <a:lumMod val="60000"/>
              <a:lumOff val="40000"/>
            </a:schemeClr>
          </a:solidFill>
          <a:ln>
            <a:solidFill>
              <a:schemeClr val="bg2">
                <a:lumMod val="1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700" b="1" dirty="0"/>
              <a:t>Trial thickened formulas</a:t>
            </a:r>
          </a:p>
        </p:txBody>
      </p:sp>
      <p:cxnSp>
        <p:nvCxnSpPr>
          <p:cNvPr id="14" name="Straight Arrow Connector 13">
            <a:extLst>
              <a:ext uri="{FF2B5EF4-FFF2-40B4-BE49-F238E27FC236}">
                <a16:creationId xmlns:a16="http://schemas.microsoft.com/office/drawing/2014/main" id="{60AF2114-5C28-D5F3-6E4E-4E9EBAC12793}"/>
              </a:ext>
            </a:extLst>
          </p:cNvPr>
          <p:cNvCxnSpPr>
            <a:cxnSpLocks/>
            <a:stCxn id="9" idx="2"/>
          </p:cNvCxnSpPr>
          <p:nvPr/>
        </p:nvCxnSpPr>
        <p:spPr>
          <a:xfrm flipH="1">
            <a:off x="3009562" y="4532646"/>
            <a:ext cx="1" cy="35876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678B3BB9-381D-75A2-63FC-3AB0970F8A10}"/>
              </a:ext>
            </a:extLst>
          </p:cNvPr>
          <p:cNvSpPr txBox="1"/>
          <p:nvPr/>
        </p:nvSpPr>
        <p:spPr>
          <a:xfrm>
            <a:off x="172403" y="1374592"/>
            <a:ext cx="5674317" cy="707886"/>
          </a:xfrm>
          <a:prstGeom prst="rect">
            <a:avLst/>
          </a:prstGeom>
          <a:noFill/>
        </p:spPr>
        <p:txBody>
          <a:bodyPr wrap="square" rtlCol="0">
            <a:spAutoFit/>
          </a:bodyPr>
          <a:lstStyle/>
          <a:p>
            <a:pPr algn="ctr"/>
            <a:r>
              <a:rPr lang="en-US" sz="2000" b="1" dirty="0"/>
              <a:t>Stepped Care Approach for Formula-Fed Infants With GER and Significant Distress</a:t>
            </a:r>
            <a:r>
              <a:rPr lang="en-US" sz="2000" b="1" baseline="30000" dirty="0"/>
              <a:t>[1]</a:t>
            </a:r>
            <a:endParaRPr lang="en-US" sz="2000" b="1" dirty="0"/>
          </a:p>
        </p:txBody>
      </p:sp>
      <p:cxnSp>
        <p:nvCxnSpPr>
          <p:cNvPr id="22" name="Straight Connector 21">
            <a:extLst>
              <a:ext uri="{FF2B5EF4-FFF2-40B4-BE49-F238E27FC236}">
                <a16:creationId xmlns:a16="http://schemas.microsoft.com/office/drawing/2014/main" id="{7DD4C2B9-7AA4-A558-84B8-B1C497846A75}"/>
              </a:ext>
            </a:extLst>
          </p:cNvPr>
          <p:cNvCxnSpPr>
            <a:cxnSpLocks/>
            <a:stCxn id="13" idx="3"/>
          </p:cNvCxnSpPr>
          <p:nvPr/>
        </p:nvCxnSpPr>
        <p:spPr>
          <a:xfrm flipV="1">
            <a:off x="4875838" y="5156616"/>
            <a:ext cx="1220162" cy="589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586FD67-153E-F322-ED8F-5109650BFB95}"/>
              </a:ext>
            </a:extLst>
          </p:cNvPr>
          <p:cNvCxnSpPr>
            <a:cxnSpLocks/>
          </p:cNvCxnSpPr>
          <p:nvPr/>
        </p:nvCxnSpPr>
        <p:spPr>
          <a:xfrm>
            <a:off x="6096000" y="1931314"/>
            <a:ext cx="0" cy="357655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6F060DA7-B2AB-12D0-F960-A907F8B6CFAC}"/>
              </a:ext>
            </a:extLst>
          </p:cNvPr>
          <p:cNvSpPr txBox="1"/>
          <p:nvPr/>
        </p:nvSpPr>
        <p:spPr>
          <a:xfrm>
            <a:off x="6107046" y="1929860"/>
            <a:ext cx="5266804" cy="3477875"/>
          </a:xfrm>
          <a:prstGeom prst="rect">
            <a:avLst/>
          </a:prstGeom>
          <a:noFill/>
        </p:spPr>
        <p:txBody>
          <a:bodyPr wrap="square" rtlCol="0">
            <a:spAutoFit/>
          </a:bodyPr>
          <a:lstStyle/>
          <a:p>
            <a:r>
              <a:rPr lang="en-US" sz="2000" b="1" dirty="0">
                <a:solidFill>
                  <a:schemeClr val="accent5"/>
                </a:solidFill>
              </a:rPr>
              <a:t>Clinical Considerations and Counseling Points for Thickened Formulas</a:t>
            </a:r>
            <a:r>
              <a:rPr lang="en-US" sz="2000" b="1" baseline="30000" dirty="0">
                <a:solidFill>
                  <a:schemeClr val="accent5"/>
                </a:solidFill>
              </a:rPr>
              <a:t>[2]</a:t>
            </a:r>
            <a:endParaRPr lang="en-US" sz="2000" b="1" dirty="0">
              <a:solidFill>
                <a:schemeClr val="accent5"/>
              </a:solidFill>
            </a:endParaRPr>
          </a:p>
          <a:p>
            <a:pPr marL="285750" indent="-285750">
              <a:buFont typeface="Arial" panose="020B0604020202020204" pitchFamily="34" charset="0"/>
              <a:buChar char="•"/>
            </a:pPr>
            <a:r>
              <a:rPr lang="en-US" dirty="0"/>
              <a:t>Recommend achieving slightly or mildly thick feeds (IDDSI Flow Test), depending on severity</a:t>
            </a:r>
          </a:p>
          <a:p>
            <a:pPr marL="285750" indent="-285750">
              <a:buFont typeface="Arial" panose="020B0604020202020204" pitchFamily="34" charset="0"/>
              <a:buChar char="•"/>
            </a:pPr>
            <a:r>
              <a:rPr lang="en-US" dirty="0"/>
              <a:t>Discuss use of different nipple sizes to achieve flow rate</a:t>
            </a:r>
          </a:p>
          <a:p>
            <a:pPr marL="285750" indent="-285750">
              <a:buFont typeface="Arial" panose="020B0604020202020204" pitchFamily="34" charset="0"/>
              <a:buChar char="•"/>
            </a:pPr>
            <a:r>
              <a:rPr lang="en-US" dirty="0"/>
              <a:t>Account for altered nutritional profile of feeds (increased calorie content) and, if possible, work with dietitian</a:t>
            </a:r>
          </a:p>
          <a:p>
            <a:pPr marL="285750" indent="-285750">
              <a:buFont typeface="Arial" panose="020B0604020202020204" pitchFamily="34" charset="0"/>
              <a:buChar char="•"/>
            </a:pPr>
            <a:r>
              <a:rPr lang="en-US" dirty="0"/>
              <a:t>Schedule follow-up to evaluate tolerability of thickener and degree of thickening</a:t>
            </a:r>
          </a:p>
        </p:txBody>
      </p:sp>
    </p:spTree>
    <p:extLst>
      <p:ext uri="{BB962C8B-B14F-4D97-AF65-F5344CB8AC3E}">
        <p14:creationId xmlns:p14="http://schemas.microsoft.com/office/powerpoint/2010/main" val="35142342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FA7229-A1BC-8E55-BB60-D72F087E868D}"/>
              </a:ext>
            </a:extLst>
          </p:cNvPr>
          <p:cNvSpPr/>
          <p:nvPr/>
        </p:nvSpPr>
        <p:spPr>
          <a:xfrm>
            <a:off x="5344169" y="1814266"/>
            <a:ext cx="6035101" cy="3843636"/>
          </a:xfrm>
          <a:prstGeom prst="rect">
            <a:avLst/>
          </a:prstGeom>
          <a:solidFill>
            <a:schemeClr val="bg1">
              <a:lumMod val="95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b"/>
          <a:lstStyle/>
          <a:p>
            <a:pPr algn="ctr"/>
            <a:endParaRPr lang="en-US" sz="2400" dirty="0"/>
          </a:p>
        </p:txBody>
      </p:sp>
      <p:sp>
        <p:nvSpPr>
          <p:cNvPr id="2" name="Title 1">
            <a:extLst>
              <a:ext uri="{FF2B5EF4-FFF2-40B4-BE49-F238E27FC236}">
                <a16:creationId xmlns:a16="http://schemas.microsoft.com/office/drawing/2014/main" id="{545F8056-596A-D9D1-F0C5-14EF39C19228}"/>
              </a:ext>
            </a:extLst>
          </p:cNvPr>
          <p:cNvSpPr>
            <a:spLocks noGrp="1"/>
          </p:cNvSpPr>
          <p:nvPr>
            <p:ph type="title"/>
          </p:nvPr>
        </p:nvSpPr>
        <p:spPr/>
        <p:txBody>
          <a:bodyPr/>
          <a:lstStyle/>
          <a:p>
            <a:r>
              <a:rPr lang="en-US" dirty="0"/>
              <a:t>Nutritional Interventions for Breastmilk-Fed Infants</a:t>
            </a:r>
          </a:p>
        </p:txBody>
      </p:sp>
      <p:sp>
        <p:nvSpPr>
          <p:cNvPr id="4" name="Text Placeholder 3">
            <a:extLst>
              <a:ext uri="{FF2B5EF4-FFF2-40B4-BE49-F238E27FC236}">
                <a16:creationId xmlns:a16="http://schemas.microsoft.com/office/drawing/2014/main" id="{1C9B2BFC-285F-41A1-32B9-3FD6E87201DA}"/>
              </a:ext>
            </a:extLst>
          </p:cNvPr>
          <p:cNvSpPr>
            <a:spLocks noGrp="1"/>
          </p:cNvSpPr>
          <p:nvPr>
            <p:ph type="body" sz="quarter" idx="10"/>
          </p:nvPr>
        </p:nvSpPr>
        <p:spPr/>
        <p:txBody>
          <a:bodyPr/>
          <a:lstStyle/>
          <a:p>
            <a:r>
              <a:rPr lang="en-US" dirty="0"/>
              <a:t>[1]. Haiden N et al. </a:t>
            </a:r>
            <a:r>
              <a:rPr lang="en-US" i="1" dirty="0"/>
              <a:t>J </a:t>
            </a:r>
            <a:r>
              <a:rPr lang="en-US" i="1" dirty="0" err="1"/>
              <a:t>Pediatr</a:t>
            </a:r>
            <a:r>
              <a:rPr lang="en-US" i="1" dirty="0"/>
              <a:t> Gastroenterol </a:t>
            </a:r>
            <a:r>
              <a:rPr lang="en-US" i="1" dirty="0" err="1"/>
              <a:t>Nutr</a:t>
            </a:r>
            <a:r>
              <a:rPr lang="en-US" i="1" dirty="0"/>
              <a:t>.</a:t>
            </a:r>
            <a:r>
              <a:rPr lang="en-US" dirty="0"/>
              <a:t> 2024;79(1):168-180. [2]. Rosen R et al. </a:t>
            </a:r>
            <a:r>
              <a:rPr lang="en-US" i="1" dirty="0"/>
              <a:t>J </a:t>
            </a:r>
            <a:r>
              <a:rPr lang="en-US" i="1" dirty="0" err="1"/>
              <a:t>Pediatr</a:t>
            </a:r>
            <a:r>
              <a:rPr lang="en-US" i="1" dirty="0"/>
              <a:t> Gastroenterol </a:t>
            </a:r>
            <a:r>
              <a:rPr lang="en-US" i="1" dirty="0" err="1"/>
              <a:t>Nutr</a:t>
            </a:r>
            <a:r>
              <a:rPr lang="en-US" i="1" dirty="0"/>
              <a:t>.</a:t>
            </a:r>
            <a:r>
              <a:rPr lang="en-US" dirty="0"/>
              <a:t> 2018;66(3):516-554.</a:t>
            </a:r>
          </a:p>
        </p:txBody>
      </p:sp>
      <p:sp>
        <p:nvSpPr>
          <p:cNvPr id="6" name="Rounded Rectangle 5">
            <a:extLst>
              <a:ext uri="{FF2B5EF4-FFF2-40B4-BE49-F238E27FC236}">
                <a16:creationId xmlns:a16="http://schemas.microsoft.com/office/drawing/2014/main" id="{F880961A-8020-0C4D-E627-B229B6CC1458}"/>
              </a:ext>
            </a:extLst>
          </p:cNvPr>
          <p:cNvSpPr/>
          <p:nvPr/>
        </p:nvSpPr>
        <p:spPr>
          <a:xfrm>
            <a:off x="5037992" y="1482389"/>
            <a:ext cx="6531346" cy="1196663"/>
          </a:xfrm>
          <a:prstGeom prst="roundRect">
            <a:avLst>
              <a:gd name="adj" fmla="val 7323"/>
            </a:avLst>
          </a:prstGeom>
        </p:spPr>
        <p:style>
          <a:lnRef idx="2">
            <a:schemeClr val="dk1"/>
          </a:lnRef>
          <a:fillRef idx="1">
            <a:schemeClr val="lt1"/>
          </a:fillRef>
          <a:effectRef idx="0">
            <a:schemeClr val="dk1"/>
          </a:effectRef>
          <a:fontRef idx="minor">
            <a:schemeClr val="dk1"/>
          </a:fontRef>
        </p:style>
        <p:txBody>
          <a:bodyPr rtlCol="0" anchor="t"/>
          <a:lstStyle/>
          <a:p>
            <a:endParaRPr lang="en-US" dirty="0"/>
          </a:p>
          <a:p>
            <a:endParaRPr lang="en-US" dirty="0"/>
          </a:p>
          <a:p>
            <a:endParaRPr lang="en-US" dirty="0"/>
          </a:p>
        </p:txBody>
      </p:sp>
      <p:sp>
        <p:nvSpPr>
          <p:cNvPr id="7" name="Rectangle 6">
            <a:extLst>
              <a:ext uri="{FF2B5EF4-FFF2-40B4-BE49-F238E27FC236}">
                <a16:creationId xmlns:a16="http://schemas.microsoft.com/office/drawing/2014/main" id="{D638D672-E77A-AA4A-35E4-B06737C1A987}"/>
              </a:ext>
            </a:extLst>
          </p:cNvPr>
          <p:cNvSpPr/>
          <p:nvPr/>
        </p:nvSpPr>
        <p:spPr>
          <a:xfrm>
            <a:off x="370485" y="1527620"/>
            <a:ext cx="4370848" cy="4130281"/>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b"/>
          <a:lstStyle/>
          <a:p>
            <a:pPr algn="ctr"/>
            <a:r>
              <a:rPr lang="en-US" sz="2400" dirty="0"/>
              <a:t>GERD is </a:t>
            </a:r>
            <a:r>
              <a:rPr lang="en-US" sz="2400" b="1" dirty="0"/>
              <a:t>not </a:t>
            </a:r>
            <a:r>
              <a:rPr lang="en-US" sz="2400" dirty="0"/>
              <a:t>an indication for switching to formula in most breastfed infants;</a:t>
            </a:r>
            <a:r>
              <a:rPr lang="en-US" sz="2400" b="1" dirty="0"/>
              <a:t> </a:t>
            </a:r>
            <a:r>
              <a:rPr lang="en-US" sz="2400" dirty="0"/>
              <a:t>caregivers of breastfed infants with GERD should be encouraged to </a:t>
            </a:r>
            <a:r>
              <a:rPr lang="en-US" sz="2400" b="1" dirty="0"/>
              <a:t>continue breastfeeding</a:t>
            </a:r>
            <a:r>
              <a:rPr lang="en-US" sz="2400" dirty="0"/>
              <a:t>.</a:t>
            </a:r>
          </a:p>
          <a:p>
            <a:pPr algn="ctr"/>
            <a:endParaRPr lang="en-US" sz="2400" dirty="0"/>
          </a:p>
        </p:txBody>
      </p:sp>
      <p:pic>
        <p:nvPicPr>
          <p:cNvPr id="10" name="Graphic 9">
            <a:extLst>
              <a:ext uri="{FF2B5EF4-FFF2-40B4-BE49-F238E27FC236}">
                <a16:creationId xmlns:a16="http://schemas.microsoft.com/office/drawing/2014/main" id="{D2FCFDC9-415C-2251-EF4D-E97691ECA594}"/>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745317" y="1757552"/>
            <a:ext cx="1241975" cy="1241975"/>
          </a:xfrm>
          <a:prstGeom prst="rect">
            <a:avLst/>
          </a:prstGeom>
        </p:spPr>
      </p:pic>
      <p:sp>
        <p:nvSpPr>
          <p:cNvPr id="11" name="Content Placeholder 2">
            <a:extLst>
              <a:ext uri="{FF2B5EF4-FFF2-40B4-BE49-F238E27FC236}">
                <a16:creationId xmlns:a16="http://schemas.microsoft.com/office/drawing/2014/main" id="{566A7335-D639-C30F-E338-DAE8265F7298}"/>
              </a:ext>
            </a:extLst>
          </p:cNvPr>
          <p:cNvSpPr>
            <a:spLocks noGrp="1"/>
          </p:cNvSpPr>
          <p:nvPr>
            <p:ph idx="1"/>
          </p:nvPr>
        </p:nvSpPr>
        <p:spPr>
          <a:xfrm>
            <a:off x="5344168" y="1586132"/>
            <a:ext cx="6414312" cy="3789479"/>
          </a:xfrm>
        </p:spPr>
        <p:txBody>
          <a:bodyPr/>
          <a:lstStyle/>
          <a:p>
            <a:pPr marL="0" indent="0">
              <a:buNone/>
            </a:pPr>
            <a:r>
              <a:rPr lang="en-US" sz="2200" b="1" dirty="0">
                <a:solidFill>
                  <a:schemeClr val="tx2"/>
                </a:solidFill>
              </a:rPr>
              <a:t>For infants with frequent regurgitation, human milk thickeners added to pumped breastmilk may be considered.</a:t>
            </a:r>
          </a:p>
          <a:p>
            <a:pPr marL="0" indent="0">
              <a:buNone/>
            </a:pPr>
            <a:endParaRPr lang="en-US" sz="2200" dirty="0"/>
          </a:p>
        </p:txBody>
      </p:sp>
      <p:sp>
        <p:nvSpPr>
          <p:cNvPr id="9" name="TextBox 8">
            <a:extLst>
              <a:ext uri="{FF2B5EF4-FFF2-40B4-BE49-F238E27FC236}">
                <a16:creationId xmlns:a16="http://schemas.microsoft.com/office/drawing/2014/main" id="{9EB9A0FC-714C-995C-D0A8-7409E4AA761E}"/>
              </a:ext>
            </a:extLst>
          </p:cNvPr>
          <p:cNvSpPr txBox="1"/>
          <p:nvPr/>
        </p:nvSpPr>
        <p:spPr>
          <a:xfrm>
            <a:off x="5037992" y="2725173"/>
            <a:ext cx="6341279" cy="2800767"/>
          </a:xfrm>
          <a:prstGeom prst="rect">
            <a:avLst/>
          </a:prstGeom>
          <a:noFill/>
        </p:spPr>
        <p:txBody>
          <a:bodyPr wrap="square">
            <a:spAutoFit/>
          </a:bodyPr>
          <a:lstStyle/>
          <a:p>
            <a:pPr lvl="1"/>
            <a:r>
              <a:rPr lang="en-US" sz="2000" b="1" dirty="0"/>
              <a:t>Recommended for infants:</a:t>
            </a:r>
          </a:p>
          <a:p>
            <a:pPr marL="1031875" lvl="1" indent="-304800">
              <a:buFont typeface="Arial" panose="020B0604020202020204" pitchFamily="34" charset="0"/>
              <a:buChar char="•"/>
            </a:pPr>
            <a:r>
              <a:rPr lang="en-US" sz="2000" dirty="0"/>
              <a:t>Carob bean gum thickeners </a:t>
            </a:r>
            <a:br>
              <a:rPr lang="en-US" sz="2000" dirty="0"/>
            </a:br>
            <a:r>
              <a:rPr lang="en-US" sz="2000" dirty="0"/>
              <a:t>(&gt;42 weeks’ gestation)</a:t>
            </a:r>
          </a:p>
          <a:p>
            <a:pPr marL="1031875" lvl="1" indent="-304800">
              <a:buFont typeface="Arial" panose="020B0604020202020204" pitchFamily="34" charset="0"/>
              <a:buChar char="•"/>
            </a:pPr>
            <a:r>
              <a:rPr lang="en-US" sz="2000" dirty="0"/>
              <a:t>Food-based thickeners</a:t>
            </a:r>
          </a:p>
          <a:p>
            <a:pPr lvl="1"/>
            <a:endParaRPr lang="en-US" sz="600" b="1" dirty="0"/>
          </a:p>
          <a:p>
            <a:pPr marL="727075" lvl="1"/>
            <a:endParaRPr lang="en-US" sz="400" dirty="0"/>
          </a:p>
          <a:p>
            <a:pPr lvl="1"/>
            <a:r>
              <a:rPr lang="en-US" sz="2000" b="1" dirty="0"/>
              <a:t>Recommended for older children:</a:t>
            </a:r>
          </a:p>
          <a:p>
            <a:pPr marL="1031875" lvl="1" indent="-304800">
              <a:buFont typeface="Arial" panose="020B0604020202020204" pitchFamily="34" charset="0"/>
              <a:buChar char="•"/>
            </a:pPr>
            <a:r>
              <a:rPr lang="en-US" sz="2000" dirty="0"/>
              <a:t>Xanthan gum thickeners (&gt;1 year of age due to risk of NEC)</a:t>
            </a:r>
          </a:p>
          <a:p>
            <a:pPr marL="1031875" lvl="1" indent="-304800">
              <a:buFont typeface="Arial" panose="020B0604020202020204" pitchFamily="34" charset="0"/>
              <a:buChar char="•"/>
            </a:pPr>
            <a:r>
              <a:rPr lang="en-US" sz="2000" dirty="0"/>
              <a:t>Food-based thickeners</a:t>
            </a:r>
          </a:p>
          <a:p>
            <a:pPr lvl="1"/>
            <a:endParaRPr lang="en-US" sz="600" b="1" dirty="0"/>
          </a:p>
        </p:txBody>
      </p:sp>
    </p:spTree>
    <p:extLst>
      <p:ext uri="{BB962C8B-B14F-4D97-AF65-F5344CB8AC3E}">
        <p14:creationId xmlns:p14="http://schemas.microsoft.com/office/powerpoint/2010/main" val="256712581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02288-8082-2544-B1A2-D502B1970D88}"/>
              </a:ext>
            </a:extLst>
          </p:cNvPr>
          <p:cNvSpPr>
            <a:spLocks noGrp="1"/>
          </p:cNvSpPr>
          <p:nvPr>
            <p:ph type="title"/>
          </p:nvPr>
        </p:nvSpPr>
        <p:spPr/>
        <p:txBody>
          <a:bodyPr/>
          <a:lstStyle/>
          <a:p>
            <a:r>
              <a:rPr lang="en-US" dirty="0"/>
              <a:t>Contraindications for Thickeners</a:t>
            </a:r>
          </a:p>
        </p:txBody>
      </p:sp>
      <p:grpSp>
        <p:nvGrpSpPr>
          <p:cNvPr id="7" name="Group 6">
            <a:extLst>
              <a:ext uri="{FF2B5EF4-FFF2-40B4-BE49-F238E27FC236}">
                <a16:creationId xmlns:a16="http://schemas.microsoft.com/office/drawing/2014/main" id="{D778F0D4-3034-7676-E4B3-2B1E451A851A}"/>
              </a:ext>
            </a:extLst>
          </p:cNvPr>
          <p:cNvGrpSpPr/>
          <p:nvPr/>
        </p:nvGrpSpPr>
        <p:grpSpPr>
          <a:xfrm>
            <a:off x="1050116" y="1461380"/>
            <a:ext cx="10091767" cy="3935239"/>
            <a:chOff x="1249168" y="990208"/>
            <a:chExt cx="7149871" cy="4779641"/>
          </a:xfrm>
        </p:grpSpPr>
        <p:sp>
          <p:nvSpPr>
            <p:cNvPr id="8" name="Freeform 7">
              <a:extLst>
                <a:ext uri="{FF2B5EF4-FFF2-40B4-BE49-F238E27FC236}">
                  <a16:creationId xmlns:a16="http://schemas.microsoft.com/office/drawing/2014/main" id="{EED7B83E-A4C6-3276-186F-854EB14FABD2}"/>
                </a:ext>
              </a:extLst>
            </p:cNvPr>
            <p:cNvSpPr/>
            <p:nvPr/>
          </p:nvSpPr>
          <p:spPr>
            <a:xfrm>
              <a:off x="1249168" y="990208"/>
              <a:ext cx="3404700" cy="2042820"/>
            </a:xfrm>
            <a:prstGeom prst="roundRect">
              <a:avLst/>
            </a:prstGeom>
          </p:spPr>
          <p:style>
            <a:lnRef idx="2">
              <a:schemeClr val="dk1"/>
            </a:lnRef>
            <a:fillRef idx="1">
              <a:schemeClr val="lt1"/>
            </a:fillRef>
            <a:effectRef idx="0">
              <a:schemeClr val="dk1"/>
            </a:effectRef>
            <a:fontRef idx="minor">
              <a:schemeClr val="dk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Motility disorders</a:t>
              </a:r>
              <a:endParaRPr lang="en-US" sz="2300" b="1" kern="1200" dirty="0"/>
            </a:p>
          </p:txBody>
        </p:sp>
        <p:sp>
          <p:nvSpPr>
            <p:cNvPr id="9" name="Freeform 8">
              <a:extLst>
                <a:ext uri="{FF2B5EF4-FFF2-40B4-BE49-F238E27FC236}">
                  <a16:creationId xmlns:a16="http://schemas.microsoft.com/office/drawing/2014/main" id="{CE8EFE0C-2653-21E6-74F6-636543A9FE52}"/>
                </a:ext>
              </a:extLst>
            </p:cNvPr>
            <p:cNvSpPr/>
            <p:nvPr/>
          </p:nvSpPr>
          <p:spPr>
            <a:xfrm>
              <a:off x="4994339" y="990208"/>
              <a:ext cx="3404700" cy="2042820"/>
            </a:xfrm>
            <a:prstGeom prst="roundRect">
              <a:avLst/>
            </a:prstGeom>
          </p:spPr>
          <p:style>
            <a:lnRef idx="2">
              <a:schemeClr val="dk1"/>
            </a:lnRef>
            <a:fillRef idx="1">
              <a:schemeClr val="lt1"/>
            </a:fillRef>
            <a:effectRef idx="0">
              <a:schemeClr val="dk1"/>
            </a:effectRef>
            <a:fontRef idx="minor">
              <a:schemeClr val="dk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Disorders associated with poor intestinal perfusion (eg, congenital heart disease)</a:t>
              </a:r>
            </a:p>
          </p:txBody>
        </p:sp>
        <p:sp>
          <p:nvSpPr>
            <p:cNvPr id="10" name="Freeform 9">
              <a:extLst>
                <a:ext uri="{FF2B5EF4-FFF2-40B4-BE49-F238E27FC236}">
                  <a16:creationId xmlns:a16="http://schemas.microsoft.com/office/drawing/2014/main" id="{0C9CD74B-30F7-C34A-8A8E-ABB22D763829}"/>
                </a:ext>
              </a:extLst>
            </p:cNvPr>
            <p:cNvSpPr/>
            <p:nvPr/>
          </p:nvSpPr>
          <p:spPr>
            <a:xfrm>
              <a:off x="1249168" y="3727029"/>
              <a:ext cx="3404700" cy="2042820"/>
            </a:xfrm>
            <a:prstGeom prst="roundRect">
              <a:avLst/>
            </a:prstGeom>
          </p:spPr>
          <p:style>
            <a:lnRef idx="2">
              <a:schemeClr val="dk1"/>
            </a:lnRef>
            <a:fillRef idx="1">
              <a:schemeClr val="lt1"/>
            </a:fillRef>
            <a:effectRef idx="0">
              <a:schemeClr val="dk1"/>
            </a:effectRef>
            <a:fontRef idx="minor">
              <a:schemeClr val="dk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Heme-positive stools</a:t>
              </a:r>
            </a:p>
          </p:txBody>
        </p:sp>
        <p:sp>
          <p:nvSpPr>
            <p:cNvPr id="11" name="Freeform 10">
              <a:extLst>
                <a:ext uri="{FF2B5EF4-FFF2-40B4-BE49-F238E27FC236}">
                  <a16:creationId xmlns:a16="http://schemas.microsoft.com/office/drawing/2014/main" id="{C135AA1C-86B7-7665-463B-46483115F9EE}"/>
                </a:ext>
              </a:extLst>
            </p:cNvPr>
            <p:cNvSpPr/>
            <p:nvPr/>
          </p:nvSpPr>
          <p:spPr>
            <a:xfrm>
              <a:off x="4994339" y="3727029"/>
              <a:ext cx="3404700" cy="2042820"/>
            </a:xfrm>
            <a:prstGeom prst="roundRect">
              <a:avLst/>
            </a:prstGeom>
          </p:spPr>
          <p:style>
            <a:lnRef idx="2">
              <a:schemeClr val="dk1"/>
            </a:lnRef>
            <a:fillRef idx="1">
              <a:schemeClr val="lt1"/>
            </a:fillRef>
            <a:effectRef idx="0">
              <a:schemeClr val="dk1"/>
            </a:effectRef>
            <a:fontRef idx="minor">
              <a:schemeClr val="dk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History of NEC or NEC watches</a:t>
              </a:r>
            </a:p>
          </p:txBody>
        </p:sp>
      </p:grpSp>
      <p:sp>
        <p:nvSpPr>
          <p:cNvPr id="4" name="Text Placeholder 3">
            <a:extLst>
              <a:ext uri="{FF2B5EF4-FFF2-40B4-BE49-F238E27FC236}">
                <a16:creationId xmlns:a16="http://schemas.microsoft.com/office/drawing/2014/main" id="{3A6AEFB0-2718-1B08-42F1-CBC4C42E1FC0}"/>
              </a:ext>
            </a:extLst>
          </p:cNvPr>
          <p:cNvSpPr>
            <a:spLocks noGrp="1"/>
          </p:cNvSpPr>
          <p:nvPr>
            <p:ph type="body" sz="quarter" idx="10"/>
          </p:nvPr>
        </p:nvSpPr>
        <p:spPr/>
        <p:txBody>
          <a:bodyPr/>
          <a:lstStyle/>
          <a:p>
            <a:r>
              <a:rPr lang="en-US" dirty="0"/>
              <a:t>Duncan DR et al. </a:t>
            </a:r>
            <a:r>
              <a:rPr lang="en-US" i="1" dirty="0"/>
              <a:t>Curr Gastroenterol Rep</a:t>
            </a:r>
            <a:r>
              <a:rPr lang="en-US" dirty="0"/>
              <a:t>. 2019;21(7):30.</a:t>
            </a:r>
          </a:p>
        </p:txBody>
      </p:sp>
    </p:spTree>
    <p:extLst>
      <p:ext uri="{BB962C8B-B14F-4D97-AF65-F5344CB8AC3E}">
        <p14:creationId xmlns:p14="http://schemas.microsoft.com/office/powerpoint/2010/main" val="386862448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4873-3C70-7DC9-5500-E601ABFB8195}"/>
              </a:ext>
            </a:extLst>
          </p:cNvPr>
          <p:cNvSpPr>
            <a:spLocks noGrp="1"/>
          </p:cNvSpPr>
          <p:nvPr>
            <p:ph type="title"/>
          </p:nvPr>
        </p:nvSpPr>
        <p:spPr>
          <a:xfrm>
            <a:off x="265970" y="-228086"/>
            <a:ext cx="11682153" cy="1143000"/>
          </a:xfrm>
        </p:spPr>
        <p:txBody>
          <a:bodyPr/>
          <a:lstStyle/>
          <a:p>
            <a:r>
              <a:rPr lang="en-US" dirty="0"/>
              <a:t>Thickener Types and Characteristics</a:t>
            </a:r>
          </a:p>
        </p:txBody>
      </p:sp>
      <p:graphicFrame>
        <p:nvGraphicFramePr>
          <p:cNvPr id="6" name="Content Placeholder 5">
            <a:extLst>
              <a:ext uri="{FF2B5EF4-FFF2-40B4-BE49-F238E27FC236}">
                <a16:creationId xmlns:a16="http://schemas.microsoft.com/office/drawing/2014/main" id="{C39EE60A-CA05-1263-8115-09730EE335F9}"/>
              </a:ext>
            </a:extLst>
          </p:cNvPr>
          <p:cNvGraphicFramePr>
            <a:graphicFrameLocks noGrp="1"/>
          </p:cNvGraphicFramePr>
          <p:nvPr>
            <p:ph idx="1"/>
            <p:extLst>
              <p:ext uri="{D42A27DB-BD31-4B8C-83A1-F6EECF244321}">
                <p14:modId xmlns:p14="http://schemas.microsoft.com/office/powerpoint/2010/main" val="3320149181"/>
              </p:ext>
            </p:extLst>
          </p:nvPr>
        </p:nvGraphicFramePr>
        <p:xfrm>
          <a:off x="557850" y="685286"/>
          <a:ext cx="11098391" cy="5257800"/>
        </p:xfrm>
        <a:graphic>
          <a:graphicData uri="http://schemas.openxmlformats.org/drawingml/2006/table">
            <a:tbl>
              <a:tblPr firstRow="1" bandRow="1">
                <a:tableStyleId>{5C22544A-7EE6-4342-B048-85BDC9FD1C3A}</a:tableStyleId>
              </a:tblPr>
              <a:tblGrid>
                <a:gridCol w="1897573">
                  <a:extLst>
                    <a:ext uri="{9D8B030D-6E8A-4147-A177-3AD203B41FA5}">
                      <a16:colId xmlns:a16="http://schemas.microsoft.com/office/drawing/2014/main" val="1534437314"/>
                    </a:ext>
                  </a:extLst>
                </a:gridCol>
                <a:gridCol w="2503161">
                  <a:extLst>
                    <a:ext uri="{9D8B030D-6E8A-4147-A177-3AD203B41FA5}">
                      <a16:colId xmlns:a16="http://schemas.microsoft.com/office/drawing/2014/main" val="336865890"/>
                    </a:ext>
                  </a:extLst>
                </a:gridCol>
                <a:gridCol w="1474839">
                  <a:extLst>
                    <a:ext uri="{9D8B030D-6E8A-4147-A177-3AD203B41FA5}">
                      <a16:colId xmlns:a16="http://schemas.microsoft.com/office/drawing/2014/main" val="310014219"/>
                    </a:ext>
                  </a:extLst>
                </a:gridCol>
                <a:gridCol w="2019953">
                  <a:extLst>
                    <a:ext uri="{9D8B030D-6E8A-4147-A177-3AD203B41FA5}">
                      <a16:colId xmlns:a16="http://schemas.microsoft.com/office/drawing/2014/main" val="2775767235"/>
                    </a:ext>
                  </a:extLst>
                </a:gridCol>
                <a:gridCol w="3202865">
                  <a:extLst>
                    <a:ext uri="{9D8B030D-6E8A-4147-A177-3AD203B41FA5}">
                      <a16:colId xmlns:a16="http://schemas.microsoft.com/office/drawing/2014/main" val="3250701"/>
                    </a:ext>
                  </a:extLst>
                </a:gridCol>
              </a:tblGrid>
              <a:tr h="334465">
                <a:tc>
                  <a:txBody>
                    <a:bodyPr/>
                    <a:lstStyle/>
                    <a:p>
                      <a:pPr algn="l" fontAlgn="t"/>
                      <a:r>
                        <a:rPr lang="en-US" sz="1600" b="1" dirty="0">
                          <a:effectLst/>
                        </a:rPr>
                        <a:t>Thickener</a:t>
                      </a:r>
                      <a:br>
                        <a:rPr lang="en-US" sz="1600" b="1" dirty="0">
                          <a:effectLst/>
                        </a:rPr>
                      </a:br>
                      <a:r>
                        <a:rPr lang="en-US" sz="1600" b="1" dirty="0">
                          <a:effectLst/>
                        </a:rPr>
                        <a:t>type</a:t>
                      </a:r>
                    </a:p>
                  </a:txBody>
                  <a:tcPr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t"/>
                      <a:r>
                        <a:rPr lang="en-US" sz="1600" b="1" dirty="0">
                          <a:effectLst/>
                        </a:rPr>
                        <a:t>Calories (kcal/teaspoon)</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t"/>
                      <a:r>
                        <a:rPr lang="en-US" sz="1600" b="1" dirty="0">
                          <a:effectLst/>
                        </a:rPr>
                        <a:t>Can thicken breastmilk?</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t"/>
                      <a:r>
                        <a:rPr lang="en-US" sz="1600" b="1" dirty="0">
                          <a:effectLst/>
                        </a:rPr>
                        <a:t>Age/weight restrictions</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t"/>
                      <a:r>
                        <a:rPr lang="en-US" sz="1600" b="1" dirty="0">
                          <a:effectLst/>
                        </a:rPr>
                        <a:t>Notes</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481267477"/>
                  </a:ext>
                </a:extLst>
              </a:tr>
              <a:tr h="178900">
                <a:tc gridSpan="5">
                  <a:txBody>
                    <a:bodyPr/>
                    <a:lstStyle/>
                    <a:p>
                      <a:pPr algn="l" fontAlgn="t"/>
                      <a:r>
                        <a:rPr lang="en-US" sz="1600" b="1" dirty="0">
                          <a:effectLst/>
                        </a:rPr>
                        <a:t>Cereals</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fontAlgn="t"/>
                      <a:endParaRPr lang="en-US" sz="1400" b="0" dirty="0">
                        <a:effectLst/>
                      </a:endParaRPr>
                    </a:p>
                  </a:txBody>
                  <a:tcPr anchor="ct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pPr marL="285750" indent="-285750" algn="l" fontAlgn="t">
                        <a:buFont typeface="Arial" panose="020B0604020202020204" pitchFamily="34" charset="0"/>
                        <a:buChar char="•"/>
                      </a:pPr>
                      <a:endParaRPr lang="en-US" sz="1400" b="0" dirty="0">
                        <a:effectLst/>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18591505"/>
                  </a:ext>
                </a:extLst>
              </a:tr>
              <a:tr h="276128">
                <a:tc>
                  <a:txBody>
                    <a:bodyPr/>
                    <a:lstStyle/>
                    <a:p>
                      <a:pPr algn="l" fontAlgn="t"/>
                      <a:r>
                        <a:rPr lang="en-US" sz="1600" b="0" dirty="0">
                          <a:effectLst/>
                        </a:rPr>
                        <a:t>   Rice</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5 kcal per teaspoon of cereal</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a:effectLst/>
                        </a:rPr>
                        <a:t>No</a:t>
                      </a:r>
                      <a:endParaRPr lang="en-US" sz="1300" b="0" dirty="0">
                        <a:effectLst/>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a:effectLst/>
                        </a:rPr>
                        <a:t>None</a:t>
                      </a:r>
                      <a:endParaRPr lang="en-US" sz="1300" b="0" dirty="0">
                        <a:effectLst/>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fontAlgn="t">
                        <a:buFont typeface="Arial" panose="020B0604020202020204" pitchFamily="34" charset="0"/>
                        <a:buChar char="•"/>
                      </a:pPr>
                      <a:r>
                        <a:rPr lang="en-US" sz="1300" b="0" dirty="0">
                          <a:effectLst/>
                        </a:rPr>
                        <a:t>Change in bowel movements </a:t>
                      </a:r>
                    </a:p>
                    <a:p>
                      <a:pPr marL="285750" indent="-285750" algn="l" fontAlgn="t">
                        <a:buFont typeface="Arial" panose="020B0604020202020204" pitchFamily="34" charset="0"/>
                        <a:buChar char="•"/>
                      </a:pPr>
                      <a:r>
                        <a:rPr lang="en-US" sz="1300" b="0" dirty="0">
                          <a:effectLst/>
                        </a:rPr>
                        <a:t>Consider arsenic exposure</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38377"/>
                  </a:ext>
                </a:extLst>
              </a:tr>
              <a:tr h="178900">
                <a:tc>
                  <a:txBody>
                    <a:bodyPr/>
                    <a:lstStyle/>
                    <a:p>
                      <a:pPr algn="l" fontAlgn="t"/>
                      <a:r>
                        <a:rPr lang="en-US" sz="1600" b="0" dirty="0">
                          <a:effectLst/>
                        </a:rPr>
                        <a:t>   Oatmeal</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5 kcal per teaspoon of cereal</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a:effectLst/>
                        </a:rPr>
                        <a:t>No</a:t>
                      </a:r>
                      <a:endParaRPr lang="en-US" sz="1300" b="0" dirty="0">
                        <a:effectLst/>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a:effectLst/>
                        </a:rPr>
                        <a:t>None</a:t>
                      </a:r>
                      <a:endParaRPr lang="en-US" sz="1300" b="0" dirty="0">
                        <a:effectLst/>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fontAlgn="t">
                        <a:buFont typeface="Arial" panose="020B0604020202020204" pitchFamily="34" charset="0"/>
                        <a:buChar char="•"/>
                      </a:pPr>
                      <a:r>
                        <a:rPr lang="en-US" sz="1300" b="0" dirty="0">
                          <a:effectLst/>
                        </a:rPr>
                        <a:t>Increased risk of nipple clogs</a:t>
                      </a:r>
                    </a:p>
                    <a:p>
                      <a:pPr marL="285750" indent="-285750" algn="l" fontAlgn="t">
                        <a:buFont typeface="Arial" panose="020B0604020202020204" pitchFamily="34" charset="0"/>
                        <a:buChar char="•"/>
                      </a:pPr>
                      <a:r>
                        <a:rPr lang="en-US" sz="1300" b="0" dirty="0">
                          <a:effectLst/>
                        </a:rPr>
                        <a:t>Consider arsenic exposure</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6829213"/>
                  </a:ext>
                </a:extLst>
              </a:tr>
              <a:tr h="276128">
                <a:tc>
                  <a:txBody>
                    <a:bodyPr/>
                    <a:lstStyle/>
                    <a:p>
                      <a:pPr algn="l" fontAlgn="t"/>
                      <a:r>
                        <a:rPr lang="en-US" sz="1600" b="0" dirty="0">
                          <a:effectLst/>
                        </a:rPr>
                        <a:t>   Other grains</a:t>
                      </a: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Varies depending on grain</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a:effectLst/>
                        </a:rPr>
                        <a:t>No</a:t>
                      </a:r>
                      <a:endParaRPr lang="en-US" sz="1300" b="0" dirty="0">
                        <a:effectLst/>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a:effectLst/>
                        </a:rPr>
                        <a:t>None</a:t>
                      </a:r>
                      <a:endParaRPr lang="en-US" sz="1300" b="0" dirty="0">
                        <a:effectLst/>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fontAlgn="t">
                        <a:buFont typeface="Arial" panose="020B0604020202020204" pitchFamily="34" charset="0"/>
                        <a:buChar char="•"/>
                      </a:pPr>
                      <a:r>
                        <a:rPr lang="en-US" sz="1300" b="0" dirty="0">
                          <a:effectLst/>
                        </a:rPr>
                        <a:t>Nutritional considerations and consistencies vary by grain</a:t>
                      </a:r>
                    </a:p>
                    <a:p>
                      <a:pPr marL="285750" indent="-285750" algn="l" fontAlgn="t">
                        <a:buFont typeface="Arial" panose="020B0604020202020204" pitchFamily="34" charset="0"/>
                        <a:buChar char="•"/>
                      </a:pPr>
                      <a:r>
                        <a:rPr lang="en-US" sz="1300" b="0" dirty="0">
                          <a:effectLst/>
                        </a:rPr>
                        <a:t>Consider arsenic exposure</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2041323"/>
                  </a:ext>
                </a:extLst>
              </a:tr>
              <a:tr h="276128">
                <a:tc>
                  <a:txBody>
                    <a:bodyPr/>
                    <a:lstStyle/>
                    <a:p>
                      <a:pPr algn="l" fontAlgn="t"/>
                      <a:r>
                        <a:rPr lang="en-US" sz="1600" b="1" dirty="0">
                          <a:effectLst/>
                        </a:rPr>
                        <a:t>Carob bean gum</a:t>
                      </a:r>
                      <a:endParaRPr lang="en-US" sz="1600" b="0" dirty="0">
                        <a:effectLst/>
                      </a:endParaRP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+5 kcal per ounce for nectar consistency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Yes</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&gt;42 weeks’ CA, weight &gt;6 </a:t>
                      </a:r>
                      <a:r>
                        <a:rPr lang="en-US" sz="1300" b="0" dirty="0" err="1">
                          <a:effectLst/>
                        </a:rPr>
                        <a:t>lbs</a:t>
                      </a:r>
                      <a:endParaRPr lang="en-US" sz="1300" b="0" dirty="0">
                        <a:effectLst/>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fontAlgn="t">
                        <a:buFont typeface="Arial" panose="020B0604020202020204" pitchFamily="34" charset="0"/>
                        <a:buChar char="•"/>
                      </a:pPr>
                      <a:r>
                        <a:rPr lang="en-US" sz="1300" b="0" dirty="0">
                          <a:effectLst/>
                        </a:rPr>
                        <a:t>Heating required for thickening</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3210300"/>
                  </a:ext>
                </a:extLst>
              </a:tr>
              <a:tr h="276128">
                <a:tc>
                  <a:txBody>
                    <a:bodyPr/>
                    <a:lstStyle/>
                    <a:p>
                      <a:pPr algn="l" fontAlgn="t"/>
                      <a:r>
                        <a:rPr lang="en-US" sz="1600" b="1" dirty="0">
                          <a:effectLst/>
                        </a:rPr>
                        <a:t>Xanthan gum</a:t>
                      </a:r>
                      <a:endParaRPr lang="en-US" sz="1600" b="0" dirty="0">
                        <a:effectLst/>
                      </a:endParaRP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+5 kcal per ounce for nectar consistency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a:effectLst/>
                        </a:rPr>
                        <a:t>Yes</a:t>
                      </a:r>
                      <a:endParaRPr lang="en-US" sz="1300" b="0" dirty="0">
                        <a:effectLst/>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&gt;1-3 years CA, depending on institution</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fontAlgn="t">
                        <a:buFont typeface="Arial" panose="020B0604020202020204" pitchFamily="34" charset="0"/>
                        <a:buChar char="•"/>
                      </a:pPr>
                      <a:r>
                        <a:rPr lang="en-US" sz="1300" b="0" dirty="0">
                          <a:effectLst/>
                        </a:rPr>
                        <a:t>Case reports of NEC</a:t>
                      </a:r>
                    </a:p>
                    <a:p>
                      <a:pPr marL="285750" indent="-285750" algn="l" fontAlgn="t">
                        <a:buFont typeface="Arial" panose="020B0604020202020204" pitchFamily="34" charset="0"/>
                        <a:buChar char="•"/>
                      </a:pPr>
                      <a:r>
                        <a:rPr lang="en-US" sz="1300" b="0" dirty="0">
                          <a:effectLst/>
                        </a:rPr>
                        <a:t>Includes soluble fiber</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3500333"/>
                  </a:ext>
                </a:extLst>
              </a:tr>
              <a:tr h="276128">
                <a:tc>
                  <a:txBody>
                    <a:bodyPr/>
                    <a:lstStyle/>
                    <a:p>
                      <a:pPr algn="l" fontAlgn="t"/>
                      <a:r>
                        <a:rPr lang="en-US" sz="1600" b="1" dirty="0">
                          <a:effectLst/>
                        </a:rPr>
                        <a:t>Corn starch</a:t>
                      </a:r>
                      <a:endParaRPr lang="en-US" sz="1600" b="0" dirty="0">
                        <a:effectLst/>
                      </a:endParaRP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+4 kcal per ounce for nectar consistency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a:effectLst/>
                        </a:rPr>
                        <a:t>No</a:t>
                      </a:r>
                      <a:endParaRPr lang="en-US" sz="1300" b="0" dirty="0">
                        <a:effectLst/>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&gt;12 months CA</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fontAlgn="t">
                        <a:buFont typeface="Arial" panose="020B0604020202020204" pitchFamily="34" charset="0"/>
                        <a:buChar char="•"/>
                      </a:pPr>
                      <a:r>
                        <a:rPr lang="en-US" sz="1300" b="0" dirty="0">
                          <a:effectLst/>
                        </a:rPr>
                        <a:t>Grainy texture reported</a:t>
                      </a:r>
                    </a:p>
                    <a:p>
                      <a:pPr marL="285750" indent="-285750" algn="l" fontAlgn="t">
                        <a:buFont typeface="Arial" panose="020B0604020202020204" pitchFamily="34" charset="0"/>
                        <a:buChar char="•"/>
                      </a:pPr>
                      <a:r>
                        <a:rPr lang="en-US" sz="1300" b="0" dirty="0">
                          <a:effectLst/>
                        </a:rPr>
                        <a:t>GI upset</a:t>
                      </a:r>
                    </a:p>
                    <a:p>
                      <a:pPr marL="285750" indent="-285750" algn="l" fontAlgn="t">
                        <a:buFont typeface="Arial" panose="020B0604020202020204" pitchFamily="34" charset="0"/>
                        <a:buChar char="•"/>
                      </a:pPr>
                      <a:r>
                        <a:rPr lang="en-US" sz="1300" b="0" dirty="0">
                          <a:effectLst/>
                        </a:rPr>
                        <a:t>May benefit history of hypoglycemia</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9652826"/>
                  </a:ext>
                </a:extLst>
              </a:tr>
              <a:tr h="276128">
                <a:tc>
                  <a:txBody>
                    <a:bodyPr/>
                    <a:lstStyle/>
                    <a:p>
                      <a:pPr algn="l" fontAlgn="t"/>
                      <a:r>
                        <a:rPr lang="en-US" sz="1600" b="1" dirty="0">
                          <a:effectLst/>
                        </a:rPr>
                        <a:t>Tara gum</a:t>
                      </a:r>
                      <a:endParaRPr lang="en-US" sz="1600" b="0" dirty="0">
                        <a:effectLst/>
                      </a:endParaRP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+2 kcal per ounce for nectar consistency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a:effectLst/>
                        </a:rPr>
                        <a:t>Yes</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&gt;12 months CA</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fontAlgn="t">
                        <a:buFont typeface="Arial" panose="020B0604020202020204" pitchFamily="34" charset="0"/>
                        <a:buChar char="•"/>
                      </a:pPr>
                      <a:r>
                        <a:rPr lang="en-US" sz="1300" b="0" dirty="0">
                          <a:effectLst/>
                        </a:rPr>
                        <a:t>Thickens both hot and cold liquids</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181760"/>
                  </a:ext>
                </a:extLst>
              </a:tr>
              <a:tr h="402525">
                <a:tc>
                  <a:txBody>
                    <a:bodyPr/>
                    <a:lstStyle/>
                    <a:p>
                      <a:pPr algn="l" fontAlgn="t"/>
                      <a:r>
                        <a:rPr lang="en-US" sz="1600" b="1" dirty="0">
                          <a:effectLst/>
                        </a:rPr>
                        <a:t>Food purees (e.g., fruit, yogurt, </a:t>
                      </a:r>
                      <a:r>
                        <a:rPr lang="en-US" sz="1600" b="1" dirty="0" err="1">
                          <a:effectLst/>
                        </a:rPr>
                        <a:t>etc</a:t>
                      </a:r>
                      <a:r>
                        <a:rPr lang="en-US" sz="1600" b="1" dirty="0">
                          <a:effectLst/>
                        </a:rPr>
                        <a:t>)</a:t>
                      </a:r>
                      <a:endParaRPr lang="en-US" sz="1600" b="0" dirty="0">
                        <a:effectLst/>
                      </a:endParaRPr>
                    </a:p>
                  </a:txBody>
                  <a:tcPr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Varies</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Yes</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300" b="0" dirty="0">
                          <a:effectLst/>
                        </a:rPr>
                        <a:t>Typically &gt;4 months of age</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fontAlgn="t">
                        <a:buFont typeface="Arial" panose="020B0604020202020204" pitchFamily="34" charset="0"/>
                        <a:buChar char="•"/>
                      </a:pPr>
                      <a:r>
                        <a:rPr lang="en-US" sz="1300" b="0" dirty="0">
                          <a:effectLst/>
                        </a:rPr>
                        <a:t>Important to work with dietitian and feeding specialist to ensure appropriate nutritional content and consistency</a:t>
                      </a:r>
                    </a:p>
                    <a:p>
                      <a:pPr marL="285750" indent="-285750" algn="l" fontAlgn="t">
                        <a:buFont typeface="Arial" panose="020B0604020202020204" pitchFamily="34" charset="0"/>
                        <a:buChar char="•"/>
                      </a:pPr>
                      <a:r>
                        <a:rPr lang="en-US" sz="1300" b="0" dirty="0">
                          <a:effectLst/>
                        </a:rPr>
                        <a:t>Consider arsenic exposure</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5522169"/>
                  </a:ext>
                </a:extLst>
              </a:tr>
            </a:tbl>
          </a:graphicData>
        </a:graphic>
      </p:graphicFrame>
      <p:sp>
        <p:nvSpPr>
          <p:cNvPr id="4" name="Text Placeholder 3">
            <a:extLst>
              <a:ext uri="{FF2B5EF4-FFF2-40B4-BE49-F238E27FC236}">
                <a16:creationId xmlns:a16="http://schemas.microsoft.com/office/drawing/2014/main" id="{E590F152-328B-D6C8-86A7-CEFDD07F2738}"/>
              </a:ext>
            </a:extLst>
          </p:cNvPr>
          <p:cNvSpPr>
            <a:spLocks noGrp="1"/>
          </p:cNvSpPr>
          <p:nvPr>
            <p:ph type="body" sz="quarter" idx="10"/>
          </p:nvPr>
        </p:nvSpPr>
        <p:spPr/>
        <p:txBody>
          <a:bodyPr/>
          <a:lstStyle/>
          <a:p>
            <a:r>
              <a:rPr lang="en-US" dirty="0"/>
              <a:t>Duncan DR et al. </a:t>
            </a:r>
            <a:r>
              <a:rPr lang="en-US" i="1" dirty="0"/>
              <a:t>Curr Gastroenterol Rep</a:t>
            </a:r>
            <a:r>
              <a:rPr lang="en-US" dirty="0"/>
              <a:t>. 2019;21(7):30.</a:t>
            </a:r>
          </a:p>
        </p:txBody>
      </p:sp>
      <p:sp>
        <p:nvSpPr>
          <p:cNvPr id="5" name="Text Placeholder 4">
            <a:extLst>
              <a:ext uri="{FF2B5EF4-FFF2-40B4-BE49-F238E27FC236}">
                <a16:creationId xmlns:a16="http://schemas.microsoft.com/office/drawing/2014/main" id="{ADD20631-7712-C246-C70F-D73479F78BEB}"/>
              </a:ext>
            </a:extLst>
          </p:cNvPr>
          <p:cNvSpPr>
            <a:spLocks noGrp="1"/>
          </p:cNvSpPr>
          <p:nvPr>
            <p:ph type="body" sz="quarter" idx="11"/>
          </p:nvPr>
        </p:nvSpPr>
        <p:spPr>
          <a:xfrm>
            <a:off x="266008" y="5826611"/>
            <a:ext cx="11682077" cy="346075"/>
          </a:xfrm>
        </p:spPr>
        <p:txBody>
          <a:bodyPr/>
          <a:lstStyle/>
          <a:p>
            <a:pPr marL="0" indent="0">
              <a:buNone/>
            </a:pPr>
            <a:r>
              <a:rPr lang="en-US" dirty="0"/>
              <a:t>CA, corrected age.</a:t>
            </a:r>
          </a:p>
        </p:txBody>
      </p:sp>
    </p:spTree>
    <p:extLst>
      <p:ext uri="{BB962C8B-B14F-4D97-AF65-F5344CB8AC3E}">
        <p14:creationId xmlns:p14="http://schemas.microsoft.com/office/powerpoint/2010/main" val="138910642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96D6D-1BA0-5035-44A6-3487A1673837}"/>
              </a:ext>
            </a:extLst>
          </p:cNvPr>
          <p:cNvSpPr>
            <a:spLocks noGrp="1"/>
          </p:cNvSpPr>
          <p:nvPr>
            <p:ph type="title"/>
          </p:nvPr>
        </p:nvSpPr>
        <p:spPr/>
        <p:txBody>
          <a:bodyPr/>
          <a:lstStyle/>
          <a:p>
            <a:r>
              <a:rPr lang="en-US" dirty="0"/>
              <a:t>Troubleshooting Caregiver Issues and Concerns Related to Thickening</a:t>
            </a:r>
          </a:p>
        </p:txBody>
      </p:sp>
      <p:graphicFrame>
        <p:nvGraphicFramePr>
          <p:cNvPr id="6" name="Content Placeholder 5">
            <a:extLst>
              <a:ext uri="{FF2B5EF4-FFF2-40B4-BE49-F238E27FC236}">
                <a16:creationId xmlns:a16="http://schemas.microsoft.com/office/drawing/2014/main" id="{B8F1EAB6-97DB-60E0-F294-2FD1D34404A1}"/>
              </a:ext>
            </a:extLst>
          </p:cNvPr>
          <p:cNvGraphicFramePr>
            <a:graphicFrameLocks noGrp="1"/>
          </p:cNvGraphicFramePr>
          <p:nvPr>
            <p:ph idx="1"/>
          </p:nvPr>
        </p:nvGraphicFramePr>
        <p:xfrm>
          <a:off x="266700" y="1343025"/>
          <a:ext cx="11680824" cy="4485640"/>
        </p:xfrm>
        <a:graphic>
          <a:graphicData uri="http://schemas.openxmlformats.org/drawingml/2006/table">
            <a:tbl>
              <a:tblPr firstRow="1" bandRow="1">
                <a:tableStyleId>{5C22544A-7EE6-4342-B048-85BDC9FD1C3A}</a:tableStyleId>
              </a:tblPr>
              <a:tblGrid>
                <a:gridCol w="3413023">
                  <a:extLst>
                    <a:ext uri="{9D8B030D-6E8A-4147-A177-3AD203B41FA5}">
                      <a16:colId xmlns:a16="http://schemas.microsoft.com/office/drawing/2014/main" val="547915453"/>
                    </a:ext>
                  </a:extLst>
                </a:gridCol>
                <a:gridCol w="8267801">
                  <a:extLst>
                    <a:ext uri="{9D8B030D-6E8A-4147-A177-3AD203B41FA5}">
                      <a16:colId xmlns:a16="http://schemas.microsoft.com/office/drawing/2014/main" val="1131022211"/>
                    </a:ext>
                  </a:extLst>
                </a:gridCol>
              </a:tblGrid>
              <a:tr h="370840">
                <a:tc>
                  <a:txBody>
                    <a:bodyPr/>
                    <a:lstStyle/>
                    <a:p>
                      <a:pPr marL="0" marR="0">
                        <a:spcBef>
                          <a:spcPts val="0"/>
                        </a:spcBef>
                        <a:spcAft>
                          <a:spcPts val="0"/>
                        </a:spcAft>
                      </a:pPr>
                      <a:r>
                        <a:rPr lang="en-US" sz="1800" b="1" dirty="0">
                          <a:solidFill>
                            <a:schemeClr val="bg1"/>
                          </a:solidFill>
                          <a:effectLst/>
                          <a:latin typeface="+mn-lt"/>
                          <a:ea typeface="Times New Roman" panose="02020603050405020304" pitchFamily="18" charset="0"/>
                          <a:cs typeface="Times New Roman" panose="02020603050405020304" pitchFamily="18" charset="0"/>
                        </a:rPr>
                        <a:t>Concern</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spcBef>
                          <a:spcPts val="0"/>
                        </a:spcBef>
                        <a:spcAft>
                          <a:spcPts val="0"/>
                        </a:spcAft>
                      </a:pPr>
                      <a:r>
                        <a:rPr lang="en-US" sz="1800" b="1" dirty="0">
                          <a:solidFill>
                            <a:schemeClr val="bg1"/>
                          </a:solidFill>
                          <a:effectLst/>
                          <a:latin typeface="+mn-lt"/>
                          <a:ea typeface="Times New Roman" panose="02020603050405020304" pitchFamily="18" charset="0"/>
                          <a:cs typeface="Times New Roman" panose="02020603050405020304" pitchFamily="18" charset="0"/>
                        </a:rPr>
                        <a:t>Troubleshooting</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3761703"/>
                  </a:ext>
                </a:extLst>
              </a:tr>
              <a:tr h="370840">
                <a:tc>
                  <a:txBody>
                    <a:bodyPr/>
                    <a:lstStyle/>
                    <a:p>
                      <a:pPr marL="0" marR="0">
                        <a:spcBef>
                          <a:spcPts val="0"/>
                        </a:spcBef>
                        <a:spcAft>
                          <a:spcPts val="0"/>
                        </a:spcAft>
                      </a:pPr>
                      <a:r>
                        <a:rPr lang="en-US" sz="1800" b="1" dirty="0">
                          <a:solidFill>
                            <a:srgbClr val="000000"/>
                          </a:solidFill>
                          <a:effectLst/>
                          <a:latin typeface="+mn-lt"/>
                          <a:ea typeface="Times New Roman" panose="02020603050405020304" pitchFamily="18" charset="0"/>
                          <a:cs typeface="Times New Roman" panose="02020603050405020304" pitchFamily="18" charset="0"/>
                        </a:rPr>
                        <a:t>Clumping/inconsistent thickening</a:t>
                      </a:r>
                      <a:endParaRPr lang="en-US" sz="18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spcBef>
                          <a:spcPts val="0"/>
                        </a:spcBef>
                        <a:spcAft>
                          <a:spcPts val="0"/>
                        </a:spcAft>
                        <a:buFont typeface="Arial" panose="020B0604020202020204" pitchFamily="34" charset="0"/>
                        <a:buChar char="•"/>
                      </a:pPr>
                      <a:r>
                        <a:rPr lang="en-US" sz="1800" dirty="0">
                          <a:solidFill>
                            <a:srgbClr val="000000"/>
                          </a:solidFill>
                          <a:effectLst/>
                          <a:latin typeface="+mn-lt"/>
                          <a:ea typeface="Times New Roman" panose="02020603050405020304" pitchFamily="18" charset="0"/>
                          <a:cs typeface="Times New Roman" panose="02020603050405020304" pitchFamily="18" charset="0"/>
                        </a:rPr>
                        <a:t>Consider finer-grain cereal</a:t>
                      </a:r>
                      <a:endParaRPr lang="en-US" sz="1800" dirty="0">
                        <a:effectLst/>
                        <a:latin typeface="+mn-lt"/>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800" dirty="0">
                          <a:solidFill>
                            <a:srgbClr val="000000"/>
                          </a:solidFill>
                          <a:effectLst/>
                          <a:latin typeface="+mn-lt"/>
                          <a:ea typeface="Times New Roman" panose="02020603050405020304" pitchFamily="18" charset="0"/>
                          <a:cs typeface="Times New Roman" panose="02020603050405020304" pitchFamily="18" charset="0"/>
                        </a:rPr>
                        <a:t>May try pulverizing grain with food processor before adding to the bottle</a:t>
                      </a:r>
                      <a:endParaRPr lang="en-US" sz="1800" dirty="0">
                        <a:effectLst/>
                        <a:latin typeface="+mn-lt"/>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800" dirty="0">
                          <a:solidFill>
                            <a:srgbClr val="000000"/>
                          </a:solidFill>
                          <a:effectLst/>
                          <a:latin typeface="+mn-lt"/>
                          <a:ea typeface="Times New Roman" panose="02020603050405020304" pitchFamily="18" charset="0"/>
                          <a:cs typeface="Times New Roman" panose="02020603050405020304" pitchFamily="18" charset="0"/>
                        </a:rPr>
                        <a:t>May mix or blend solution with handheld immersion blender or whisk </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5378685"/>
                  </a:ext>
                </a:extLst>
              </a:tr>
              <a:tr h="370840">
                <a:tc>
                  <a:txBody>
                    <a:bodyPr/>
                    <a:lstStyle/>
                    <a:p>
                      <a:pPr marL="0" marR="0">
                        <a:spcBef>
                          <a:spcPts val="0"/>
                        </a:spcBef>
                        <a:spcAft>
                          <a:spcPts val="0"/>
                        </a:spcAft>
                      </a:pPr>
                      <a:r>
                        <a:rPr lang="en-US" sz="1800" b="1" dirty="0">
                          <a:solidFill>
                            <a:srgbClr val="000000"/>
                          </a:solidFill>
                          <a:effectLst/>
                          <a:latin typeface="+mn-lt"/>
                          <a:ea typeface="Times New Roman" panose="02020603050405020304" pitchFamily="18" charset="0"/>
                          <a:cs typeface="Times New Roman" panose="02020603050405020304" pitchFamily="18" charset="0"/>
                        </a:rPr>
                        <a:t>Viscosity increasing over time</a:t>
                      </a:r>
                      <a:endParaRPr lang="en-US" sz="18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spcBef>
                          <a:spcPts val="0"/>
                        </a:spcBef>
                        <a:spcAft>
                          <a:spcPts val="0"/>
                        </a:spcAft>
                        <a:buFont typeface="Arial" panose="020B0604020202020204" pitchFamily="34" charset="0"/>
                        <a:buChar char="•"/>
                      </a:pPr>
                      <a:r>
                        <a:rPr lang="en-US" sz="1800" dirty="0">
                          <a:solidFill>
                            <a:srgbClr val="000000"/>
                          </a:solidFill>
                          <a:effectLst/>
                          <a:latin typeface="+mn-lt"/>
                          <a:ea typeface="Times New Roman" panose="02020603050405020304" pitchFamily="18" charset="0"/>
                          <a:cs typeface="Times New Roman" panose="02020603050405020304" pitchFamily="18" charset="0"/>
                        </a:rPr>
                        <a:t>Consider changing thickeners or mixing one bottle at a time, immediately prior to consumption</a:t>
                      </a:r>
                      <a:endParaRPr lang="en-US" sz="1800" dirty="0">
                        <a:effectLst/>
                        <a:latin typeface="+mn-lt"/>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800" dirty="0">
                          <a:solidFill>
                            <a:srgbClr val="000000"/>
                          </a:solidFill>
                          <a:effectLst/>
                          <a:latin typeface="+mn-lt"/>
                          <a:ea typeface="Times New Roman" panose="02020603050405020304" pitchFamily="18" charset="0"/>
                          <a:cs typeface="Times New Roman" panose="02020603050405020304" pitchFamily="18" charset="0"/>
                        </a:rPr>
                        <a:t>Consult with speech-language pathologist to discuss temperature of formula and its effect of increasing viscosity</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2000462"/>
                  </a:ext>
                </a:extLst>
              </a:tr>
              <a:tr h="370840">
                <a:tc>
                  <a:txBody>
                    <a:bodyPr/>
                    <a:lstStyle/>
                    <a:p>
                      <a:pPr marL="0" marR="0">
                        <a:spcBef>
                          <a:spcPts val="0"/>
                        </a:spcBef>
                        <a:spcAft>
                          <a:spcPts val="0"/>
                        </a:spcAft>
                      </a:pPr>
                      <a:r>
                        <a:rPr lang="en-US" sz="1800" b="1" dirty="0">
                          <a:solidFill>
                            <a:srgbClr val="000000"/>
                          </a:solidFill>
                          <a:effectLst/>
                          <a:latin typeface="+mn-lt"/>
                          <a:ea typeface="Times New Roman" panose="02020603050405020304" pitchFamily="18" charset="0"/>
                          <a:cs typeface="Times New Roman" panose="02020603050405020304" pitchFamily="18" charset="0"/>
                        </a:rPr>
                        <a:t>Nipple clogging despite following recipe</a:t>
                      </a:r>
                      <a:endParaRPr lang="en-US" sz="18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spcBef>
                          <a:spcPts val="0"/>
                        </a:spcBef>
                        <a:spcAft>
                          <a:spcPts val="0"/>
                        </a:spcAft>
                        <a:buFont typeface="Arial" panose="020B0604020202020204" pitchFamily="34" charset="0"/>
                        <a:buChar char="•"/>
                      </a:pPr>
                      <a:r>
                        <a:rPr lang="en-US" sz="1800" dirty="0">
                          <a:solidFill>
                            <a:srgbClr val="000000"/>
                          </a:solidFill>
                          <a:effectLst/>
                          <a:latin typeface="+mn-lt"/>
                          <a:ea typeface="Times New Roman" panose="02020603050405020304" pitchFamily="18" charset="0"/>
                          <a:cs typeface="Times New Roman" panose="02020603050405020304" pitchFamily="18" charset="0"/>
                        </a:rPr>
                        <a:t>Re-check viscosity with International Dysphagia Diet Standardization Initiative testing </a:t>
                      </a:r>
                      <a:endParaRPr lang="en-US" sz="1800" dirty="0">
                        <a:effectLst/>
                        <a:latin typeface="+mn-lt"/>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800" dirty="0">
                          <a:solidFill>
                            <a:srgbClr val="000000"/>
                          </a:solidFill>
                          <a:effectLst/>
                          <a:latin typeface="+mn-lt"/>
                          <a:ea typeface="Times New Roman" panose="02020603050405020304" pitchFamily="18" charset="0"/>
                          <a:cs typeface="Times New Roman" panose="02020603050405020304" pitchFamily="18" charset="0"/>
                        </a:rPr>
                        <a:t>Consult with team to adjust recipe and/or nipple size, if safe</a:t>
                      </a:r>
                      <a:endParaRPr lang="en-US" sz="1800" dirty="0">
                        <a:effectLst/>
                        <a:latin typeface="+mn-lt"/>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800" dirty="0">
                          <a:solidFill>
                            <a:srgbClr val="000000"/>
                          </a:solidFill>
                          <a:effectLst/>
                          <a:latin typeface="+mn-lt"/>
                          <a:ea typeface="Times New Roman" panose="02020603050405020304" pitchFamily="18" charset="0"/>
                          <a:cs typeface="Times New Roman" panose="02020603050405020304" pitchFamily="18" charset="0"/>
                        </a:rPr>
                        <a:t>Advise </a:t>
                      </a:r>
                      <a:r>
                        <a:rPr lang="en-US" sz="1800" b="1" dirty="0">
                          <a:solidFill>
                            <a:srgbClr val="000000"/>
                          </a:solidFill>
                          <a:effectLst/>
                          <a:latin typeface="+mn-lt"/>
                          <a:ea typeface="Times New Roman" panose="02020603050405020304" pitchFamily="18" charset="0"/>
                          <a:cs typeface="Times New Roman" panose="02020603050405020304" pitchFamily="18" charset="0"/>
                        </a:rPr>
                        <a:t>against</a:t>
                      </a:r>
                      <a:r>
                        <a:rPr lang="en-US" sz="1800" dirty="0">
                          <a:solidFill>
                            <a:srgbClr val="000000"/>
                          </a:solidFill>
                          <a:effectLst/>
                          <a:latin typeface="+mn-lt"/>
                          <a:ea typeface="Times New Roman" panose="02020603050405020304" pitchFamily="18" charset="0"/>
                          <a:cs typeface="Times New Roman" panose="02020603050405020304" pitchFamily="18" charset="0"/>
                        </a:rPr>
                        <a:t> manually opening nipple hole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9115293"/>
                  </a:ext>
                </a:extLst>
              </a:tr>
              <a:tr h="370840">
                <a:tc>
                  <a:txBody>
                    <a:bodyPr/>
                    <a:lstStyle/>
                    <a:p>
                      <a:pPr marL="0" marR="0">
                        <a:spcBef>
                          <a:spcPts val="0"/>
                        </a:spcBef>
                        <a:spcAft>
                          <a:spcPts val="0"/>
                        </a:spcAft>
                      </a:pPr>
                      <a:r>
                        <a:rPr lang="en-US" sz="1800" b="1" dirty="0">
                          <a:solidFill>
                            <a:srgbClr val="000000"/>
                          </a:solidFill>
                          <a:effectLst/>
                          <a:latin typeface="+mn-lt"/>
                          <a:ea typeface="Times New Roman" panose="02020603050405020304" pitchFamily="18" charset="0"/>
                          <a:cs typeface="Times New Roman" panose="02020603050405020304" pitchFamily="18" charset="0"/>
                        </a:rPr>
                        <a:t>Decreased liquid intake</a:t>
                      </a:r>
                      <a:endParaRPr lang="en-US" sz="18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spcBef>
                          <a:spcPts val="0"/>
                        </a:spcBef>
                        <a:spcAft>
                          <a:spcPts val="0"/>
                        </a:spcAft>
                        <a:buFont typeface="Arial" panose="020B0604020202020204" pitchFamily="34" charset="0"/>
                        <a:buChar char="•"/>
                      </a:pPr>
                      <a:r>
                        <a:rPr lang="en-US" sz="1800" dirty="0">
                          <a:solidFill>
                            <a:srgbClr val="000000"/>
                          </a:solidFill>
                          <a:effectLst/>
                          <a:latin typeface="+mn-lt"/>
                          <a:ea typeface="Times New Roman" panose="02020603050405020304" pitchFamily="18" charset="0"/>
                          <a:cs typeface="Times New Roman" panose="02020603050405020304" pitchFamily="18" charset="0"/>
                        </a:rPr>
                        <a:t>Consider viscosity relative to nipple size</a:t>
                      </a:r>
                      <a:endParaRPr lang="en-US" sz="1800" dirty="0">
                        <a:effectLst/>
                        <a:latin typeface="+mn-lt"/>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800" dirty="0">
                          <a:solidFill>
                            <a:srgbClr val="000000"/>
                          </a:solidFill>
                          <a:effectLst/>
                          <a:latin typeface="+mn-lt"/>
                          <a:ea typeface="Times New Roman" panose="02020603050405020304" pitchFamily="18" charset="0"/>
                          <a:cs typeface="Times New Roman" panose="02020603050405020304" pitchFamily="18" charset="0"/>
                        </a:rPr>
                        <a:t>Consider switch to more palatable thickener</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8633647"/>
                  </a:ext>
                </a:extLst>
              </a:tr>
              <a:tr h="370840">
                <a:tc>
                  <a:txBody>
                    <a:bodyPr/>
                    <a:lstStyle/>
                    <a:p>
                      <a:pPr marL="0" marR="0">
                        <a:spcBef>
                          <a:spcPts val="0"/>
                        </a:spcBef>
                        <a:spcAft>
                          <a:spcPts val="0"/>
                        </a:spcAft>
                      </a:pPr>
                      <a:r>
                        <a:rPr lang="en-US" sz="1800" b="1" dirty="0">
                          <a:solidFill>
                            <a:srgbClr val="000000"/>
                          </a:solidFill>
                          <a:effectLst/>
                          <a:latin typeface="+mn-lt"/>
                          <a:ea typeface="Times New Roman" panose="02020603050405020304" pitchFamily="18" charset="0"/>
                          <a:cs typeface="Times New Roman" panose="02020603050405020304" pitchFamily="18" charset="0"/>
                        </a:rPr>
                        <a:t>Stooling changes</a:t>
                      </a:r>
                      <a:endParaRPr lang="en-US" sz="18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spcBef>
                          <a:spcPts val="0"/>
                        </a:spcBef>
                        <a:spcAft>
                          <a:spcPts val="0"/>
                        </a:spcAft>
                        <a:buFont typeface="Arial" panose="020B0604020202020204" pitchFamily="34" charset="0"/>
                        <a:buChar char="•"/>
                      </a:pPr>
                      <a:r>
                        <a:rPr lang="en-US" sz="1800" dirty="0">
                          <a:solidFill>
                            <a:srgbClr val="000000"/>
                          </a:solidFill>
                          <a:effectLst/>
                          <a:latin typeface="+mn-lt"/>
                          <a:ea typeface="Times New Roman" panose="02020603050405020304" pitchFamily="18" charset="0"/>
                          <a:cs typeface="Times New Roman" panose="02020603050405020304" pitchFamily="18" charset="0"/>
                        </a:rPr>
                        <a:t>Consider change in thickening agent or rotation of different thickening agents in collaboration with team</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5894237"/>
                  </a:ext>
                </a:extLst>
              </a:tr>
            </a:tbl>
          </a:graphicData>
        </a:graphic>
      </p:graphicFrame>
      <p:sp>
        <p:nvSpPr>
          <p:cNvPr id="4" name="Text Placeholder 3">
            <a:extLst>
              <a:ext uri="{FF2B5EF4-FFF2-40B4-BE49-F238E27FC236}">
                <a16:creationId xmlns:a16="http://schemas.microsoft.com/office/drawing/2014/main" id="{EAF9AC77-4720-37B5-35CB-726772070533}"/>
              </a:ext>
            </a:extLst>
          </p:cNvPr>
          <p:cNvSpPr>
            <a:spLocks noGrp="1"/>
          </p:cNvSpPr>
          <p:nvPr>
            <p:ph type="body" sz="quarter" idx="10"/>
          </p:nvPr>
        </p:nvSpPr>
        <p:spPr/>
        <p:txBody>
          <a:bodyPr/>
          <a:lstStyle/>
          <a:p>
            <a:r>
              <a:rPr lang="en-US" dirty="0"/>
              <a:t>Duncan DR et al. </a:t>
            </a:r>
            <a:r>
              <a:rPr lang="en-US" i="1" dirty="0"/>
              <a:t>J </a:t>
            </a:r>
            <a:r>
              <a:rPr lang="en-US" i="1" dirty="0" err="1"/>
              <a:t>Pediatr</a:t>
            </a:r>
            <a:r>
              <a:rPr lang="en-US" dirty="0"/>
              <a:t>. 2023;260:113510. </a:t>
            </a:r>
          </a:p>
        </p:txBody>
      </p:sp>
    </p:spTree>
    <p:extLst>
      <p:ext uri="{BB962C8B-B14F-4D97-AF65-F5344CB8AC3E}">
        <p14:creationId xmlns:p14="http://schemas.microsoft.com/office/powerpoint/2010/main" val="181675426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A1BE5-B96E-89E4-66A5-E4B531FC527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92C0DE2-EC18-02B3-2AD4-79AA58EF57F6}"/>
              </a:ext>
            </a:extLst>
          </p:cNvPr>
          <p:cNvSpPr>
            <a:spLocks noGrp="1"/>
          </p:cNvSpPr>
          <p:nvPr>
            <p:ph type="ctrTitle"/>
          </p:nvPr>
        </p:nvSpPr>
        <p:spPr/>
        <p:txBody>
          <a:bodyPr/>
          <a:lstStyle/>
          <a:p>
            <a:r>
              <a:rPr lang="en-US" dirty="0"/>
              <a:t>GERD Management: </a:t>
            </a:r>
            <a:br>
              <a:rPr lang="en-US" dirty="0"/>
            </a:br>
            <a:r>
              <a:rPr lang="en-US" dirty="0"/>
              <a:t>Pharmacologic Treatment</a:t>
            </a:r>
          </a:p>
        </p:txBody>
      </p:sp>
      <p:sp>
        <p:nvSpPr>
          <p:cNvPr id="7" name="Subtitle 6">
            <a:extLst>
              <a:ext uri="{FF2B5EF4-FFF2-40B4-BE49-F238E27FC236}">
                <a16:creationId xmlns:a16="http://schemas.microsoft.com/office/drawing/2014/main" id="{75388410-3676-32BC-50CB-94D01980C277}"/>
              </a:ext>
            </a:extLst>
          </p:cNvPr>
          <p:cNvSpPr>
            <a:spLocks noGrp="1"/>
          </p:cNvSpPr>
          <p:nvPr>
            <p:ph type="subTitle" idx="1"/>
          </p:nvPr>
        </p:nvSpPr>
        <p:spPr/>
        <p:txBody>
          <a:bodyPr/>
          <a:lstStyle/>
          <a:p>
            <a:r>
              <a:rPr lang="en-US" dirty="0"/>
              <a:t>Rachel Rosen, MD, MPH</a:t>
            </a:r>
          </a:p>
        </p:txBody>
      </p:sp>
    </p:spTree>
    <p:extLst>
      <p:ext uri="{BB962C8B-B14F-4D97-AF65-F5344CB8AC3E}">
        <p14:creationId xmlns:p14="http://schemas.microsoft.com/office/powerpoint/2010/main" val="123651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A8126F0-0B8B-49D9-8234-B61B79B519FB}"/>
              </a:ext>
            </a:extLst>
          </p:cNvPr>
          <p:cNvSpPr/>
          <p:nvPr/>
        </p:nvSpPr>
        <p:spPr>
          <a:xfrm>
            <a:off x="6937132" y="1631986"/>
            <a:ext cx="4800600" cy="4249398"/>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A92A0B-B6DA-A86C-A409-D32BED9F342F}"/>
              </a:ext>
            </a:extLst>
          </p:cNvPr>
          <p:cNvSpPr>
            <a:spLocks noGrp="1"/>
          </p:cNvSpPr>
          <p:nvPr>
            <p:ph type="title"/>
          </p:nvPr>
        </p:nvSpPr>
        <p:spPr/>
        <p:txBody>
          <a:bodyPr/>
          <a:lstStyle/>
          <a:p>
            <a:r>
              <a:rPr lang="en-US" dirty="0"/>
              <a:t>Pharmacologic Treatment Options for GERD</a:t>
            </a:r>
          </a:p>
        </p:txBody>
      </p:sp>
      <p:sp>
        <p:nvSpPr>
          <p:cNvPr id="4" name="Text Placeholder 3">
            <a:extLst>
              <a:ext uri="{FF2B5EF4-FFF2-40B4-BE49-F238E27FC236}">
                <a16:creationId xmlns:a16="http://schemas.microsoft.com/office/drawing/2014/main" id="{CA41103F-0414-A1AA-CF5C-CD0ACA16B971}"/>
              </a:ext>
            </a:extLst>
          </p:cNvPr>
          <p:cNvSpPr>
            <a:spLocks noGrp="1"/>
          </p:cNvSpPr>
          <p:nvPr>
            <p:ph type="body" sz="quarter" idx="10"/>
          </p:nvPr>
        </p:nvSpPr>
        <p:spPr/>
        <p:txBody>
          <a:bodyPr>
            <a:normAutofit/>
          </a:bodyPr>
          <a:lstStyle/>
          <a:p>
            <a:r>
              <a:rPr lang="en-US" dirty="0"/>
              <a:t>[1]. Meyer JC et al. </a:t>
            </a:r>
            <a:r>
              <a:rPr lang="en-US" i="1" dirty="0" err="1"/>
              <a:t>Cureus</a:t>
            </a:r>
            <a:r>
              <a:rPr lang="en-US" dirty="0"/>
              <a:t>. 2022;14(11):e31918. [2]. Gonzalez </a:t>
            </a:r>
            <a:r>
              <a:rPr lang="en-US" dirty="0" err="1"/>
              <a:t>Ayerbe</a:t>
            </a:r>
            <a:r>
              <a:rPr lang="en-US" dirty="0"/>
              <a:t> JI et al. </a:t>
            </a:r>
            <a:r>
              <a:rPr lang="en-US" i="1" dirty="0" err="1"/>
              <a:t>Pediatr</a:t>
            </a:r>
            <a:r>
              <a:rPr lang="en-US" i="1" dirty="0"/>
              <a:t> Gastroenterol Hepatol </a:t>
            </a:r>
            <a:r>
              <a:rPr lang="en-US" i="1" dirty="0" err="1"/>
              <a:t>Nutr</a:t>
            </a:r>
            <a:r>
              <a:rPr lang="en-US" i="1" dirty="0"/>
              <a:t>. </a:t>
            </a:r>
            <a:r>
              <a:rPr lang="en-US" dirty="0"/>
              <a:t>2019;22(2):107-121. [3]. Wilks A et al. In: Chai J (ed). </a:t>
            </a:r>
            <a:r>
              <a:rPr lang="en-US" i="1" dirty="0"/>
              <a:t>Gastroesophageal Reflux Disease – A Growing Concern. </a:t>
            </a:r>
            <a:r>
              <a:rPr lang="en-US" dirty="0"/>
              <a:t>2022; </a:t>
            </a:r>
            <a:r>
              <a:rPr lang="en-US" dirty="0" err="1"/>
              <a:t>InTech</a:t>
            </a:r>
            <a:r>
              <a:rPr lang="en-US" dirty="0"/>
              <a:t> Open. [4]. </a:t>
            </a:r>
            <a:r>
              <a:rPr lang="en-US" dirty="0" err="1"/>
              <a:t>Katzka</a:t>
            </a:r>
            <a:r>
              <a:rPr lang="en-US" dirty="0"/>
              <a:t> DA et al. </a:t>
            </a:r>
            <a:r>
              <a:rPr lang="en-US" i="1" dirty="0"/>
              <a:t>Gastroenterology</a:t>
            </a:r>
            <a:r>
              <a:rPr lang="en-US" dirty="0"/>
              <a:t>. 2023;164(1):14-15.</a:t>
            </a:r>
          </a:p>
        </p:txBody>
      </p:sp>
      <p:sp>
        <p:nvSpPr>
          <p:cNvPr id="5" name="Text Placeholder 4">
            <a:extLst>
              <a:ext uri="{FF2B5EF4-FFF2-40B4-BE49-F238E27FC236}">
                <a16:creationId xmlns:a16="http://schemas.microsoft.com/office/drawing/2014/main" id="{F22ED835-D217-C706-3FB5-061C3F6B18C0}"/>
              </a:ext>
            </a:extLst>
          </p:cNvPr>
          <p:cNvSpPr>
            <a:spLocks noGrp="1"/>
          </p:cNvSpPr>
          <p:nvPr>
            <p:ph type="body" sz="quarter" idx="11"/>
          </p:nvPr>
        </p:nvSpPr>
        <p:spPr/>
        <p:txBody>
          <a:bodyPr/>
          <a:lstStyle/>
          <a:p>
            <a:pPr marL="0" indent="0">
              <a:buNone/>
            </a:pPr>
            <a:r>
              <a:rPr lang="en-US" dirty="0"/>
              <a:t>Image used under a Creative Commons license (CC BY). © The Authors (2022).</a:t>
            </a:r>
          </a:p>
        </p:txBody>
      </p:sp>
      <p:sp>
        <p:nvSpPr>
          <p:cNvPr id="14" name="Content Placeholder 13">
            <a:extLst>
              <a:ext uri="{FF2B5EF4-FFF2-40B4-BE49-F238E27FC236}">
                <a16:creationId xmlns:a16="http://schemas.microsoft.com/office/drawing/2014/main" id="{D142B82E-6272-6E90-66B2-305272FAB803}"/>
              </a:ext>
            </a:extLst>
          </p:cNvPr>
          <p:cNvSpPr>
            <a:spLocks noGrp="1"/>
          </p:cNvSpPr>
          <p:nvPr>
            <p:ph idx="1"/>
          </p:nvPr>
        </p:nvSpPr>
        <p:spPr>
          <a:xfrm>
            <a:off x="265971" y="1153064"/>
            <a:ext cx="6537796" cy="4728320"/>
          </a:xfrm>
        </p:spPr>
        <p:txBody>
          <a:bodyPr>
            <a:normAutofit lnSpcReduction="10000"/>
          </a:bodyPr>
          <a:lstStyle/>
          <a:p>
            <a:r>
              <a:rPr lang="en-US" b="1" dirty="0">
                <a:solidFill>
                  <a:schemeClr val="tx2"/>
                </a:solidFill>
              </a:rPr>
              <a:t>Antacids</a:t>
            </a:r>
            <a:r>
              <a:rPr lang="en-US" dirty="0"/>
              <a:t> and </a:t>
            </a:r>
            <a:r>
              <a:rPr lang="en-US" b="1" dirty="0">
                <a:solidFill>
                  <a:schemeClr val="tx2"/>
                </a:solidFill>
              </a:rPr>
              <a:t>alginates</a:t>
            </a:r>
            <a:r>
              <a:rPr lang="en-US" dirty="0"/>
              <a:t> neutralize gastric acid</a:t>
            </a:r>
            <a:r>
              <a:rPr lang="en-US" baseline="30000" dirty="0"/>
              <a:t>[2]</a:t>
            </a:r>
            <a:endParaRPr lang="en-US" dirty="0"/>
          </a:p>
          <a:p>
            <a:r>
              <a:rPr lang="en-US" b="1" dirty="0">
                <a:solidFill>
                  <a:schemeClr val="tx2"/>
                </a:solidFill>
              </a:rPr>
              <a:t>Acid-suppressive agents</a:t>
            </a:r>
            <a:r>
              <a:rPr lang="en-US" dirty="0"/>
              <a:t> decrease gastric acid secretion</a:t>
            </a:r>
            <a:r>
              <a:rPr lang="en-US" baseline="30000" dirty="0"/>
              <a:t>[3],[4]</a:t>
            </a:r>
            <a:endParaRPr lang="en-US" dirty="0"/>
          </a:p>
          <a:p>
            <a:pPr lvl="1"/>
            <a:r>
              <a:rPr lang="en-US" b="1" dirty="0">
                <a:solidFill>
                  <a:schemeClr val="tx2"/>
                </a:solidFill>
              </a:rPr>
              <a:t>Proton pump inhibitors (PPIs)</a:t>
            </a:r>
            <a:r>
              <a:rPr lang="en-US" dirty="0"/>
              <a:t> irreversibly inhibit the H</a:t>
            </a:r>
            <a:r>
              <a:rPr lang="en-US" baseline="30000" dirty="0"/>
              <a:t>+</a:t>
            </a:r>
            <a:r>
              <a:rPr lang="en-US" dirty="0"/>
              <a:t>/K</a:t>
            </a:r>
            <a:r>
              <a:rPr lang="en-US" baseline="30000" dirty="0"/>
              <a:t>+</a:t>
            </a:r>
            <a:r>
              <a:rPr lang="en-US" dirty="0"/>
              <a:t> ATPase of parietal cells</a:t>
            </a:r>
          </a:p>
          <a:p>
            <a:pPr lvl="1"/>
            <a:r>
              <a:rPr lang="en-US" b="1" dirty="0">
                <a:solidFill>
                  <a:schemeClr val="tx2"/>
                </a:solidFill>
              </a:rPr>
              <a:t>Histamine H</a:t>
            </a:r>
            <a:r>
              <a:rPr lang="en-US" b="1" baseline="-25000" dirty="0">
                <a:solidFill>
                  <a:schemeClr val="tx2"/>
                </a:solidFill>
              </a:rPr>
              <a:t>2</a:t>
            </a:r>
            <a:r>
              <a:rPr lang="en-US" b="1" dirty="0">
                <a:solidFill>
                  <a:schemeClr val="tx2"/>
                </a:solidFill>
              </a:rPr>
              <a:t> receptor antagonists (H2RAs) </a:t>
            </a:r>
            <a:r>
              <a:rPr lang="en-US" dirty="0"/>
              <a:t>are competitive inhibitors of the H2 receptor, preventing downstream signaling that leads to gastric acid release</a:t>
            </a:r>
          </a:p>
          <a:p>
            <a:pPr lvl="1"/>
            <a:r>
              <a:rPr lang="en-US" b="1" dirty="0">
                <a:solidFill>
                  <a:schemeClr val="tx2"/>
                </a:solidFill>
              </a:rPr>
              <a:t>Potassium-competitive acid blockers (P-CABs)</a:t>
            </a:r>
            <a:r>
              <a:rPr lang="en-US" dirty="0"/>
              <a:t> reversibly inhibit binding of K</a:t>
            </a:r>
            <a:r>
              <a:rPr lang="en-US" baseline="30000" dirty="0"/>
              <a:t>+</a:t>
            </a:r>
            <a:r>
              <a:rPr lang="en-US" dirty="0"/>
              <a:t> to the H</a:t>
            </a:r>
            <a:r>
              <a:rPr lang="en-US" baseline="30000" dirty="0"/>
              <a:t>+</a:t>
            </a:r>
            <a:r>
              <a:rPr lang="en-US" dirty="0"/>
              <a:t>/K</a:t>
            </a:r>
            <a:r>
              <a:rPr lang="en-US" baseline="30000" dirty="0"/>
              <a:t>+</a:t>
            </a:r>
            <a:r>
              <a:rPr lang="en-US" dirty="0"/>
              <a:t> ATPase </a:t>
            </a:r>
          </a:p>
        </p:txBody>
      </p:sp>
      <p:grpSp>
        <p:nvGrpSpPr>
          <p:cNvPr id="22" name="Group 21">
            <a:extLst>
              <a:ext uri="{FF2B5EF4-FFF2-40B4-BE49-F238E27FC236}">
                <a16:creationId xmlns:a16="http://schemas.microsoft.com/office/drawing/2014/main" id="{AB0DDE22-423A-324A-E2E8-14513161B2CB}"/>
              </a:ext>
            </a:extLst>
          </p:cNvPr>
          <p:cNvGrpSpPr/>
          <p:nvPr/>
        </p:nvGrpSpPr>
        <p:grpSpPr>
          <a:xfrm>
            <a:off x="7293542" y="1041728"/>
            <a:ext cx="4360754" cy="4728835"/>
            <a:chOff x="7293542" y="1041728"/>
            <a:chExt cx="4360754" cy="4728835"/>
          </a:xfrm>
        </p:grpSpPr>
        <p:pic>
          <p:nvPicPr>
            <p:cNvPr id="15" name="Picture 2">
              <a:extLst>
                <a:ext uri="{FF2B5EF4-FFF2-40B4-BE49-F238E27FC236}">
                  <a16:creationId xmlns:a16="http://schemas.microsoft.com/office/drawing/2014/main" id="{BC714433-196C-E2CD-7BC5-F1BF90DD2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3542" y="1744133"/>
              <a:ext cx="4360754" cy="402643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04BF29-664D-8FDC-3177-7F1A83E55443}"/>
                </a:ext>
              </a:extLst>
            </p:cNvPr>
            <p:cNvSpPr txBox="1"/>
            <p:nvPr/>
          </p:nvSpPr>
          <p:spPr>
            <a:xfrm>
              <a:off x="7293542" y="1041728"/>
              <a:ext cx="4164805" cy="646331"/>
            </a:xfrm>
            <a:prstGeom prst="rect">
              <a:avLst/>
            </a:prstGeom>
            <a:noFill/>
          </p:spPr>
          <p:txBody>
            <a:bodyPr wrap="square" rtlCol="0">
              <a:spAutoFit/>
            </a:bodyPr>
            <a:lstStyle/>
            <a:p>
              <a:pPr algn="ctr"/>
              <a:r>
                <a:rPr lang="en-US" b="1" dirty="0"/>
                <a:t>Pharmacologic Inhibition of Gastric Acid Suppression</a:t>
              </a:r>
              <a:r>
                <a:rPr lang="en-US" b="1" baseline="30000" dirty="0"/>
                <a:t>[1]</a:t>
              </a:r>
              <a:endParaRPr lang="en-US" b="1" dirty="0"/>
            </a:p>
          </p:txBody>
        </p:sp>
        <p:sp>
          <p:nvSpPr>
            <p:cNvPr id="17" name="Rectangle 16">
              <a:extLst>
                <a:ext uri="{FF2B5EF4-FFF2-40B4-BE49-F238E27FC236}">
                  <a16:creationId xmlns:a16="http://schemas.microsoft.com/office/drawing/2014/main" id="{F2D447D4-CD8C-0754-5E15-1FB0A72FAE1F}"/>
                </a:ext>
              </a:extLst>
            </p:cNvPr>
            <p:cNvSpPr/>
            <p:nvPr/>
          </p:nvSpPr>
          <p:spPr>
            <a:xfrm>
              <a:off x="11210400" y="4528325"/>
              <a:ext cx="443896" cy="346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A95504E-7A14-C154-934B-27C47DDAFAD4}"/>
                </a:ext>
              </a:extLst>
            </p:cNvPr>
            <p:cNvSpPr txBox="1"/>
            <p:nvPr/>
          </p:nvSpPr>
          <p:spPr>
            <a:xfrm>
              <a:off x="10977051" y="4270971"/>
              <a:ext cx="649538" cy="369332"/>
            </a:xfrm>
            <a:prstGeom prst="rect">
              <a:avLst/>
            </a:prstGeom>
            <a:solidFill>
              <a:schemeClr val="bg1"/>
            </a:solidFill>
            <a:ln w="19050">
              <a:solidFill>
                <a:schemeClr val="tx1"/>
              </a:solidFill>
            </a:ln>
          </p:spPr>
          <p:txBody>
            <a:bodyPr wrap="none" rtlCol="0">
              <a:spAutoFit/>
            </a:bodyPr>
            <a:lstStyle/>
            <a:p>
              <a:pPr algn="ctr"/>
              <a:r>
                <a:rPr lang="en-US" b="1" dirty="0">
                  <a:solidFill>
                    <a:schemeClr val="accent2"/>
                  </a:solidFill>
                </a:rPr>
                <a:t>PPIs</a:t>
              </a:r>
            </a:p>
          </p:txBody>
        </p:sp>
        <p:sp>
          <p:nvSpPr>
            <p:cNvPr id="19" name="TextBox 18">
              <a:extLst>
                <a:ext uri="{FF2B5EF4-FFF2-40B4-BE49-F238E27FC236}">
                  <a16:creationId xmlns:a16="http://schemas.microsoft.com/office/drawing/2014/main" id="{2155BFE1-4432-827E-3B8E-DE34D84A988F}"/>
                </a:ext>
              </a:extLst>
            </p:cNvPr>
            <p:cNvSpPr txBox="1"/>
            <p:nvPr/>
          </p:nvSpPr>
          <p:spPr>
            <a:xfrm>
              <a:off x="8014151" y="1822971"/>
              <a:ext cx="844142" cy="369332"/>
            </a:xfrm>
            <a:prstGeom prst="rect">
              <a:avLst/>
            </a:prstGeom>
            <a:solidFill>
              <a:schemeClr val="bg1"/>
            </a:solidFill>
            <a:ln w="19050">
              <a:solidFill>
                <a:schemeClr val="tx1"/>
              </a:solidFill>
            </a:ln>
          </p:spPr>
          <p:txBody>
            <a:bodyPr wrap="none" rtlCol="0">
              <a:spAutoFit/>
            </a:bodyPr>
            <a:lstStyle/>
            <a:p>
              <a:pPr algn="ctr"/>
              <a:r>
                <a:rPr lang="en-US" b="1" dirty="0">
                  <a:solidFill>
                    <a:schemeClr val="accent2"/>
                  </a:solidFill>
                </a:rPr>
                <a:t>H</a:t>
              </a:r>
              <a:r>
                <a:rPr lang="en-US" b="1" baseline="-25000" dirty="0">
                  <a:solidFill>
                    <a:schemeClr val="accent2"/>
                  </a:solidFill>
                </a:rPr>
                <a:t>2</a:t>
              </a:r>
              <a:r>
                <a:rPr lang="en-US" b="1" dirty="0">
                  <a:solidFill>
                    <a:schemeClr val="accent2"/>
                  </a:solidFill>
                </a:rPr>
                <a:t>RAs</a:t>
              </a:r>
            </a:p>
          </p:txBody>
        </p:sp>
        <p:cxnSp>
          <p:nvCxnSpPr>
            <p:cNvPr id="20" name="Straight Connector 19">
              <a:extLst>
                <a:ext uri="{FF2B5EF4-FFF2-40B4-BE49-F238E27FC236}">
                  <a16:creationId xmlns:a16="http://schemas.microsoft.com/office/drawing/2014/main" id="{6BC4023C-6A10-ACB8-4FD5-79E9D1B2E2F3}"/>
                </a:ext>
              </a:extLst>
            </p:cNvPr>
            <p:cNvCxnSpPr/>
            <p:nvPr/>
          </p:nvCxnSpPr>
          <p:spPr>
            <a:xfrm>
              <a:off x="8172000" y="2192303"/>
              <a:ext cx="0" cy="30609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82C9637-B9D2-A2E1-1759-8E2BF08E984C}"/>
                </a:ext>
              </a:extLst>
            </p:cNvPr>
            <p:cNvCxnSpPr>
              <a:cxnSpLocks/>
            </p:cNvCxnSpPr>
            <p:nvPr/>
          </p:nvCxnSpPr>
          <p:spPr>
            <a:xfrm flipH="1">
              <a:off x="8103600" y="2498400"/>
              <a:ext cx="1368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73E8DCF1-86A0-4343-B9C6-F4002C96E75E}"/>
              </a:ext>
            </a:extLst>
          </p:cNvPr>
          <p:cNvSpPr txBox="1"/>
          <p:nvPr/>
        </p:nvSpPr>
        <p:spPr>
          <a:xfrm>
            <a:off x="10674540" y="4677275"/>
            <a:ext cx="979756" cy="369332"/>
          </a:xfrm>
          <a:prstGeom prst="rect">
            <a:avLst/>
          </a:prstGeom>
          <a:solidFill>
            <a:schemeClr val="bg1"/>
          </a:solidFill>
          <a:ln w="19050">
            <a:solidFill>
              <a:schemeClr val="tx1"/>
            </a:solidFill>
          </a:ln>
        </p:spPr>
        <p:txBody>
          <a:bodyPr wrap="none" rtlCol="0">
            <a:spAutoFit/>
          </a:bodyPr>
          <a:lstStyle/>
          <a:p>
            <a:pPr algn="ctr"/>
            <a:r>
              <a:rPr lang="en-US" b="1" dirty="0">
                <a:solidFill>
                  <a:schemeClr val="accent2"/>
                </a:solidFill>
              </a:rPr>
              <a:t>P-CABs</a:t>
            </a:r>
          </a:p>
        </p:txBody>
      </p:sp>
      <p:sp>
        <p:nvSpPr>
          <p:cNvPr id="7" name="Rectangle 6">
            <a:extLst>
              <a:ext uri="{FF2B5EF4-FFF2-40B4-BE49-F238E27FC236}">
                <a16:creationId xmlns:a16="http://schemas.microsoft.com/office/drawing/2014/main" id="{B4EAC082-F9BD-9776-1911-65BB4B485D3B}"/>
              </a:ext>
            </a:extLst>
          </p:cNvPr>
          <p:cNvSpPr/>
          <p:nvPr/>
        </p:nvSpPr>
        <p:spPr>
          <a:xfrm>
            <a:off x="7319917" y="2765962"/>
            <a:ext cx="593159" cy="32199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AF8DB3-B910-596F-EDDB-60A767C1F4E3}"/>
              </a:ext>
            </a:extLst>
          </p:cNvPr>
          <p:cNvSpPr txBox="1"/>
          <p:nvPr/>
        </p:nvSpPr>
        <p:spPr>
          <a:xfrm>
            <a:off x="6937132" y="2765962"/>
            <a:ext cx="1055078" cy="406265"/>
          </a:xfrm>
          <a:prstGeom prst="rect">
            <a:avLst/>
          </a:prstGeom>
          <a:noFill/>
        </p:spPr>
        <p:txBody>
          <a:bodyPr wrap="square" lIns="18288" tIns="18288" rIns="18288" bIns="18288" rtlCol="0">
            <a:spAutoFit/>
          </a:bodyPr>
          <a:lstStyle/>
          <a:p>
            <a:pPr algn="ctr"/>
            <a:r>
              <a:rPr lang="en-US" sz="1200" b="1" dirty="0">
                <a:latin typeface="Arial" panose="020B0604020202020204" pitchFamily="34" charset="0"/>
                <a:cs typeface="Arial" panose="020B0604020202020204" pitchFamily="34" charset="0"/>
              </a:rPr>
              <a:t>Histamine H2 receptor</a:t>
            </a:r>
          </a:p>
        </p:txBody>
      </p:sp>
      <p:sp>
        <p:nvSpPr>
          <p:cNvPr id="9" name="Rectangle 8">
            <a:extLst>
              <a:ext uri="{FF2B5EF4-FFF2-40B4-BE49-F238E27FC236}">
                <a16:creationId xmlns:a16="http://schemas.microsoft.com/office/drawing/2014/main" id="{58D85D20-C832-8060-4B3F-3D695F197CB2}"/>
              </a:ext>
            </a:extLst>
          </p:cNvPr>
          <p:cNvSpPr/>
          <p:nvPr/>
        </p:nvSpPr>
        <p:spPr>
          <a:xfrm>
            <a:off x="7210106" y="4840004"/>
            <a:ext cx="593159" cy="32199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E75813F-A073-B21E-C662-75E4664E15B7}"/>
              </a:ext>
            </a:extLst>
          </p:cNvPr>
          <p:cNvSpPr txBox="1"/>
          <p:nvPr/>
        </p:nvSpPr>
        <p:spPr>
          <a:xfrm>
            <a:off x="7181366" y="4719974"/>
            <a:ext cx="694591" cy="406265"/>
          </a:xfrm>
          <a:prstGeom prst="rect">
            <a:avLst/>
          </a:prstGeom>
          <a:noFill/>
        </p:spPr>
        <p:txBody>
          <a:bodyPr wrap="square" lIns="18288" tIns="18288" rIns="18288" bIns="18288" rtlCol="0">
            <a:spAutoFit/>
          </a:bodyPr>
          <a:lstStyle/>
          <a:p>
            <a:pPr algn="ctr"/>
            <a:r>
              <a:rPr lang="en-US" sz="1200" b="1" dirty="0">
                <a:latin typeface="Arial" panose="020B0604020202020204" pitchFamily="34" charset="0"/>
                <a:cs typeface="Arial" panose="020B0604020202020204" pitchFamily="34" charset="0"/>
              </a:rPr>
              <a:t>Parietal cell</a:t>
            </a:r>
          </a:p>
        </p:txBody>
      </p:sp>
      <p:sp>
        <p:nvSpPr>
          <p:cNvPr id="11" name="Rectangle 10">
            <a:extLst>
              <a:ext uri="{FF2B5EF4-FFF2-40B4-BE49-F238E27FC236}">
                <a16:creationId xmlns:a16="http://schemas.microsoft.com/office/drawing/2014/main" id="{97A12EA0-CF98-52C3-B3A4-45C864A68A8B}"/>
              </a:ext>
            </a:extLst>
          </p:cNvPr>
          <p:cNvSpPr/>
          <p:nvPr/>
        </p:nvSpPr>
        <p:spPr>
          <a:xfrm>
            <a:off x="9616569" y="2052536"/>
            <a:ext cx="657564" cy="32199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7643A65-B4F8-FE27-E4BD-FB6A002EC7DE}"/>
              </a:ext>
            </a:extLst>
          </p:cNvPr>
          <p:cNvSpPr txBox="1"/>
          <p:nvPr/>
        </p:nvSpPr>
        <p:spPr>
          <a:xfrm>
            <a:off x="9473919" y="1961692"/>
            <a:ext cx="1055078" cy="406265"/>
          </a:xfrm>
          <a:prstGeom prst="rect">
            <a:avLst/>
          </a:prstGeom>
          <a:noFill/>
        </p:spPr>
        <p:txBody>
          <a:bodyPr wrap="square" lIns="18288" tIns="18288" rIns="18288" bIns="18288" rtlCol="0">
            <a:spAutoFit/>
          </a:bodyPr>
          <a:lstStyle/>
          <a:p>
            <a:pPr algn="ctr"/>
            <a:r>
              <a:rPr lang="en-US" sz="1200" b="1" dirty="0">
                <a:latin typeface="Arial" panose="020B0604020202020204" pitchFamily="34" charset="0"/>
                <a:cs typeface="Arial" panose="020B0604020202020204" pitchFamily="34" charset="0"/>
              </a:rPr>
              <a:t>Acetylcholine receptor</a:t>
            </a:r>
          </a:p>
        </p:txBody>
      </p:sp>
      <p:sp>
        <p:nvSpPr>
          <p:cNvPr id="13" name="Rectangle 12">
            <a:extLst>
              <a:ext uri="{FF2B5EF4-FFF2-40B4-BE49-F238E27FC236}">
                <a16:creationId xmlns:a16="http://schemas.microsoft.com/office/drawing/2014/main" id="{BB2AE842-DEB4-D790-1B08-2A0D5D01AF3C}"/>
              </a:ext>
            </a:extLst>
          </p:cNvPr>
          <p:cNvSpPr/>
          <p:nvPr/>
        </p:nvSpPr>
        <p:spPr>
          <a:xfrm>
            <a:off x="10908740" y="2674552"/>
            <a:ext cx="657564" cy="32199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7BCE880-A130-7F84-E538-6AEAE8046514}"/>
              </a:ext>
            </a:extLst>
          </p:cNvPr>
          <p:cNvSpPr txBox="1"/>
          <p:nvPr/>
        </p:nvSpPr>
        <p:spPr>
          <a:xfrm>
            <a:off x="10766090" y="2583708"/>
            <a:ext cx="1055078" cy="406265"/>
          </a:xfrm>
          <a:prstGeom prst="rect">
            <a:avLst/>
          </a:prstGeom>
          <a:noFill/>
        </p:spPr>
        <p:txBody>
          <a:bodyPr wrap="square" lIns="18288" tIns="18288" rIns="18288" bIns="18288" rtlCol="0">
            <a:spAutoFit/>
          </a:bodyPr>
          <a:lstStyle/>
          <a:p>
            <a:pPr algn="ctr"/>
            <a:r>
              <a:rPr lang="en-US" sz="1200" b="1" dirty="0">
                <a:latin typeface="Arial" panose="020B0604020202020204" pitchFamily="34" charset="0"/>
                <a:cs typeface="Arial" panose="020B0604020202020204" pitchFamily="34" charset="0"/>
              </a:rPr>
              <a:t>Gastrin receptor</a:t>
            </a:r>
          </a:p>
        </p:txBody>
      </p:sp>
      <p:sp>
        <p:nvSpPr>
          <p:cNvPr id="24" name="Rectangle 23">
            <a:extLst>
              <a:ext uri="{FF2B5EF4-FFF2-40B4-BE49-F238E27FC236}">
                <a16:creationId xmlns:a16="http://schemas.microsoft.com/office/drawing/2014/main" id="{779A1740-6B74-7300-E1AE-441C7078940D}"/>
              </a:ext>
            </a:extLst>
          </p:cNvPr>
          <p:cNvSpPr/>
          <p:nvPr/>
        </p:nvSpPr>
        <p:spPr>
          <a:xfrm>
            <a:off x="8983474" y="5558369"/>
            <a:ext cx="657564" cy="32199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4DEC5AB-D442-AE42-6270-F8CCBEA9054E}"/>
              </a:ext>
            </a:extLst>
          </p:cNvPr>
          <p:cNvSpPr txBox="1"/>
          <p:nvPr/>
        </p:nvSpPr>
        <p:spPr>
          <a:xfrm>
            <a:off x="8827727" y="5572675"/>
            <a:ext cx="1055078" cy="221599"/>
          </a:xfrm>
          <a:prstGeom prst="rect">
            <a:avLst/>
          </a:prstGeom>
          <a:noFill/>
        </p:spPr>
        <p:txBody>
          <a:bodyPr wrap="square" lIns="18288" tIns="18288" rIns="18288" bIns="18288" rtlCol="0">
            <a:spAutoFit/>
          </a:bodyPr>
          <a:lstStyle/>
          <a:p>
            <a:pPr algn="ctr"/>
            <a:r>
              <a:rPr lang="en-US" sz="1200" b="1" dirty="0">
                <a:latin typeface="Arial" panose="020B0604020202020204" pitchFamily="34" charset="0"/>
                <a:cs typeface="Arial" panose="020B0604020202020204" pitchFamily="34" charset="0"/>
              </a:rPr>
              <a:t>Acid (HCl)</a:t>
            </a:r>
          </a:p>
        </p:txBody>
      </p:sp>
    </p:spTree>
    <p:extLst>
      <p:ext uri="{BB962C8B-B14F-4D97-AF65-F5344CB8AC3E}">
        <p14:creationId xmlns:p14="http://schemas.microsoft.com/office/powerpoint/2010/main" val="357965337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B13980-7E69-64EE-380F-5E5DDCD1FB12}"/>
              </a:ext>
            </a:extLst>
          </p:cNvPr>
          <p:cNvSpPr/>
          <p:nvPr/>
        </p:nvSpPr>
        <p:spPr>
          <a:xfrm>
            <a:off x="3693439" y="1430029"/>
            <a:ext cx="8128037" cy="4227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0822DEA-C41B-9D18-0B81-9843BCB73AF2}"/>
              </a:ext>
            </a:extLst>
          </p:cNvPr>
          <p:cNvSpPr>
            <a:spLocks noGrp="1"/>
          </p:cNvSpPr>
          <p:nvPr>
            <p:ph type="title"/>
          </p:nvPr>
        </p:nvSpPr>
        <p:spPr/>
        <p:txBody>
          <a:bodyPr/>
          <a:lstStyle/>
          <a:p>
            <a:r>
              <a:rPr lang="en-US" dirty="0"/>
              <a:t>Risk-Benefit Profile of Acid-Suppressive Medications for the Management of Infant GERD</a:t>
            </a:r>
          </a:p>
        </p:txBody>
      </p:sp>
      <p:sp>
        <p:nvSpPr>
          <p:cNvPr id="3" name="Content Placeholder 2">
            <a:extLst>
              <a:ext uri="{FF2B5EF4-FFF2-40B4-BE49-F238E27FC236}">
                <a16:creationId xmlns:a16="http://schemas.microsoft.com/office/drawing/2014/main" id="{727B03EE-E94C-419B-ADDB-BB0E77B3F610}"/>
              </a:ext>
            </a:extLst>
          </p:cNvPr>
          <p:cNvSpPr>
            <a:spLocks noGrp="1"/>
          </p:cNvSpPr>
          <p:nvPr>
            <p:ph idx="1"/>
          </p:nvPr>
        </p:nvSpPr>
        <p:spPr>
          <a:xfrm>
            <a:off x="3666459" y="1527620"/>
            <a:ext cx="8155056" cy="4130281"/>
          </a:xfrm>
        </p:spPr>
        <p:txBody>
          <a:bodyPr/>
          <a:lstStyle/>
          <a:p>
            <a:pPr marL="0" indent="0" algn="ctr">
              <a:buNone/>
            </a:pPr>
            <a:r>
              <a:rPr lang="en-US" b="1" dirty="0">
                <a:solidFill>
                  <a:schemeClr val="tx1"/>
                </a:solidFill>
              </a:rPr>
              <a:t>Acid suppressants have been associated with adverse events in infants and children:</a:t>
            </a:r>
          </a:p>
          <a:p>
            <a:endParaRPr lang="en-US" dirty="0"/>
          </a:p>
        </p:txBody>
      </p:sp>
      <p:sp>
        <p:nvSpPr>
          <p:cNvPr id="4" name="Text Placeholder 3">
            <a:extLst>
              <a:ext uri="{FF2B5EF4-FFF2-40B4-BE49-F238E27FC236}">
                <a16:creationId xmlns:a16="http://schemas.microsoft.com/office/drawing/2014/main" id="{BC8401A8-25AE-799E-5DB8-D635D592462D}"/>
              </a:ext>
            </a:extLst>
          </p:cNvPr>
          <p:cNvSpPr>
            <a:spLocks noGrp="1"/>
          </p:cNvSpPr>
          <p:nvPr>
            <p:ph type="body" sz="quarter" idx="10"/>
          </p:nvPr>
        </p:nvSpPr>
        <p:spPr/>
        <p:txBody>
          <a:bodyPr>
            <a:normAutofit/>
          </a:bodyPr>
          <a:lstStyle/>
          <a:p>
            <a:r>
              <a:rPr lang="en-US" dirty="0"/>
              <a:t>[1]. Rosen R et al. </a:t>
            </a:r>
            <a:r>
              <a:rPr lang="en-US" i="1" dirty="0"/>
              <a:t>J </a:t>
            </a:r>
            <a:r>
              <a:rPr lang="en-US" i="1" dirty="0" err="1"/>
              <a:t>Pediatr</a:t>
            </a:r>
            <a:r>
              <a:rPr lang="en-US" i="1" dirty="0"/>
              <a:t> Gastroenterol </a:t>
            </a:r>
            <a:r>
              <a:rPr lang="en-US" i="1" dirty="0" err="1"/>
              <a:t>Nutr</a:t>
            </a:r>
            <a:r>
              <a:rPr lang="en-US" i="1" dirty="0"/>
              <a:t>.</a:t>
            </a:r>
            <a:r>
              <a:rPr lang="en-US" dirty="0"/>
              <a:t> 2018;66(3):516-554. [2]. Fernández-González SM et al. </a:t>
            </a:r>
            <a:r>
              <a:rPr lang="en-US" i="1" dirty="0"/>
              <a:t>Children (Basel). </a:t>
            </a:r>
            <a:r>
              <a:rPr lang="en-US" dirty="0"/>
              <a:t>2024;11(3):296. [3]. Rosen R et al. </a:t>
            </a:r>
            <a:r>
              <a:rPr lang="en-US" i="1" dirty="0"/>
              <a:t>JAMA </a:t>
            </a:r>
            <a:r>
              <a:rPr lang="en-US" i="1" dirty="0" err="1"/>
              <a:t>Pediatr</a:t>
            </a:r>
            <a:r>
              <a:rPr lang="en-US" dirty="0"/>
              <a:t>. 2014;168(10):932-937. [4]. </a:t>
            </a:r>
            <a:r>
              <a:rPr lang="en-US" dirty="0" err="1"/>
              <a:t>Freedberg</a:t>
            </a:r>
            <a:r>
              <a:rPr lang="en-US" dirty="0"/>
              <a:t> DE et al. </a:t>
            </a:r>
            <a:r>
              <a:rPr lang="en-US" i="1" dirty="0"/>
              <a:t>Clin Infect Dis.</a:t>
            </a:r>
            <a:r>
              <a:rPr lang="en-US" dirty="0"/>
              <a:t> 2015;61(6):912-917. [5]. </a:t>
            </a:r>
            <a:r>
              <a:rPr lang="en-US" dirty="0" err="1"/>
              <a:t>Malchodi</a:t>
            </a:r>
            <a:r>
              <a:rPr lang="en-US" dirty="0"/>
              <a:t> L et al. </a:t>
            </a:r>
            <a:r>
              <a:rPr lang="en-US" i="1" dirty="0"/>
              <a:t>Pediatrics</a:t>
            </a:r>
            <a:r>
              <a:rPr lang="en-US" dirty="0"/>
              <a:t>. 2019;144(1):e20182625. [6]. Noh Y et al. </a:t>
            </a:r>
            <a:r>
              <a:rPr lang="en-US" i="1" dirty="0"/>
              <a:t>JAMA </a:t>
            </a:r>
            <a:r>
              <a:rPr lang="en-US" i="1" dirty="0" err="1"/>
              <a:t>Pediatr</a:t>
            </a:r>
            <a:r>
              <a:rPr lang="en-US" i="1" dirty="0"/>
              <a:t>. </a:t>
            </a:r>
            <a:r>
              <a:rPr lang="en-US" dirty="0"/>
              <a:t>2023;177(3):267-277. [7]. Stark CM et al. </a:t>
            </a:r>
            <a:r>
              <a:rPr lang="en-US" i="1" dirty="0"/>
              <a:t>Gut</a:t>
            </a:r>
            <a:r>
              <a:rPr lang="en-US" dirty="0"/>
              <a:t>. 2019;68(1):62-69. </a:t>
            </a:r>
          </a:p>
        </p:txBody>
      </p:sp>
      <p:graphicFrame>
        <p:nvGraphicFramePr>
          <p:cNvPr id="7" name="Table 6">
            <a:extLst>
              <a:ext uri="{FF2B5EF4-FFF2-40B4-BE49-F238E27FC236}">
                <a16:creationId xmlns:a16="http://schemas.microsoft.com/office/drawing/2014/main" id="{C8AFE1FD-A807-6299-A1CC-B5E424F358C1}"/>
              </a:ext>
            </a:extLst>
          </p:cNvPr>
          <p:cNvGraphicFramePr>
            <a:graphicFrameLocks noGrp="1"/>
          </p:cNvGraphicFramePr>
          <p:nvPr>
            <p:extLst>
              <p:ext uri="{D42A27DB-BD31-4B8C-83A1-F6EECF244321}">
                <p14:modId xmlns:p14="http://schemas.microsoft.com/office/powerpoint/2010/main" val="2234849425"/>
              </p:ext>
            </p:extLst>
          </p:nvPr>
        </p:nvGraphicFramePr>
        <p:xfrm>
          <a:off x="3693477" y="2628900"/>
          <a:ext cx="8128000" cy="26568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952337155"/>
                    </a:ext>
                  </a:extLst>
                </a:gridCol>
                <a:gridCol w="1354667">
                  <a:extLst>
                    <a:ext uri="{9D8B030D-6E8A-4147-A177-3AD203B41FA5}">
                      <a16:colId xmlns:a16="http://schemas.microsoft.com/office/drawing/2014/main" val="4239167507"/>
                    </a:ext>
                  </a:extLst>
                </a:gridCol>
                <a:gridCol w="1354667">
                  <a:extLst>
                    <a:ext uri="{9D8B030D-6E8A-4147-A177-3AD203B41FA5}">
                      <a16:colId xmlns:a16="http://schemas.microsoft.com/office/drawing/2014/main" val="577288452"/>
                    </a:ext>
                  </a:extLst>
                </a:gridCol>
                <a:gridCol w="2709333">
                  <a:extLst>
                    <a:ext uri="{9D8B030D-6E8A-4147-A177-3AD203B41FA5}">
                      <a16:colId xmlns:a16="http://schemas.microsoft.com/office/drawing/2014/main" val="1145495674"/>
                    </a:ext>
                  </a:extLst>
                </a:gridCol>
              </a:tblGrid>
              <a:tr h="370840">
                <a:tc>
                  <a:txBody>
                    <a:bodyPr/>
                    <a:lstStyle/>
                    <a:p>
                      <a:pPr algn="ctr"/>
                      <a:r>
                        <a:rPr lang="en-US" sz="2000" dirty="0">
                          <a:solidFill>
                            <a:schemeClr val="tx2"/>
                          </a:solidFill>
                        </a:rPr>
                        <a:t>Dysbiosis</a:t>
                      </a:r>
                      <a:r>
                        <a:rPr lang="en-US" sz="2000" baseline="30000" dirty="0">
                          <a:solidFill>
                            <a:schemeClr val="tx2"/>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sz="2000" dirty="0">
                          <a:solidFill>
                            <a:schemeClr val="tx2"/>
                          </a:solidFill>
                        </a:rPr>
                        <a:t>Serious infections</a:t>
                      </a:r>
                      <a:r>
                        <a:rPr lang="en-US" sz="2000" baseline="30000" dirty="0">
                          <a:solidFill>
                            <a:schemeClr val="tx2"/>
                          </a:solidFill>
                        </a:rPr>
                        <a:t>[4]</a:t>
                      </a:r>
                      <a:endParaRPr lang="en-US" sz="20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pPr algn="ctr"/>
                      <a:r>
                        <a:rPr lang="en-US" sz="2000" dirty="0">
                          <a:solidFill>
                            <a:schemeClr val="tx2"/>
                          </a:solidFill>
                        </a:rPr>
                        <a:t>Fractures</a:t>
                      </a:r>
                      <a:r>
                        <a:rPr lang="en-US" sz="2000" baseline="30000" dirty="0">
                          <a:solidFill>
                            <a:schemeClr val="tx2"/>
                          </a:solidFill>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5879870"/>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tx2"/>
                          </a:solidFill>
                        </a:rPr>
                        <a:t>~5-</a:t>
                      </a:r>
                      <a:r>
                        <a:rPr lang="en-US" sz="1600" dirty="0"/>
                        <a:t> to </a:t>
                      </a:r>
                      <a:r>
                        <a:rPr lang="en-US" sz="1600" b="1" dirty="0">
                          <a:solidFill>
                            <a:schemeClr val="tx2"/>
                          </a:solidFill>
                        </a:rPr>
                        <a:t>13-fold</a:t>
                      </a:r>
                      <a:r>
                        <a:rPr lang="en-US" sz="1600" dirty="0"/>
                        <a:t> higher prevalence of potentially pathogenic gastric bacteria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sz="1600" b="1" dirty="0">
                          <a:solidFill>
                            <a:schemeClr val="tx2"/>
                          </a:solidFill>
                        </a:rPr>
                        <a:t>~8-fold </a:t>
                      </a:r>
                      <a:r>
                        <a:rPr lang="en-US" sz="1600" dirty="0"/>
                        <a:t>higher risk of </a:t>
                      </a:r>
                      <a:r>
                        <a:rPr lang="en-US" sz="1600" i="1" dirty="0"/>
                        <a:t>Clostridioides difficile </a:t>
                      </a:r>
                      <a:r>
                        <a:rPr lang="en-US" sz="1600" i="0" dirty="0"/>
                        <a:t>infection</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pPr algn="ctr"/>
                      <a:r>
                        <a:rPr lang="en-US" sz="1600" b="1" dirty="0">
                          <a:solidFill>
                            <a:schemeClr val="tx2"/>
                          </a:solidFill>
                        </a:rPr>
                        <a:t>23%-31% </a:t>
                      </a:r>
                      <a:r>
                        <a:rPr lang="en-US" sz="1600" dirty="0"/>
                        <a:t>increased risk of fracture in first year of life (PPIs)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1327173"/>
                  </a:ext>
                </a:extLst>
              </a:tr>
              <a:tr h="370840">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2"/>
                          </a:solidFill>
                        </a:rPr>
                        <a:t>Allergic diseases</a:t>
                      </a:r>
                      <a:r>
                        <a:rPr lang="en-US" sz="1800" b="1" baseline="30000" dirty="0">
                          <a:solidFill>
                            <a:schemeClr val="tx2"/>
                          </a:solidFill>
                        </a:rPr>
                        <a:t>[6]</a:t>
                      </a:r>
                      <a:endParaRPr lang="en-US" sz="16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2"/>
                          </a:solidFill>
                        </a:rPr>
                        <a:t>Obesity</a:t>
                      </a:r>
                      <a:r>
                        <a:rPr lang="en-US" sz="1800" b="1" baseline="30000" dirty="0">
                          <a:solidFill>
                            <a:schemeClr val="tx2"/>
                          </a:solidFill>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13420778"/>
                  </a:ext>
                </a:extLst>
              </a:tr>
              <a:tr h="370840">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tx2"/>
                          </a:solidFill>
                        </a:rPr>
                        <a:t>~16% </a:t>
                      </a:r>
                      <a:r>
                        <a:rPr lang="en-US" sz="1600" dirty="0"/>
                        <a:t>increased risk of asthma </a:t>
                      </a:r>
                      <a:br>
                        <a:rPr lang="en-US" sz="1600" dirty="0"/>
                      </a:br>
                      <a:r>
                        <a:rPr lang="en-US" sz="1600" dirty="0"/>
                        <a:t>and </a:t>
                      </a:r>
                      <a:r>
                        <a:rPr lang="en-US" sz="1600" b="1" dirty="0">
                          <a:solidFill>
                            <a:schemeClr val="tx2"/>
                          </a:solidFill>
                        </a:rPr>
                        <a:t>~28% </a:t>
                      </a:r>
                      <a:r>
                        <a:rPr lang="en-US" sz="1600" dirty="0"/>
                        <a:t>increased risk of </a:t>
                      </a:r>
                      <a:br>
                        <a:rPr lang="en-US" sz="1600" dirty="0"/>
                      </a:br>
                      <a:r>
                        <a:rPr lang="en-US" sz="1600" dirty="0"/>
                        <a:t>food allergy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Duration-associated increased </a:t>
                      </a:r>
                      <a:br>
                        <a:rPr lang="en-US" sz="1600" dirty="0"/>
                      </a:br>
                      <a:r>
                        <a:rPr lang="en-US" sz="1600" dirty="0"/>
                        <a:t>risk for obesity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911573913"/>
                  </a:ext>
                </a:extLst>
              </a:tr>
            </a:tbl>
          </a:graphicData>
        </a:graphic>
      </p:graphicFrame>
      <p:grpSp>
        <p:nvGrpSpPr>
          <p:cNvPr id="9" name="Group 8">
            <a:extLst>
              <a:ext uri="{FF2B5EF4-FFF2-40B4-BE49-F238E27FC236}">
                <a16:creationId xmlns:a16="http://schemas.microsoft.com/office/drawing/2014/main" id="{A9B25DCD-C681-EB8A-D2E6-B2D0EA311111}"/>
              </a:ext>
            </a:extLst>
          </p:cNvPr>
          <p:cNvGrpSpPr/>
          <p:nvPr/>
        </p:nvGrpSpPr>
        <p:grpSpPr>
          <a:xfrm>
            <a:off x="370485" y="1607654"/>
            <a:ext cx="3083915" cy="3642691"/>
            <a:chOff x="370485" y="1527620"/>
            <a:chExt cx="3083915" cy="3642691"/>
          </a:xfrm>
        </p:grpSpPr>
        <p:sp>
          <p:nvSpPr>
            <p:cNvPr id="6" name="Rectangle 5">
              <a:extLst>
                <a:ext uri="{FF2B5EF4-FFF2-40B4-BE49-F238E27FC236}">
                  <a16:creationId xmlns:a16="http://schemas.microsoft.com/office/drawing/2014/main" id="{437C9708-B653-C73B-D603-E620D3E1A8E4}"/>
                </a:ext>
              </a:extLst>
            </p:cNvPr>
            <p:cNvSpPr/>
            <p:nvPr/>
          </p:nvSpPr>
          <p:spPr>
            <a:xfrm>
              <a:off x="370485" y="1527620"/>
              <a:ext cx="3083915" cy="3642691"/>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b"/>
            <a:lstStyle/>
            <a:p>
              <a:pPr algn="ctr"/>
              <a:r>
                <a:rPr lang="en-US" dirty="0"/>
                <a:t>Large systematic reviews and meta-analyses have shown that acid suppressants do </a:t>
              </a:r>
              <a:r>
                <a:rPr lang="en-US" b="1" dirty="0"/>
                <a:t>not</a:t>
              </a:r>
              <a:r>
                <a:rPr lang="en-US" dirty="0"/>
                <a:t> improve symptoms relative to placebo in infants with GERD.</a:t>
              </a:r>
              <a:r>
                <a:rPr lang="en-US" baseline="30000" dirty="0"/>
                <a:t>[1],[2]</a:t>
              </a:r>
              <a:endParaRPr lang="en-US" dirty="0"/>
            </a:p>
            <a:p>
              <a:pPr algn="ctr"/>
              <a:endParaRPr lang="en-US" sz="2000" dirty="0"/>
            </a:p>
          </p:txBody>
        </p:sp>
        <p:pic>
          <p:nvPicPr>
            <p:cNvPr id="8" name="Graphic 7">
              <a:extLst>
                <a:ext uri="{FF2B5EF4-FFF2-40B4-BE49-F238E27FC236}">
                  <a16:creationId xmlns:a16="http://schemas.microsoft.com/office/drawing/2014/main" id="{30AD2139-6AE2-E8FA-1299-37B5D9E0983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428830" y="1757552"/>
              <a:ext cx="967224" cy="967224"/>
            </a:xfrm>
            <a:prstGeom prst="rect">
              <a:avLst/>
            </a:prstGeom>
          </p:spPr>
        </p:pic>
      </p:grpSp>
    </p:spTree>
    <p:extLst>
      <p:ext uri="{BB962C8B-B14F-4D97-AF65-F5344CB8AC3E}">
        <p14:creationId xmlns:p14="http://schemas.microsoft.com/office/powerpoint/2010/main" val="56754501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52999-4895-8A66-7874-E5005DA93019}"/>
              </a:ext>
            </a:extLst>
          </p:cNvPr>
          <p:cNvSpPr>
            <a:spLocks noGrp="1"/>
          </p:cNvSpPr>
          <p:nvPr>
            <p:ph type="title"/>
          </p:nvPr>
        </p:nvSpPr>
        <p:spPr/>
        <p:txBody>
          <a:bodyPr/>
          <a:lstStyle/>
          <a:p>
            <a:r>
              <a:rPr lang="en-US" dirty="0"/>
              <a:t>Risks of Acid-Suppressive Medications in Preterm Infants</a:t>
            </a:r>
          </a:p>
        </p:txBody>
      </p:sp>
      <p:sp>
        <p:nvSpPr>
          <p:cNvPr id="3" name="Content Placeholder 2">
            <a:extLst>
              <a:ext uri="{FF2B5EF4-FFF2-40B4-BE49-F238E27FC236}">
                <a16:creationId xmlns:a16="http://schemas.microsoft.com/office/drawing/2014/main" id="{67FD09BE-D507-0C68-4350-EFCB11F87430}"/>
              </a:ext>
            </a:extLst>
          </p:cNvPr>
          <p:cNvSpPr>
            <a:spLocks noGrp="1"/>
          </p:cNvSpPr>
          <p:nvPr>
            <p:ph idx="1"/>
          </p:nvPr>
        </p:nvSpPr>
        <p:spPr/>
        <p:txBody>
          <a:bodyPr/>
          <a:lstStyle/>
          <a:p>
            <a:r>
              <a:rPr lang="en-US" dirty="0"/>
              <a:t>Pharmacotherapies for GERD—particularly acid suppressants—are associated with </a:t>
            </a:r>
            <a:r>
              <a:rPr lang="en-US" b="1" dirty="0">
                <a:solidFill>
                  <a:schemeClr val="tx2"/>
                </a:solidFill>
              </a:rPr>
              <a:t>substantial risks </a:t>
            </a:r>
            <a:r>
              <a:rPr lang="en-US" dirty="0"/>
              <a:t>in preterm infants with </a:t>
            </a:r>
            <a:r>
              <a:rPr lang="en-US" b="1" dirty="0">
                <a:solidFill>
                  <a:schemeClr val="tx2"/>
                </a:solidFill>
              </a:rPr>
              <a:t>no evidence </a:t>
            </a:r>
            <a:r>
              <a:rPr lang="en-US" dirty="0"/>
              <a:t>for symptomatic benefits</a:t>
            </a:r>
            <a:endParaRPr lang="en-US" baseline="30000" dirty="0"/>
          </a:p>
          <a:p>
            <a:endParaRPr lang="en-US" dirty="0"/>
          </a:p>
          <a:p>
            <a:r>
              <a:rPr lang="en-US" dirty="0"/>
              <a:t>Preterm infants who receive acid-suppressive medications are at </a:t>
            </a:r>
            <a:r>
              <a:rPr lang="en-US" b="1" dirty="0">
                <a:solidFill>
                  <a:schemeClr val="tx2"/>
                </a:solidFill>
              </a:rPr>
              <a:t>increased risk </a:t>
            </a:r>
            <a:r>
              <a:rPr lang="en-US" dirty="0"/>
              <a:t>for:</a:t>
            </a:r>
          </a:p>
          <a:p>
            <a:pPr lvl="1"/>
            <a:r>
              <a:rPr lang="en-US" dirty="0"/>
              <a:t>Necrotizing enterocolitis (NEC)</a:t>
            </a:r>
          </a:p>
          <a:p>
            <a:pPr lvl="1"/>
            <a:r>
              <a:rPr lang="en-US" dirty="0"/>
              <a:t>Late-onset sepsis</a:t>
            </a:r>
          </a:p>
          <a:p>
            <a:pPr lvl="1"/>
            <a:r>
              <a:rPr lang="en-US" dirty="0"/>
              <a:t>Mortality</a:t>
            </a:r>
          </a:p>
        </p:txBody>
      </p:sp>
      <p:sp>
        <p:nvSpPr>
          <p:cNvPr id="4" name="Text Placeholder 3">
            <a:extLst>
              <a:ext uri="{FF2B5EF4-FFF2-40B4-BE49-F238E27FC236}">
                <a16:creationId xmlns:a16="http://schemas.microsoft.com/office/drawing/2014/main" id="{84D78A17-A443-8DA0-BC57-C3201E39C3A8}"/>
              </a:ext>
            </a:extLst>
          </p:cNvPr>
          <p:cNvSpPr>
            <a:spLocks noGrp="1"/>
          </p:cNvSpPr>
          <p:nvPr>
            <p:ph type="body" sz="quarter" idx="10"/>
          </p:nvPr>
        </p:nvSpPr>
        <p:spPr/>
        <p:txBody>
          <a:bodyPr/>
          <a:lstStyle/>
          <a:p>
            <a:r>
              <a:rPr lang="en-US" dirty="0"/>
              <a:t>Eichenwald EC et al. </a:t>
            </a:r>
            <a:r>
              <a:rPr lang="en-US" i="1" dirty="0"/>
              <a:t>Pediatrics</a:t>
            </a:r>
            <a:r>
              <a:rPr lang="en-US" dirty="0"/>
              <a:t>. 2018;142(1):e20181061. </a:t>
            </a:r>
          </a:p>
        </p:txBody>
      </p:sp>
    </p:spTree>
    <p:extLst>
      <p:ext uri="{BB962C8B-B14F-4D97-AF65-F5344CB8AC3E}">
        <p14:creationId xmlns:p14="http://schemas.microsoft.com/office/powerpoint/2010/main" val="361760486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51C0-AD77-4223-8D6F-134F34DF5D80}"/>
              </a:ext>
            </a:extLst>
          </p:cNvPr>
          <p:cNvSpPr>
            <a:spLocks noGrp="1"/>
          </p:cNvSpPr>
          <p:nvPr>
            <p:ph type="title"/>
          </p:nvPr>
        </p:nvSpPr>
        <p:spPr/>
        <p:txBody>
          <a:bodyPr/>
          <a:lstStyle/>
          <a:p>
            <a:r>
              <a:rPr lang="en-US" dirty="0"/>
              <a:t>Faculty Disclosures</a:t>
            </a:r>
          </a:p>
        </p:txBody>
      </p:sp>
      <p:graphicFrame>
        <p:nvGraphicFramePr>
          <p:cNvPr id="4" name="Table 3">
            <a:extLst>
              <a:ext uri="{FF2B5EF4-FFF2-40B4-BE49-F238E27FC236}">
                <a16:creationId xmlns:a16="http://schemas.microsoft.com/office/drawing/2014/main" id="{2DC22DCE-B630-CEA3-2E47-6B900FE52EB4}"/>
              </a:ext>
            </a:extLst>
          </p:cNvPr>
          <p:cNvGraphicFramePr/>
          <p:nvPr>
            <p:extLst>
              <p:ext uri="{D42A27DB-BD31-4B8C-83A1-F6EECF244321}">
                <p14:modId xmlns:p14="http://schemas.microsoft.com/office/powerpoint/2010/main" val="1764869968"/>
              </p:ext>
            </p:extLst>
          </p:nvPr>
        </p:nvGraphicFramePr>
        <p:xfrm>
          <a:off x="254924" y="1127413"/>
          <a:ext cx="11513393" cy="1188720"/>
        </p:xfrm>
        <a:graphic>
          <a:graphicData uri="http://schemas.openxmlformats.org/drawingml/2006/table">
            <a:tbl>
              <a:tblPr/>
              <a:tblGrid>
                <a:gridCol w="11513393">
                  <a:extLst>
                    <a:ext uri="{9D8B030D-6E8A-4147-A177-3AD203B41FA5}">
                      <a16:colId xmlns:a16="http://schemas.microsoft.com/office/drawing/2014/main" val="20000"/>
                    </a:ext>
                  </a:extLst>
                </a:gridCol>
              </a:tblGrid>
              <a:tr h="370840">
                <a:tc>
                  <a:txBody>
                    <a:bodyPr/>
                    <a:lstStyle/>
                    <a:p>
                      <a:pPr marL="91440" marR="0" lvl="0" indent="0" algn="l" defTabSz="914400" rtl="0" eaLnBrk="0" fontAlgn="base" latinLnBrk="0" hangingPunct="0">
                        <a:lnSpc>
                          <a:spcPct val="100000"/>
                        </a:lnSpc>
                        <a:spcBef>
                          <a:spcPts val="0"/>
                        </a:spcBef>
                        <a:spcAft>
                          <a:spcPts val="600"/>
                        </a:spcAft>
                        <a:buClrTx/>
                        <a:buSzTx/>
                        <a:buFontTx/>
                        <a:buNone/>
                        <a:tabLst>
                          <a:tab pos="5943600" algn="r"/>
                          <a:tab pos="6686550" algn="r"/>
                        </a:tabLst>
                        <a:defRPr/>
                      </a:pPr>
                      <a:r>
                        <a:rPr kumimoji="0" lang="en-US" sz="1800" b="0" i="1" u="none" strike="noStrike" kern="0" cap="none" spc="0" normalizeH="0" baseline="0" noProof="0" dirty="0">
                          <a:ln>
                            <a:noFill/>
                          </a:ln>
                          <a:solidFill>
                            <a:schemeClr val="tx1">
                              <a:lumMod val="75000"/>
                              <a:lumOff val="25000"/>
                            </a:schemeClr>
                          </a:solidFill>
                          <a:effectLst/>
                          <a:uLnTx/>
                          <a:uFillTx/>
                          <a:latin typeface="+mn-lt"/>
                          <a:ea typeface="Times New Roman" panose="02020603050405020304" pitchFamily="18" charset="0"/>
                          <a:cs typeface="Calibri" panose="020F0502020204030204" pitchFamily="34" charset="0"/>
                        </a:rPr>
                        <a:t>It is the policy of the Annenberg Center to ensure fair balance, independence, objectivity, and scientific rigor in all programming.  All faculty participating in </a:t>
                      </a:r>
                      <a:r>
                        <a:rPr lang="en-US" sz="1800" i="1" dirty="0">
                          <a:solidFill>
                            <a:schemeClr val="tx1">
                              <a:lumMod val="75000"/>
                              <a:lumOff val="25000"/>
                            </a:schemeClr>
                          </a:solidFill>
                          <a:latin typeface="+mn-lt"/>
                          <a:ea typeface="Times New Roman" panose="02020603050405020304" pitchFamily="18" charset="0"/>
                          <a:cs typeface="Calibri" panose="020F0502020204030204" pitchFamily="34" charset="0"/>
                        </a:rPr>
                        <a:t>accredited</a:t>
                      </a:r>
                      <a:r>
                        <a:rPr kumimoji="0" lang="en-US" sz="1800" b="0" i="1" u="none" strike="noStrike" kern="0" cap="none" spc="0" normalizeH="0" baseline="0" noProof="0" dirty="0">
                          <a:ln>
                            <a:noFill/>
                          </a:ln>
                          <a:solidFill>
                            <a:schemeClr val="tx1">
                              <a:lumMod val="75000"/>
                              <a:lumOff val="25000"/>
                            </a:schemeClr>
                          </a:solidFill>
                          <a:effectLst/>
                          <a:uLnTx/>
                          <a:uFillTx/>
                          <a:latin typeface="+mn-lt"/>
                          <a:ea typeface="Times New Roman" panose="02020603050405020304" pitchFamily="18" charset="0"/>
                          <a:cs typeface="Calibri" panose="020F0502020204030204" pitchFamily="34" charset="0"/>
                        </a:rPr>
                        <a:t> programs are expected to identify and reference off-label product use and disclose any relationship with those supporting the activity or any others whose products or services are discussed</a:t>
                      </a:r>
                      <a:r>
                        <a:rPr kumimoji="0" lang="en-US" sz="1800" b="1" i="1" u="none" strike="noStrike" kern="0" cap="none" spc="-10" normalizeH="0" baseline="0" noProof="0" dirty="0">
                          <a:ln>
                            <a:noFill/>
                          </a:ln>
                          <a:solidFill>
                            <a:schemeClr val="tx1">
                              <a:lumMod val="75000"/>
                              <a:lumOff val="25000"/>
                            </a:schemeClr>
                          </a:solidFill>
                          <a:effectLst/>
                          <a:uLnTx/>
                          <a:uFillTx/>
                          <a:latin typeface="+mn-lt"/>
                          <a:ea typeface="Times New Roman" panose="02020603050405020304" pitchFamily="18" charset="0"/>
                          <a:cs typeface="Calibri" panose="020F0502020204030204" pitchFamily="34" charset="0"/>
                        </a:rPr>
                        <a:t>.</a:t>
                      </a:r>
                    </a:p>
                  </a:txBody>
                  <a:tcPr marL="45720" marR="457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8C940A23-CAAB-5287-D453-FDF53C01B6AC}"/>
              </a:ext>
            </a:extLst>
          </p:cNvPr>
          <p:cNvGraphicFramePr/>
          <p:nvPr>
            <p:extLst>
              <p:ext uri="{D42A27DB-BD31-4B8C-83A1-F6EECF244321}">
                <p14:modId xmlns:p14="http://schemas.microsoft.com/office/powerpoint/2010/main" val="3012350427"/>
              </p:ext>
            </p:extLst>
          </p:nvPr>
        </p:nvGraphicFramePr>
        <p:xfrm>
          <a:off x="254924" y="5415739"/>
          <a:ext cx="11513393" cy="640080"/>
        </p:xfrm>
        <a:graphic>
          <a:graphicData uri="http://schemas.openxmlformats.org/drawingml/2006/table">
            <a:tbl>
              <a:tblPr/>
              <a:tblGrid>
                <a:gridCol w="11513393">
                  <a:extLst>
                    <a:ext uri="{9D8B030D-6E8A-4147-A177-3AD203B41FA5}">
                      <a16:colId xmlns:a16="http://schemas.microsoft.com/office/drawing/2014/main" val="20000"/>
                    </a:ext>
                  </a:extLst>
                </a:gridCol>
              </a:tblGrid>
              <a:tr h="370840">
                <a:tc>
                  <a:txBody>
                    <a:bodyPr/>
                    <a:lstStyle/>
                    <a:p>
                      <a:pPr marL="91440" algn="l">
                        <a:defRPr sz="1800">
                          <a:solidFill>
                            <a:srgbClr val="000000"/>
                          </a:solidFill>
                        </a:defRPr>
                      </a:pPr>
                      <a:r>
                        <a:rPr lang="en-US" sz="1800" i="0" dirty="0">
                          <a:solidFill>
                            <a:schemeClr val="tx1">
                              <a:lumMod val="75000"/>
                              <a:lumOff val="25000"/>
                            </a:schemeClr>
                          </a:solidFill>
                        </a:rPr>
                        <a:t>Faculty have documented that this presentation will involve discussion of unapproved or off-label, experimental, or investigational use.</a:t>
                      </a:r>
                    </a:p>
                  </a:txBody>
                  <a:tcPr marL="45720" marR="457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491CDC5B-0B5D-26D0-F3DA-167367632B40}"/>
              </a:ext>
            </a:extLst>
          </p:cNvPr>
          <p:cNvGraphicFramePr>
            <a:graphicFrameLocks noGrp="1"/>
          </p:cNvGraphicFramePr>
          <p:nvPr>
            <p:extLst>
              <p:ext uri="{D42A27DB-BD31-4B8C-83A1-F6EECF244321}">
                <p14:modId xmlns:p14="http://schemas.microsoft.com/office/powerpoint/2010/main" val="2241314249"/>
              </p:ext>
            </p:extLst>
          </p:nvPr>
        </p:nvGraphicFramePr>
        <p:xfrm>
          <a:off x="254924" y="2946824"/>
          <a:ext cx="11338101" cy="767080"/>
        </p:xfrm>
        <a:graphic>
          <a:graphicData uri="http://schemas.openxmlformats.org/drawingml/2006/table">
            <a:tbl>
              <a:tblPr firstRow="1" bandRow="1">
                <a:tableStyleId>{2D5ABB26-0587-4C30-8999-92F81FD0307C}</a:tableStyleId>
              </a:tblPr>
              <a:tblGrid>
                <a:gridCol w="11338101">
                  <a:extLst>
                    <a:ext uri="{9D8B030D-6E8A-4147-A177-3AD203B41FA5}">
                      <a16:colId xmlns:a16="http://schemas.microsoft.com/office/drawing/2014/main" val="2147425400"/>
                    </a:ext>
                  </a:extLst>
                </a:gridCol>
              </a:tblGrid>
              <a:tr h="370840">
                <a:tc>
                  <a:txBody>
                    <a:bodyPr/>
                    <a:lstStyle/>
                    <a:p>
                      <a:pPr marL="0" indent="0">
                        <a:buNone/>
                      </a:pPr>
                      <a:r>
                        <a:rPr lang="it-IT" sz="2000" b="1" dirty="0">
                          <a:solidFill>
                            <a:srgbClr val="333333"/>
                          </a:solidFill>
                        </a:rPr>
                        <a:t>Julie </a:t>
                      </a:r>
                      <a:r>
                        <a:rPr lang="it-IT" sz="2000" b="1" dirty="0" err="1">
                          <a:solidFill>
                            <a:srgbClr val="333333"/>
                          </a:solidFill>
                        </a:rPr>
                        <a:t>Khlevner</a:t>
                      </a:r>
                      <a:r>
                        <a:rPr lang="it-IT" sz="2000" b="1" dirty="0">
                          <a:solidFill>
                            <a:srgbClr val="333333"/>
                          </a:solidFill>
                        </a:rPr>
                        <a:t>, MD</a:t>
                      </a:r>
                      <a:endParaRPr lang="en-US" sz="2000" b="1" dirty="0">
                        <a:solidFill>
                          <a:srgbClr val="333333"/>
                        </a:solidFill>
                      </a:endParaRPr>
                    </a:p>
                  </a:txBody>
                  <a:tcPr>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022534710"/>
                  </a:ext>
                </a:extLst>
              </a:tr>
              <a:tr h="370840">
                <a:tc>
                  <a:txBody>
                    <a:bodyPr/>
                    <a:lstStyle/>
                    <a:p>
                      <a:r>
                        <a:rPr lang="en-US" sz="1600" i="1" dirty="0">
                          <a:solidFill>
                            <a:srgbClr val="333333"/>
                          </a:solidFill>
                        </a:rPr>
                        <a:t>Consultant: </a:t>
                      </a:r>
                      <a:r>
                        <a:rPr lang="en-US" sz="1600" i="1" dirty="0" err="1">
                          <a:solidFill>
                            <a:srgbClr val="333333"/>
                          </a:solidFill>
                        </a:rPr>
                        <a:t>Abbvie</a:t>
                      </a:r>
                      <a:r>
                        <a:rPr lang="en-US" sz="1600" i="1" dirty="0">
                          <a:solidFill>
                            <a:srgbClr val="333333"/>
                          </a:solidFill>
                        </a:rPr>
                        <a:t>/Ironwood; Speakers Bureau: Abbott Pediatric Nutrition, QOL Medical</a:t>
                      </a:r>
                    </a:p>
                  </a:txBody>
                  <a:tcP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25226965"/>
                  </a:ext>
                </a:extLst>
              </a:tr>
            </a:tbl>
          </a:graphicData>
        </a:graphic>
      </p:graphicFrame>
      <p:graphicFrame>
        <p:nvGraphicFramePr>
          <p:cNvPr id="3" name="Table 2">
            <a:extLst>
              <a:ext uri="{FF2B5EF4-FFF2-40B4-BE49-F238E27FC236}">
                <a16:creationId xmlns:a16="http://schemas.microsoft.com/office/drawing/2014/main" id="{CCC83D72-18BE-24E4-25DD-8B0F268C0E7B}"/>
              </a:ext>
            </a:extLst>
          </p:cNvPr>
          <p:cNvGraphicFramePr>
            <a:graphicFrameLocks noGrp="1"/>
          </p:cNvGraphicFramePr>
          <p:nvPr>
            <p:extLst>
              <p:ext uri="{D42A27DB-BD31-4B8C-83A1-F6EECF244321}">
                <p14:modId xmlns:p14="http://schemas.microsoft.com/office/powerpoint/2010/main" val="3526358081"/>
              </p:ext>
            </p:extLst>
          </p:nvPr>
        </p:nvGraphicFramePr>
        <p:xfrm>
          <a:off x="254924" y="3848543"/>
          <a:ext cx="11338101" cy="792480"/>
        </p:xfrm>
        <a:graphic>
          <a:graphicData uri="http://schemas.openxmlformats.org/drawingml/2006/table">
            <a:tbl>
              <a:tblPr firstRow="1" bandRow="1">
                <a:tableStyleId>{2D5ABB26-0587-4C30-8999-92F81FD0307C}</a:tableStyleId>
              </a:tblPr>
              <a:tblGrid>
                <a:gridCol w="11338101">
                  <a:extLst>
                    <a:ext uri="{9D8B030D-6E8A-4147-A177-3AD203B41FA5}">
                      <a16:colId xmlns:a16="http://schemas.microsoft.com/office/drawing/2014/main" val="2147425400"/>
                    </a:ext>
                  </a:extLst>
                </a:gridCol>
              </a:tblGrid>
              <a:tr h="370840">
                <a:tc>
                  <a:txBody>
                    <a:bodyPr/>
                    <a:lstStyle/>
                    <a:p>
                      <a:pPr marL="0" indent="0">
                        <a:buNone/>
                      </a:pPr>
                      <a:r>
                        <a:rPr lang="en-US" sz="2000" b="1" dirty="0"/>
                        <a:t>Rachel Lee Rosen, MD, MPH</a:t>
                      </a:r>
                      <a:endParaRPr lang="fr-FR" sz="2000" b="1" dirty="0">
                        <a:solidFill>
                          <a:srgbClr val="333333"/>
                        </a:solidFill>
                      </a:endParaRPr>
                    </a:p>
                  </a:txBody>
                  <a:tcPr>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02253471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i="1" dirty="0">
                          <a:solidFill>
                            <a:srgbClr val="333333"/>
                          </a:solidFill>
                        </a:rPr>
                        <a:t>No financial relationships to disclose.</a:t>
                      </a:r>
                    </a:p>
                  </a:txBody>
                  <a:tcP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25226965"/>
                  </a:ext>
                </a:extLst>
              </a:tr>
            </a:tbl>
          </a:graphicData>
        </a:graphic>
      </p:graphicFrame>
    </p:spTree>
    <p:extLst>
      <p:ext uri="{BB962C8B-B14F-4D97-AF65-F5344CB8AC3E}">
        <p14:creationId xmlns:p14="http://schemas.microsoft.com/office/powerpoint/2010/main" val="35751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4A354-F4C3-BA6C-90D2-D6FD8A184E89}"/>
              </a:ext>
            </a:extLst>
          </p:cNvPr>
          <p:cNvSpPr>
            <a:spLocks noGrp="1"/>
          </p:cNvSpPr>
          <p:nvPr>
            <p:ph type="title"/>
          </p:nvPr>
        </p:nvSpPr>
        <p:spPr/>
        <p:txBody>
          <a:bodyPr/>
          <a:lstStyle/>
          <a:p>
            <a:r>
              <a:rPr lang="en-US" dirty="0"/>
              <a:t>NASPGHAN/ESPGHAN Recommendations for Medical Management of Infant GERD</a:t>
            </a:r>
          </a:p>
        </p:txBody>
      </p:sp>
      <p:sp>
        <p:nvSpPr>
          <p:cNvPr id="4" name="Text Placeholder 3">
            <a:extLst>
              <a:ext uri="{FF2B5EF4-FFF2-40B4-BE49-F238E27FC236}">
                <a16:creationId xmlns:a16="http://schemas.microsoft.com/office/drawing/2014/main" id="{5D1AF475-D310-CC50-CCEA-B07AC61D29B3}"/>
              </a:ext>
            </a:extLst>
          </p:cNvPr>
          <p:cNvSpPr>
            <a:spLocks noGrp="1"/>
          </p:cNvSpPr>
          <p:nvPr>
            <p:ph type="body" sz="quarter" idx="10"/>
          </p:nvPr>
        </p:nvSpPr>
        <p:spPr/>
        <p:txBody>
          <a:bodyPr/>
          <a:lstStyle/>
          <a:p>
            <a:r>
              <a:rPr lang="en-US" dirty="0"/>
              <a:t>Rosen R et al. </a:t>
            </a:r>
            <a:r>
              <a:rPr lang="en-US" i="1" dirty="0"/>
              <a:t>J </a:t>
            </a:r>
            <a:r>
              <a:rPr lang="en-US" i="1" dirty="0" err="1"/>
              <a:t>Pediatr</a:t>
            </a:r>
            <a:r>
              <a:rPr lang="en-US" i="1" dirty="0"/>
              <a:t> Gastroenterol </a:t>
            </a:r>
            <a:r>
              <a:rPr lang="en-US" i="1" dirty="0" err="1"/>
              <a:t>Nutr</a:t>
            </a:r>
            <a:r>
              <a:rPr lang="en-US" i="1" dirty="0"/>
              <a:t>.</a:t>
            </a:r>
            <a:r>
              <a:rPr lang="en-US" dirty="0"/>
              <a:t> 2018;66(3):516-554.</a:t>
            </a:r>
          </a:p>
        </p:txBody>
      </p:sp>
      <p:grpSp>
        <p:nvGrpSpPr>
          <p:cNvPr id="20" name="Group 19">
            <a:extLst>
              <a:ext uri="{FF2B5EF4-FFF2-40B4-BE49-F238E27FC236}">
                <a16:creationId xmlns:a16="http://schemas.microsoft.com/office/drawing/2014/main" id="{562E6B6A-69DE-DB77-FF2A-A5A4059B3781}"/>
              </a:ext>
            </a:extLst>
          </p:cNvPr>
          <p:cNvGrpSpPr/>
          <p:nvPr/>
        </p:nvGrpSpPr>
        <p:grpSpPr>
          <a:xfrm>
            <a:off x="266700" y="1430029"/>
            <a:ext cx="11680824" cy="4553082"/>
            <a:chOff x="266700" y="1430029"/>
            <a:chExt cx="11680824" cy="4553082"/>
          </a:xfrm>
        </p:grpSpPr>
        <p:grpSp>
          <p:nvGrpSpPr>
            <p:cNvPr id="7" name="Group 6">
              <a:extLst>
                <a:ext uri="{FF2B5EF4-FFF2-40B4-BE49-F238E27FC236}">
                  <a16:creationId xmlns:a16="http://schemas.microsoft.com/office/drawing/2014/main" id="{3C7E3349-494B-2BB6-D429-1225B556E10E}"/>
                </a:ext>
              </a:extLst>
            </p:cNvPr>
            <p:cNvGrpSpPr/>
            <p:nvPr/>
          </p:nvGrpSpPr>
          <p:grpSpPr>
            <a:xfrm>
              <a:off x="266700" y="1430029"/>
              <a:ext cx="11680824" cy="4553082"/>
              <a:chOff x="266700" y="2461716"/>
              <a:chExt cx="11680824" cy="2190154"/>
            </a:xfrm>
          </p:grpSpPr>
          <p:sp>
            <p:nvSpPr>
              <p:cNvPr id="8" name="Freeform 7">
                <a:extLst>
                  <a:ext uri="{FF2B5EF4-FFF2-40B4-BE49-F238E27FC236}">
                    <a16:creationId xmlns:a16="http://schemas.microsoft.com/office/drawing/2014/main" id="{7C97568A-C08D-43DC-6913-A1DA290A6C5D}"/>
                  </a:ext>
                </a:extLst>
              </p:cNvPr>
              <p:cNvSpPr/>
              <p:nvPr/>
            </p:nvSpPr>
            <p:spPr>
              <a:xfrm>
                <a:off x="266700" y="2461716"/>
                <a:ext cx="2973211" cy="2190154"/>
              </a:xfrm>
              <a:custGeom>
                <a:avLst/>
                <a:gdLst>
                  <a:gd name="connsiteX0" fmla="*/ 0 w 3650257"/>
                  <a:gd name="connsiteY0" fmla="*/ 0 h 2190154"/>
                  <a:gd name="connsiteX1" fmla="*/ 3650257 w 3650257"/>
                  <a:gd name="connsiteY1" fmla="*/ 0 h 2190154"/>
                  <a:gd name="connsiteX2" fmla="*/ 3650257 w 3650257"/>
                  <a:gd name="connsiteY2" fmla="*/ 2190154 h 2190154"/>
                  <a:gd name="connsiteX3" fmla="*/ 0 w 3650257"/>
                  <a:gd name="connsiteY3" fmla="*/ 2190154 h 2190154"/>
                  <a:gd name="connsiteX4" fmla="*/ 0 w 3650257"/>
                  <a:gd name="connsiteY4" fmla="*/ 0 h 219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0257" h="2190154">
                    <a:moveTo>
                      <a:pt x="0" y="0"/>
                    </a:moveTo>
                    <a:lnTo>
                      <a:pt x="3650257" y="0"/>
                    </a:lnTo>
                    <a:lnTo>
                      <a:pt x="3650257" y="2190154"/>
                    </a:lnTo>
                    <a:lnTo>
                      <a:pt x="0" y="2190154"/>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endParaRPr lang="en-US" sz="2400" kern="1200" dirty="0"/>
              </a:p>
              <a:p>
                <a:pPr marL="0" lvl="0" indent="0" algn="l" defTabSz="844550">
                  <a:lnSpc>
                    <a:spcPct val="90000"/>
                  </a:lnSpc>
                  <a:spcBef>
                    <a:spcPct val="0"/>
                  </a:spcBef>
                  <a:spcAft>
                    <a:spcPct val="35000"/>
                  </a:spcAft>
                  <a:buNone/>
                </a:pPr>
                <a:endParaRPr lang="en-US" sz="2400" dirty="0"/>
              </a:p>
              <a:p>
                <a:pPr marL="0" lvl="0" indent="0" algn="l" defTabSz="844550">
                  <a:lnSpc>
                    <a:spcPct val="90000"/>
                  </a:lnSpc>
                  <a:spcBef>
                    <a:spcPct val="0"/>
                  </a:spcBef>
                  <a:spcAft>
                    <a:spcPct val="35000"/>
                  </a:spcAft>
                  <a:buNone/>
                </a:pPr>
                <a:r>
                  <a:rPr lang="en-US" sz="2400" kern="1200" dirty="0"/>
                  <a:t>Acid suppressants </a:t>
                </a:r>
                <a:r>
                  <a:rPr lang="en-US" sz="2400" b="1" kern="1200" dirty="0"/>
                  <a:t>not</a:t>
                </a:r>
                <a:r>
                  <a:rPr lang="en-US" sz="2400" kern="1200" dirty="0"/>
                  <a:t> recommended for the treatment of:</a:t>
                </a:r>
              </a:p>
              <a:p>
                <a:pPr marL="114300" lvl="1" indent="-114300" algn="l" defTabSz="666750">
                  <a:lnSpc>
                    <a:spcPct val="90000"/>
                  </a:lnSpc>
                  <a:spcBef>
                    <a:spcPct val="0"/>
                  </a:spcBef>
                  <a:spcAft>
                    <a:spcPct val="15000"/>
                  </a:spcAft>
                  <a:buFont typeface="Arial" panose="020B0604020202020204" pitchFamily="34" charset="0"/>
                  <a:buChar char="•"/>
                </a:pPr>
                <a:r>
                  <a:rPr lang="en-US" kern="1200" dirty="0"/>
                  <a:t>Regurgitation in otherwise healthy infants</a:t>
                </a:r>
              </a:p>
              <a:p>
                <a:pPr marL="114300" lvl="1" indent="-114300" algn="l" defTabSz="666750">
                  <a:lnSpc>
                    <a:spcPct val="90000"/>
                  </a:lnSpc>
                  <a:spcBef>
                    <a:spcPct val="0"/>
                  </a:spcBef>
                  <a:spcAft>
                    <a:spcPct val="15000"/>
                  </a:spcAft>
                  <a:buFont typeface="Arial" panose="020B0604020202020204" pitchFamily="34" charset="0"/>
                  <a:buChar char="•"/>
                </a:pPr>
                <a:r>
                  <a:rPr lang="en-US" kern="1200" dirty="0"/>
                  <a:t>Crying or distress in otherwise healthy infants</a:t>
                </a:r>
              </a:p>
              <a:p>
                <a:pPr marL="114300" lvl="1" indent="-114300" algn="l" defTabSz="666750">
                  <a:lnSpc>
                    <a:spcPct val="90000"/>
                  </a:lnSpc>
                  <a:spcBef>
                    <a:spcPct val="0"/>
                  </a:spcBef>
                  <a:spcAft>
                    <a:spcPct val="15000"/>
                  </a:spcAft>
                  <a:buFont typeface="Arial" panose="020B0604020202020204" pitchFamily="34" charset="0"/>
                  <a:buChar char="•"/>
                </a:pPr>
                <a:r>
                  <a:rPr lang="en-US" kern="1200" dirty="0"/>
                  <a:t>Extraesophageal symptoms</a:t>
                </a:r>
              </a:p>
            </p:txBody>
          </p:sp>
          <p:sp>
            <p:nvSpPr>
              <p:cNvPr id="9" name="Freeform 8">
                <a:extLst>
                  <a:ext uri="{FF2B5EF4-FFF2-40B4-BE49-F238E27FC236}">
                    <a16:creationId xmlns:a16="http://schemas.microsoft.com/office/drawing/2014/main" id="{1E04E821-FCC4-231B-AD2D-D7E3CB0071D6}"/>
                  </a:ext>
                </a:extLst>
              </p:cNvPr>
              <p:cNvSpPr/>
              <p:nvPr/>
            </p:nvSpPr>
            <p:spPr>
              <a:xfrm>
                <a:off x="3488267" y="2461716"/>
                <a:ext cx="4594577" cy="2190154"/>
              </a:xfrm>
              <a:custGeom>
                <a:avLst/>
                <a:gdLst>
                  <a:gd name="connsiteX0" fmla="*/ 0 w 3650257"/>
                  <a:gd name="connsiteY0" fmla="*/ 0 h 2190154"/>
                  <a:gd name="connsiteX1" fmla="*/ 3650257 w 3650257"/>
                  <a:gd name="connsiteY1" fmla="*/ 0 h 2190154"/>
                  <a:gd name="connsiteX2" fmla="*/ 3650257 w 3650257"/>
                  <a:gd name="connsiteY2" fmla="*/ 2190154 h 2190154"/>
                  <a:gd name="connsiteX3" fmla="*/ 0 w 3650257"/>
                  <a:gd name="connsiteY3" fmla="*/ 2190154 h 2190154"/>
                  <a:gd name="connsiteX4" fmla="*/ 0 w 3650257"/>
                  <a:gd name="connsiteY4" fmla="*/ 0 h 219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0257" h="2190154">
                    <a:moveTo>
                      <a:pt x="0" y="0"/>
                    </a:moveTo>
                    <a:lnTo>
                      <a:pt x="3650257" y="0"/>
                    </a:lnTo>
                    <a:lnTo>
                      <a:pt x="3650257" y="2190154"/>
                    </a:lnTo>
                    <a:lnTo>
                      <a:pt x="0" y="2190154"/>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endParaRPr lang="en-US" sz="2400" dirty="0"/>
              </a:p>
              <a:p>
                <a:pPr marL="0" lvl="0" indent="0" algn="l" defTabSz="844550">
                  <a:lnSpc>
                    <a:spcPct val="90000"/>
                  </a:lnSpc>
                  <a:spcBef>
                    <a:spcPct val="0"/>
                  </a:spcBef>
                  <a:spcAft>
                    <a:spcPct val="35000"/>
                  </a:spcAft>
                  <a:buNone/>
                </a:pPr>
                <a:endParaRPr lang="en-US" sz="2400" kern="1200" dirty="0"/>
              </a:p>
              <a:p>
                <a:pPr marL="0" lvl="0" indent="0" algn="l" defTabSz="844550">
                  <a:lnSpc>
                    <a:spcPct val="90000"/>
                  </a:lnSpc>
                  <a:spcBef>
                    <a:spcPct val="0"/>
                  </a:spcBef>
                  <a:spcAft>
                    <a:spcPct val="35000"/>
                  </a:spcAft>
                  <a:buNone/>
                </a:pPr>
                <a:r>
                  <a:rPr lang="en-US" sz="2400" kern="1200" dirty="0"/>
                  <a:t>Acid suppressants recommended for the treatment of </a:t>
                </a:r>
                <a:r>
                  <a:rPr lang="en-US" sz="2400" b="1" kern="1200" dirty="0"/>
                  <a:t>GER-associated erosive esophagitis:</a:t>
                </a:r>
              </a:p>
              <a:p>
                <a:pPr marL="114300" lvl="1" indent="-114300" algn="l" defTabSz="666750">
                  <a:lnSpc>
                    <a:spcPct val="90000"/>
                  </a:lnSpc>
                  <a:spcBef>
                    <a:spcPct val="0"/>
                  </a:spcBef>
                  <a:spcAft>
                    <a:spcPct val="15000"/>
                  </a:spcAft>
                  <a:buFont typeface="Arial" panose="020B0604020202020204" pitchFamily="34" charset="0"/>
                  <a:buChar char="•"/>
                </a:pPr>
                <a:r>
                  <a:rPr lang="en-US" sz="2000" kern="1200" dirty="0"/>
                  <a:t>First-line PPIs</a:t>
                </a:r>
              </a:p>
              <a:p>
                <a:pPr marL="114300" lvl="1" indent="-114300" algn="l" defTabSz="666750">
                  <a:lnSpc>
                    <a:spcPct val="90000"/>
                  </a:lnSpc>
                  <a:spcBef>
                    <a:spcPct val="0"/>
                  </a:spcBef>
                  <a:spcAft>
                    <a:spcPct val="15000"/>
                  </a:spcAft>
                  <a:buFont typeface="Arial" panose="020B0604020202020204" pitchFamily="34" charset="0"/>
                  <a:buChar char="•"/>
                </a:pPr>
                <a:r>
                  <a:rPr lang="en-US" sz="2000" kern="1200" dirty="0"/>
                  <a:t>H2RAs if PPIs not available or contraindicated</a:t>
                </a:r>
              </a:p>
            </p:txBody>
          </p:sp>
          <p:sp>
            <p:nvSpPr>
              <p:cNvPr id="10" name="Freeform 9">
                <a:extLst>
                  <a:ext uri="{FF2B5EF4-FFF2-40B4-BE49-F238E27FC236}">
                    <a16:creationId xmlns:a16="http://schemas.microsoft.com/office/drawing/2014/main" id="{4D85B581-6C23-8663-3980-272BB023DADE}"/>
                  </a:ext>
                </a:extLst>
              </p:cNvPr>
              <p:cNvSpPr/>
              <p:nvPr/>
            </p:nvSpPr>
            <p:spPr>
              <a:xfrm>
                <a:off x="8297267" y="2461716"/>
                <a:ext cx="3650257" cy="2190154"/>
              </a:xfrm>
              <a:custGeom>
                <a:avLst/>
                <a:gdLst>
                  <a:gd name="connsiteX0" fmla="*/ 0 w 3650257"/>
                  <a:gd name="connsiteY0" fmla="*/ 0 h 2190154"/>
                  <a:gd name="connsiteX1" fmla="*/ 3650257 w 3650257"/>
                  <a:gd name="connsiteY1" fmla="*/ 0 h 2190154"/>
                  <a:gd name="connsiteX2" fmla="*/ 3650257 w 3650257"/>
                  <a:gd name="connsiteY2" fmla="*/ 2190154 h 2190154"/>
                  <a:gd name="connsiteX3" fmla="*/ 0 w 3650257"/>
                  <a:gd name="connsiteY3" fmla="*/ 2190154 h 2190154"/>
                  <a:gd name="connsiteX4" fmla="*/ 0 w 3650257"/>
                  <a:gd name="connsiteY4" fmla="*/ 0 h 219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0257" h="2190154">
                    <a:moveTo>
                      <a:pt x="0" y="0"/>
                    </a:moveTo>
                    <a:lnTo>
                      <a:pt x="3650257" y="0"/>
                    </a:lnTo>
                    <a:lnTo>
                      <a:pt x="3650257" y="2190154"/>
                    </a:lnTo>
                    <a:lnTo>
                      <a:pt x="0" y="2190154"/>
                    </a:lnTo>
                    <a:lnTo>
                      <a:pt x="0"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endParaRPr lang="en-US" sz="2400" kern="1200" dirty="0"/>
              </a:p>
              <a:p>
                <a:pPr marL="0" lvl="0" indent="0" algn="l" defTabSz="844550">
                  <a:lnSpc>
                    <a:spcPct val="90000"/>
                  </a:lnSpc>
                  <a:spcBef>
                    <a:spcPct val="0"/>
                  </a:spcBef>
                  <a:spcAft>
                    <a:spcPct val="35000"/>
                  </a:spcAft>
                  <a:buNone/>
                </a:pPr>
                <a:endParaRPr lang="en-US" sz="2400" dirty="0"/>
              </a:p>
              <a:p>
                <a:pPr marL="0" lvl="0" indent="0" algn="l" defTabSz="844550">
                  <a:lnSpc>
                    <a:spcPct val="90000"/>
                  </a:lnSpc>
                  <a:spcBef>
                    <a:spcPct val="0"/>
                  </a:spcBef>
                  <a:spcAft>
                    <a:spcPct val="35000"/>
                  </a:spcAft>
                  <a:buNone/>
                </a:pPr>
                <a:r>
                  <a:rPr lang="en-US" sz="2400" kern="1200" dirty="0"/>
                  <a:t>Additional recommendations:</a:t>
                </a:r>
              </a:p>
              <a:p>
                <a:pPr marL="114300" lvl="1" indent="-114300" algn="l" defTabSz="666750">
                  <a:lnSpc>
                    <a:spcPct val="90000"/>
                  </a:lnSpc>
                  <a:spcBef>
                    <a:spcPct val="0"/>
                  </a:spcBef>
                  <a:spcAft>
                    <a:spcPct val="15000"/>
                  </a:spcAft>
                  <a:buFont typeface="Arial" panose="020B0604020202020204" pitchFamily="34" charset="0"/>
                  <a:buChar char="•"/>
                </a:pPr>
                <a:r>
                  <a:rPr lang="en-US" kern="1200" dirty="0"/>
                  <a:t>Evaluate treatment effectiveness after 4-8 weeks of acid suppression</a:t>
                </a:r>
              </a:p>
              <a:p>
                <a:pPr marL="114300" lvl="1" indent="-114300" algn="l" defTabSz="666750">
                  <a:lnSpc>
                    <a:spcPct val="90000"/>
                  </a:lnSpc>
                  <a:spcBef>
                    <a:spcPct val="0"/>
                  </a:spcBef>
                  <a:spcAft>
                    <a:spcPct val="15000"/>
                  </a:spcAft>
                  <a:buFont typeface="Arial" panose="020B0604020202020204" pitchFamily="34" charset="0"/>
                  <a:buChar char="•"/>
                </a:pPr>
                <a:r>
                  <a:rPr lang="en-US" kern="1200" dirty="0"/>
                  <a:t>In those not responding after 4-8 weeks, exclude alternative causes of symptoms</a:t>
                </a:r>
              </a:p>
              <a:p>
                <a:pPr marL="114300" lvl="1" indent="-114300" algn="l" defTabSz="666750">
                  <a:lnSpc>
                    <a:spcPct val="90000"/>
                  </a:lnSpc>
                  <a:spcBef>
                    <a:spcPct val="0"/>
                  </a:spcBef>
                  <a:spcAft>
                    <a:spcPct val="15000"/>
                  </a:spcAft>
                  <a:buFont typeface="Arial" panose="020B0604020202020204" pitchFamily="34" charset="0"/>
                  <a:buChar char="•"/>
                </a:pPr>
                <a:r>
                  <a:rPr lang="en-US" kern="1200" dirty="0"/>
                  <a:t>Regularly re-assess the need for ongoing treatment with acid suppressants</a:t>
                </a:r>
              </a:p>
            </p:txBody>
          </p:sp>
        </p:grpSp>
        <p:sp>
          <p:nvSpPr>
            <p:cNvPr id="13" name="Oval 12">
              <a:extLst>
                <a:ext uri="{FF2B5EF4-FFF2-40B4-BE49-F238E27FC236}">
                  <a16:creationId xmlns:a16="http://schemas.microsoft.com/office/drawing/2014/main" id="{B68B8405-8F93-ECEC-F611-649BEC32ADB3}"/>
                </a:ext>
              </a:extLst>
            </p:cNvPr>
            <p:cNvSpPr/>
            <p:nvPr/>
          </p:nvSpPr>
          <p:spPr>
            <a:xfrm>
              <a:off x="1369482" y="1557866"/>
              <a:ext cx="767645" cy="76764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D52453F7-5387-E340-D493-D552F076F9F3}"/>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438979" y="1627603"/>
              <a:ext cx="628650" cy="628650"/>
            </a:xfrm>
            <a:prstGeom prst="rect">
              <a:avLst/>
            </a:prstGeom>
          </p:spPr>
        </p:pic>
        <p:sp>
          <p:nvSpPr>
            <p:cNvPr id="14" name="Oval 13">
              <a:extLst>
                <a:ext uri="{FF2B5EF4-FFF2-40B4-BE49-F238E27FC236}">
                  <a16:creationId xmlns:a16="http://schemas.microsoft.com/office/drawing/2014/main" id="{520ADBD1-F29C-58D0-85FE-F9CB0C43C7E8}"/>
                </a:ext>
              </a:extLst>
            </p:cNvPr>
            <p:cNvSpPr/>
            <p:nvPr/>
          </p:nvSpPr>
          <p:spPr>
            <a:xfrm>
              <a:off x="5354459" y="1557866"/>
              <a:ext cx="767645" cy="76764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8AD39D84-D220-1D1A-979A-DFD06A7D911A}"/>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5483399" y="1719676"/>
              <a:ext cx="536577" cy="536577"/>
            </a:xfrm>
            <a:prstGeom prst="rect">
              <a:avLst/>
            </a:prstGeom>
          </p:spPr>
        </p:pic>
        <p:sp>
          <p:nvSpPr>
            <p:cNvPr id="17" name="Oval 16">
              <a:extLst>
                <a:ext uri="{FF2B5EF4-FFF2-40B4-BE49-F238E27FC236}">
                  <a16:creationId xmlns:a16="http://schemas.microsoft.com/office/drawing/2014/main" id="{A2ACE2D7-BEC0-C4F3-1955-585F3B080079}"/>
                </a:ext>
              </a:extLst>
            </p:cNvPr>
            <p:cNvSpPr/>
            <p:nvPr/>
          </p:nvSpPr>
          <p:spPr>
            <a:xfrm>
              <a:off x="9768415" y="1557866"/>
              <a:ext cx="767645" cy="76764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B3C2ED55-C8FB-67C0-DAB1-252899C20CEF}"/>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9837912" y="1627603"/>
              <a:ext cx="628650" cy="628650"/>
            </a:xfrm>
            <a:prstGeom prst="rect">
              <a:avLst/>
            </a:prstGeom>
          </p:spPr>
        </p:pic>
      </p:grpSp>
    </p:spTree>
    <p:extLst>
      <p:ext uri="{BB962C8B-B14F-4D97-AF65-F5344CB8AC3E}">
        <p14:creationId xmlns:p14="http://schemas.microsoft.com/office/powerpoint/2010/main" val="106075844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953725-D6A0-15A6-427E-53F3AD77819E}"/>
              </a:ext>
            </a:extLst>
          </p:cNvPr>
          <p:cNvSpPr>
            <a:spLocks noGrp="1"/>
          </p:cNvSpPr>
          <p:nvPr>
            <p:ph type="ctrTitle"/>
          </p:nvPr>
        </p:nvSpPr>
        <p:spPr/>
        <p:txBody>
          <a:bodyPr/>
          <a:lstStyle/>
          <a:p>
            <a:r>
              <a:rPr lang="en-US" dirty="0"/>
              <a:t>Management of Uncomplicated GER in Clinical Practice: a Case Study</a:t>
            </a:r>
            <a:br>
              <a:rPr lang="en-US" dirty="0"/>
            </a:br>
            <a:endParaRPr lang="en-US" dirty="0"/>
          </a:p>
        </p:txBody>
      </p:sp>
      <p:sp>
        <p:nvSpPr>
          <p:cNvPr id="7" name="Subtitle 6">
            <a:extLst>
              <a:ext uri="{FF2B5EF4-FFF2-40B4-BE49-F238E27FC236}">
                <a16:creationId xmlns:a16="http://schemas.microsoft.com/office/drawing/2014/main" id="{C0E162A1-1CEF-27AA-C8DA-20C96569B68E}"/>
              </a:ext>
            </a:extLst>
          </p:cNvPr>
          <p:cNvSpPr>
            <a:spLocks noGrp="1"/>
          </p:cNvSpPr>
          <p:nvPr>
            <p:ph type="subTitle" idx="1"/>
          </p:nvPr>
        </p:nvSpPr>
        <p:spPr/>
        <p:txBody>
          <a:bodyPr/>
          <a:lstStyle/>
          <a:p>
            <a:r>
              <a:rPr lang="en-US" dirty="0"/>
              <a:t>Julie </a:t>
            </a:r>
            <a:r>
              <a:rPr lang="en-US" dirty="0" err="1"/>
              <a:t>Khlevner</a:t>
            </a:r>
            <a:r>
              <a:rPr lang="en-US" dirty="0"/>
              <a:t>, MD</a:t>
            </a:r>
          </a:p>
        </p:txBody>
      </p:sp>
    </p:spTree>
    <p:extLst>
      <p:ext uri="{BB962C8B-B14F-4D97-AF65-F5344CB8AC3E}">
        <p14:creationId xmlns:p14="http://schemas.microsoft.com/office/powerpoint/2010/main" val="200443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EBBB1F-0167-62F4-3A8C-8AD07E788741}"/>
              </a:ext>
            </a:extLst>
          </p:cNvPr>
          <p:cNvSpPr>
            <a:spLocks noGrp="1"/>
          </p:cNvSpPr>
          <p:nvPr>
            <p:ph type="title"/>
          </p:nvPr>
        </p:nvSpPr>
        <p:spPr/>
        <p:txBody>
          <a:bodyPr/>
          <a:lstStyle/>
          <a:p>
            <a:r>
              <a:rPr lang="en-US" dirty="0"/>
              <a:t>Case #1: Breastfed Infant With Regurgitation</a:t>
            </a:r>
          </a:p>
        </p:txBody>
      </p:sp>
      <p:sp>
        <p:nvSpPr>
          <p:cNvPr id="5" name="Content Placeholder 4">
            <a:extLst>
              <a:ext uri="{FF2B5EF4-FFF2-40B4-BE49-F238E27FC236}">
                <a16:creationId xmlns:a16="http://schemas.microsoft.com/office/drawing/2014/main" id="{1EAAA98A-398F-2408-282F-F262B66B0825}"/>
              </a:ext>
            </a:extLst>
          </p:cNvPr>
          <p:cNvSpPr>
            <a:spLocks noGrp="1"/>
          </p:cNvSpPr>
          <p:nvPr>
            <p:ph idx="1"/>
          </p:nvPr>
        </p:nvSpPr>
        <p:spPr>
          <a:xfrm>
            <a:off x="265971" y="1342497"/>
            <a:ext cx="6518288" cy="4427551"/>
          </a:xfrm>
        </p:spPr>
        <p:txBody>
          <a:bodyPr/>
          <a:lstStyle/>
          <a:p>
            <a:r>
              <a:rPr lang="en-US" sz="2400" dirty="0"/>
              <a:t>5-week-old, exclusively breastfed term infant </a:t>
            </a:r>
          </a:p>
          <a:p>
            <a:r>
              <a:rPr lang="en-US" sz="2400" dirty="0"/>
              <a:t>Brought in by parents with concerns about constant irritability, fussing, and regurgitation</a:t>
            </a:r>
          </a:p>
          <a:p>
            <a:pPr marL="0" indent="0">
              <a:buNone/>
            </a:pPr>
            <a:endParaRPr lang="en-US" sz="2400" dirty="0"/>
          </a:p>
          <a:p>
            <a:r>
              <a:rPr lang="en-US" sz="2400" b="1" dirty="0">
                <a:solidFill>
                  <a:schemeClr val="tx2"/>
                </a:solidFill>
              </a:rPr>
              <a:t>Clinical interview reveals:</a:t>
            </a:r>
          </a:p>
          <a:p>
            <a:pPr lvl="1"/>
            <a:r>
              <a:rPr lang="en-US" sz="2200" dirty="0"/>
              <a:t>Regurgitation of curdled milk occurring 4-5 times per day, usually within 10-15 minutes of feeds</a:t>
            </a:r>
          </a:p>
          <a:p>
            <a:pPr lvl="1"/>
            <a:r>
              <a:rPr lang="en-US" sz="2200" dirty="0"/>
              <a:t>Frequent, seemingly inconsolable crying or fussing episodes lasting 30-60 minutes intermittently throughout the day</a:t>
            </a:r>
          </a:p>
        </p:txBody>
      </p:sp>
      <p:sp>
        <p:nvSpPr>
          <p:cNvPr id="6" name="Text Placeholder 5">
            <a:extLst>
              <a:ext uri="{FF2B5EF4-FFF2-40B4-BE49-F238E27FC236}">
                <a16:creationId xmlns:a16="http://schemas.microsoft.com/office/drawing/2014/main" id="{325A14CB-D5A5-7F1C-D030-0F87038A2D3E}"/>
              </a:ext>
            </a:extLst>
          </p:cNvPr>
          <p:cNvSpPr>
            <a:spLocks noGrp="1"/>
          </p:cNvSpPr>
          <p:nvPr>
            <p:ph type="body" sz="quarter" idx="10"/>
          </p:nvPr>
        </p:nvSpPr>
        <p:spPr/>
        <p:txBody>
          <a:bodyPr/>
          <a:lstStyle/>
          <a:p>
            <a:endParaRPr lang="en-US"/>
          </a:p>
        </p:txBody>
      </p:sp>
      <p:pic>
        <p:nvPicPr>
          <p:cNvPr id="3" name="Picture 2">
            <a:extLst>
              <a:ext uri="{FF2B5EF4-FFF2-40B4-BE49-F238E27FC236}">
                <a16:creationId xmlns:a16="http://schemas.microsoft.com/office/drawing/2014/main" id="{7A74ACC8-50B5-66D9-59E0-321B788B8363}"/>
              </a:ext>
            </a:extLst>
          </p:cNvPr>
          <p:cNvPicPr>
            <a:picLocks noChangeAspect="1"/>
          </p:cNvPicPr>
          <p:nvPr/>
        </p:nvPicPr>
        <p:blipFill>
          <a:blip r:embed="rId2"/>
          <a:stretch>
            <a:fillRect/>
          </a:stretch>
        </p:blipFill>
        <p:spPr>
          <a:xfrm>
            <a:off x="6916992" y="1914236"/>
            <a:ext cx="4523168" cy="3015445"/>
          </a:xfrm>
          <a:prstGeom prst="rect">
            <a:avLst/>
          </a:prstGeom>
        </p:spPr>
      </p:pic>
    </p:spTree>
    <p:extLst>
      <p:ext uri="{BB962C8B-B14F-4D97-AF65-F5344CB8AC3E}">
        <p14:creationId xmlns:p14="http://schemas.microsoft.com/office/powerpoint/2010/main" val="186343086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9A1A9-090A-843E-B3AE-5CE7D68910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526F3B-6E75-8D0D-7EB2-84953780BDBD}"/>
              </a:ext>
            </a:extLst>
          </p:cNvPr>
          <p:cNvSpPr>
            <a:spLocks noGrp="1"/>
          </p:cNvSpPr>
          <p:nvPr>
            <p:ph type="title"/>
          </p:nvPr>
        </p:nvSpPr>
        <p:spPr/>
        <p:txBody>
          <a:bodyPr/>
          <a:lstStyle/>
          <a:p>
            <a:r>
              <a:rPr lang="en-US" dirty="0"/>
              <a:t>Case #1: Breastfed Infant With Regurgitation</a:t>
            </a:r>
          </a:p>
        </p:txBody>
      </p:sp>
      <p:sp>
        <p:nvSpPr>
          <p:cNvPr id="5" name="Content Placeholder 4">
            <a:extLst>
              <a:ext uri="{FF2B5EF4-FFF2-40B4-BE49-F238E27FC236}">
                <a16:creationId xmlns:a16="http://schemas.microsoft.com/office/drawing/2014/main" id="{87A975DF-20FA-98AB-8792-F04FF0775BB2}"/>
              </a:ext>
            </a:extLst>
          </p:cNvPr>
          <p:cNvSpPr>
            <a:spLocks noGrp="1"/>
          </p:cNvSpPr>
          <p:nvPr>
            <p:ph idx="1"/>
          </p:nvPr>
        </p:nvSpPr>
        <p:spPr>
          <a:xfrm>
            <a:off x="265971" y="1206844"/>
            <a:ext cx="6518288" cy="2639568"/>
          </a:xfrm>
        </p:spPr>
        <p:txBody>
          <a:bodyPr/>
          <a:lstStyle/>
          <a:p>
            <a:r>
              <a:rPr lang="en-US" b="1" dirty="0">
                <a:solidFill>
                  <a:schemeClr val="tx2"/>
                </a:solidFill>
              </a:rPr>
              <a:t>Vital signs: </a:t>
            </a:r>
            <a:r>
              <a:rPr lang="en-US" sz="2400" dirty="0"/>
              <a:t>unremarkable</a:t>
            </a:r>
            <a:endParaRPr lang="en-US" dirty="0"/>
          </a:p>
          <a:p>
            <a:r>
              <a:rPr lang="en-US" b="1" dirty="0">
                <a:solidFill>
                  <a:schemeClr val="tx2"/>
                </a:solidFill>
              </a:rPr>
              <a:t>Current weight: </a:t>
            </a:r>
            <a:r>
              <a:rPr lang="en-US" sz="2400" dirty="0"/>
              <a:t>4.5 kg</a:t>
            </a:r>
          </a:p>
          <a:p>
            <a:pPr lvl="1"/>
            <a:r>
              <a:rPr lang="en-US" dirty="0"/>
              <a:t>Weight at 2-week visit: 3.6 kg</a:t>
            </a:r>
          </a:p>
          <a:p>
            <a:r>
              <a:rPr lang="en-US" b="1" dirty="0">
                <a:solidFill>
                  <a:schemeClr val="tx2"/>
                </a:solidFill>
              </a:rPr>
              <a:t>Physical examination reveals:</a:t>
            </a:r>
          </a:p>
          <a:p>
            <a:pPr lvl="1"/>
            <a:r>
              <a:rPr lang="en-US" dirty="0"/>
              <a:t>Fussiness when laid supine; improved  when held upright or prone</a:t>
            </a:r>
          </a:p>
          <a:p>
            <a:pPr lvl="1"/>
            <a:r>
              <a:rPr lang="en-US" dirty="0"/>
              <a:t>Otherwise unremarkable</a:t>
            </a:r>
          </a:p>
          <a:p>
            <a:endParaRPr lang="en-US" dirty="0"/>
          </a:p>
        </p:txBody>
      </p:sp>
      <p:sp>
        <p:nvSpPr>
          <p:cNvPr id="6" name="Text Placeholder 5">
            <a:extLst>
              <a:ext uri="{FF2B5EF4-FFF2-40B4-BE49-F238E27FC236}">
                <a16:creationId xmlns:a16="http://schemas.microsoft.com/office/drawing/2014/main" id="{2EB55956-6C0B-CCD2-BCB8-60C1009A1C8D}"/>
              </a:ext>
            </a:extLst>
          </p:cNvPr>
          <p:cNvSpPr>
            <a:spLocks noGrp="1"/>
          </p:cNvSpPr>
          <p:nvPr>
            <p:ph type="body" sz="quarter" idx="10"/>
          </p:nvPr>
        </p:nvSpPr>
        <p:spPr/>
        <p:txBody>
          <a:bodyPr/>
          <a:lstStyle/>
          <a:p>
            <a:endParaRPr lang="en-US"/>
          </a:p>
        </p:txBody>
      </p:sp>
      <p:sp>
        <p:nvSpPr>
          <p:cNvPr id="2" name="Rectangle 1">
            <a:extLst>
              <a:ext uri="{FF2B5EF4-FFF2-40B4-BE49-F238E27FC236}">
                <a16:creationId xmlns:a16="http://schemas.microsoft.com/office/drawing/2014/main" id="{4F3493AB-2191-7B3B-EDB8-DDEA6CD9A579}"/>
              </a:ext>
            </a:extLst>
          </p:cNvPr>
          <p:cNvSpPr/>
          <p:nvPr/>
        </p:nvSpPr>
        <p:spPr>
          <a:xfrm>
            <a:off x="0" y="3958559"/>
            <a:ext cx="6570406" cy="168869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You suspect the infant is experiencing episodes of GER. The infant’s parents have asked you whether you would recommend medications to reduce regurgitation.</a:t>
            </a:r>
          </a:p>
          <a:p>
            <a:pPr algn="ctr"/>
            <a:endParaRPr lang="en-US" dirty="0"/>
          </a:p>
          <a:p>
            <a:pPr algn="ctr"/>
            <a:r>
              <a:rPr lang="en-US" b="1" i="1" dirty="0"/>
              <a:t>How should you counsel these parents?</a:t>
            </a:r>
          </a:p>
        </p:txBody>
      </p:sp>
      <p:pic>
        <p:nvPicPr>
          <p:cNvPr id="3" name="Picture 2">
            <a:extLst>
              <a:ext uri="{FF2B5EF4-FFF2-40B4-BE49-F238E27FC236}">
                <a16:creationId xmlns:a16="http://schemas.microsoft.com/office/drawing/2014/main" id="{2A084342-3AE4-3592-5126-E892B6507B7B}"/>
              </a:ext>
            </a:extLst>
          </p:cNvPr>
          <p:cNvPicPr>
            <a:picLocks noChangeAspect="1"/>
          </p:cNvPicPr>
          <p:nvPr/>
        </p:nvPicPr>
        <p:blipFill>
          <a:blip r:embed="rId2"/>
          <a:stretch>
            <a:fillRect/>
          </a:stretch>
        </p:blipFill>
        <p:spPr>
          <a:xfrm>
            <a:off x="6916992" y="1914236"/>
            <a:ext cx="4523168" cy="3015445"/>
          </a:xfrm>
          <a:prstGeom prst="rect">
            <a:avLst/>
          </a:prstGeom>
        </p:spPr>
      </p:pic>
    </p:spTree>
    <p:extLst>
      <p:ext uri="{BB962C8B-B14F-4D97-AF65-F5344CB8AC3E}">
        <p14:creationId xmlns:p14="http://schemas.microsoft.com/office/powerpoint/2010/main" val="3083438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52BAB-1DA6-4A77-1D17-5BE7D3579B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9512B6-FBD2-4D35-C2AC-4697C575B5AE}"/>
              </a:ext>
            </a:extLst>
          </p:cNvPr>
          <p:cNvSpPr>
            <a:spLocks noGrp="1"/>
          </p:cNvSpPr>
          <p:nvPr>
            <p:ph type="title"/>
          </p:nvPr>
        </p:nvSpPr>
        <p:spPr/>
        <p:txBody>
          <a:bodyPr/>
          <a:lstStyle/>
          <a:p>
            <a:r>
              <a:rPr lang="en-US" dirty="0"/>
              <a:t>Case #1: Breastfed Infant With Regurgitation</a:t>
            </a:r>
          </a:p>
        </p:txBody>
      </p:sp>
      <p:sp>
        <p:nvSpPr>
          <p:cNvPr id="5" name="Content Placeholder 4">
            <a:extLst>
              <a:ext uri="{FF2B5EF4-FFF2-40B4-BE49-F238E27FC236}">
                <a16:creationId xmlns:a16="http://schemas.microsoft.com/office/drawing/2014/main" id="{303E82BE-6F21-B605-0D30-AF9BC17E0F9C}"/>
              </a:ext>
            </a:extLst>
          </p:cNvPr>
          <p:cNvSpPr>
            <a:spLocks noGrp="1"/>
          </p:cNvSpPr>
          <p:nvPr>
            <p:ph idx="1"/>
          </p:nvPr>
        </p:nvSpPr>
        <p:spPr>
          <a:xfrm>
            <a:off x="265971" y="1342497"/>
            <a:ext cx="6518288" cy="4427551"/>
          </a:xfrm>
        </p:spPr>
        <p:txBody>
          <a:bodyPr/>
          <a:lstStyle/>
          <a:p>
            <a:r>
              <a:rPr lang="en-US" sz="2600" dirty="0"/>
              <a:t>You provide the parents with counseling on:</a:t>
            </a:r>
          </a:p>
          <a:p>
            <a:pPr lvl="1"/>
            <a:r>
              <a:rPr lang="en-US" sz="2200" dirty="0"/>
              <a:t>GER as a common occurrence among infants</a:t>
            </a:r>
          </a:p>
          <a:p>
            <a:pPr lvl="1"/>
            <a:r>
              <a:rPr lang="en-US" sz="2200" dirty="0"/>
              <a:t>Lifestyle modifications that may reduce symptoms</a:t>
            </a:r>
          </a:p>
          <a:p>
            <a:r>
              <a:rPr lang="en-US" sz="2600" dirty="0"/>
              <a:t>You explain that medications aren’t recommended for their infant due to the lack of benefits and risks associated</a:t>
            </a:r>
          </a:p>
          <a:p>
            <a:r>
              <a:rPr lang="en-US" sz="2600" dirty="0"/>
              <a:t>You remind parents to return for care if any red flags develop</a:t>
            </a:r>
          </a:p>
        </p:txBody>
      </p:sp>
      <p:sp>
        <p:nvSpPr>
          <p:cNvPr id="6" name="Text Placeholder 5">
            <a:extLst>
              <a:ext uri="{FF2B5EF4-FFF2-40B4-BE49-F238E27FC236}">
                <a16:creationId xmlns:a16="http://schemas.microsoft.com/office/drawing/2014/main" id="{ADFEEEEB-2EB5-F875-41C8-B21CE9E8D1DA}"/>
              </a:ext>
            </a:extLst>
          </p:cNvPr>
          <p:cNvSpPr>
            <a:spLocks noGrp="1"/>
          </p:cNvSpPr>
          <p:nvPr>
            <p:ph type="body" sz="quarter" idx="10"/>
          </p:nvPr>
        </p:nvSpPr>
        <p:spPr/>
        <p:txBody>
          <a:bodyPr/>
          <a:lstStyle/>
          <a:p>
            <a:endParaRPr lang="en-US"/>
          </a:p>
        </p:txBody>
      </p:sp>
      <p:pic>
        <p:nvPicPr>
          <p:cNvPr id="2" name="Picture 1">
            <a:extLst>
              <a:ext uri="{FF2B5EF4-FFF2-40B4-BE49-F238E27FC236}">
                <a16:creationId xmlns:a16="http://schemas.microsoft.com/office/drawing/2014/main" id="{D99CB39A-F032-6B78-AA60-4B6D11F09769}"/>
              </a:ext>
            </a:extLst>
          </p:cNvPr>
          <p:cNvPicPr>
            <a:picLocks noChangeAspect="1"/>
          </p:cNvPicPr>
          <p:nvPr/>
        </p:nvPicPr>
        <p:blipFill>
          <a:blip r:embed="rId2"/>
          <a:stretch>
            <a:fillRect/>
          </a:stretch>
        </p:blipFill>
        <p:spPr>
          <a:xfrm>
            <a:off x="6916992" y="1914236"/>
            <a:ext cx="4523168" cy="3015445"/>
          </a:xfrm>
          <a:prstGeom prst="rect">
            <a:avLst/>
          </a:prstGeom>
        </p:spPr>
      </p:pic>
    </p:spTree>
    <p:extLst>
      <p:ext uri="{BB962C8B-B14F-4D97-AF65-F5344CB8AC3E}">
        <p14:creationId xmlns:p14="http://schemas.microsoft.com/office/powerpoint/2010/main" val="126620796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1BE838-1E6A-1EC0-CEE9-F4262C040D1F}"/>
              </a:ext>
            </a:extLst>
          </p:cNvPr>
          <p:cNvSpPr>
            <a:spLocks noGrp="1"/>
          </p:cNvSpPr>
          <p:nvPr>
            <p:ph type="title"/>
          </p:nvPr>
        </p:nvSpPr>
        <p:spPr>
          <a:xfrm>
            <a:off x="265971" y="174882"/>
            <a:ext cx="3256162" cy="2952140"/>
          </a:xfrm>
        </p:spPr>
        <p:txBody>
          <a:bodyPr>
            <a:normAutofit/>
          </a:bodyPr>
          <a:lstStyle/>
          <a:p>
            <a:r>
              <a:rPr lang="en-US" dirty="0"/>
              <a:t>Pediatric GERD Treatment Algorithm in Infants</a:t>
            </a:r>
            <a:r>
              <a:rPr lang="en-US" baseline="30000" dirty="0"/>
              <a:t>[1]</a:t>
            </a:r>
          </a:p>
        </p:txBody>
      </p:sp>
      <p:pic>
        <p:nvPicPr>
          <p:cNvPr id="8" name="Content Placeholder 7">
            <a:extLst>
              <a:ext uri="{FF2B5EF4-FFF2-40B4-BE49-F238E27FC236}">
                <a16:creationId xmlns:a16="http://schemas.microsoft.com/office/drawing/2014/main" id="{2BB3B13F-0373-A5AD-BBAD-7E4AE7EC6BB4}"/>
              </a:ext>
            </a:extLst>
          </p:cNvPr>
          <p:cNvPicPr>
            <a:picLocks noGrp="1" noChangeAspect="1"/>
          </p:cNvPicPr>
          <p:nvPr>
            <p:ph idx="1"/>
          </p:nvPr>
        </p:nvPicPr>
        <p:blipFill>
          <a:blip r:embed="rId2"/>
          <a:stretch>
            <a:fillRect/>
          </a:stretch>
        </p:blipFill>
        <p:spPr>
          <a:xfrm>
            <a:off x="3603728" y="316905"/>
            <a:ext cx="8344394" cy="5620234"/>
          </a:xfrm>
          <a:prstGeom prst="rect">
            <a:avLst/>
          </a:prstGeom>
          <a:ln>
            <a:solidFill>
              <a:schemeClr val="tx1"/>
            </a:solidFill>
          </a:ln>
          <a:effectLst>
            <a:outerShdw blurRad="50800" dist="38100" dir="8100000" algn="tr" rotWithShape="0">
              <a:prstClr val="black">
                <a:alpha val="40000"/>
              </a:prstClr>
            </a:outerShdw>
          </a:effectLst>
        </p:spPr>
      </p:pic>
      <p:sp>
        <p:nvSpPr>
          <p:cNvPr id="6" name="Text Placeholder 5">
            <a:extLst>
              <a:ext uri="{FF2B5EF4-FFF2-40B4-BE49-F238E27FC236}">
                <a16:creationId xmlns:a16="http://schemas.microsoft.com/office/drawing/2014/main" id="{B45A6BF7-C178-5066-360D-A8838BF3B82B}"/>
              </a:ext>
            </a:extLst>
          </p:cNvPr>
          <p:cNvSpPr>
            <a:spLocks noGrp="1"/>
          </p:cNvSpPr>
          <p:nvPr>
            <p:ph type="body" sz="quarter" idx="10"/>
          </p:nvPr>
        </p:nvSpPr>
        <p:spPr/>
        <p:txBody>
          <a:bodyPr/>
          <a:lstStyle/>
          <a:p>
            <a:r>
              <a:rPr lang="en-US" dirty="0"/>
              <a:t>[1]. Rosen R et al. </a:t>
            </a:r>
            <a:r>
              <a:rPr lang="en-US" i="1" dirty="0"/>
              <a:t>J </a:t>
            </a:r>
            <a:r>
              <a:rPr lang="en-US" i="1" dirty="0" err="1"/>
              <a:t>Pediatr</a:t>
            </a:r>
            <a:r>
              <a:rPr lang="en-US" i="1" dirty="0"/>
              <a:t> Gastroenterol </a:t>
            </a:r>
            <a:r>
              <a:rPr lang="en-US" i="1" dirty="0" err="1"/>
              <a:t>Nutr</a:t>
            </a:r>
            <a:r>
              <a:rPr lang="en-US" i="1" dirty="0"/>
              <a:t>.</a:t>
            </a:r>
            <a:r>
              <a:rPr lang="en-US" dirty="0"/>
              <a:t> 2018;66(3):516-554. [2]. Gonzalez </a:t>
            </a:r>
            <a:r>
              <a:rPr lang="en-US" dirty="0" err="1"/>
              <a:t>Ayerbe</a:t>
            </a:r>
            <a:r>
              <a:rPr lang="en-US" dirty="0"/>
              <a:t> JI et al. </a:t>
            </a:r>
            <a:r>
              <a:rPr lang="en-US" i="1" dirty="0" err="1"/>
              <a:t>Pediatr</a:t>
            </a:r>
            <a:r>
              <a:rPr lang="en-US" i="1" dirty="0"/>
              <a:t> Gastroenterol Hepatol </a:t>
            </a:r>
            <a:r>
              <a:rPr lang="en-US" i="1" dirty="0" err="1"/>
              <a:t>Nutr</a:t>
            </a:r>
            <a:r>
              <a:rPr lang="en-US" i="1" dirty="0"/>
              <a:t>. </a:t>
            </a:r>
            <a:r>
              <a:rPr lang="en-US" dirty="0"/>
              <a:t>2019;22(2):107-121. </a:t>
            </a:r>
          </a:p>
        </p:txBody>
      </p:sp>
      <p:sp>
        <p:nvSpPr>
          <p:cNvPr id="7" name="Text Placeholder 6">
            <a:extLst>
              <a:ext uri="{FF2B5EF4-FFF2-40B4-BE49-F238E27FC236}">
                <a16:creationId xmlns:a16="http://schemas.microsoft.com/office/drawing/2014/main" id="{E80DCE33-51F2-37DD-88B7-893E792A4B84}"/>
              </a:ext>
            </a:extLst>
          </p:cNvPr>
          <p:cNvSpPr>
            <a:spLocks noGrp="1"/>
          </p:cNvSpPr>
          <p:nvPr>
            <p:ph type="body" sz="quarter" idx="11"/>
          </p:nvPr>
        </p:nvSpPr>
        <p:spPr>
          <a:xfrm>
            <a:off x="266008" y="5770049"/>
            <a:ext cx="3256125" cy="346075"/>
          </a:xfrm>
        </p:spPr>
        <p:txBody>
          <a:bodyPr/>
          <a:lstStyle/>
          <a:p>
            <a:pPr marL="0" indent="0">
              <a:buNone/>
            </a:pPr>
            <a:r>
              <a:rPr lang="en-US" dirty="0" err="1"/>
              <a:t>eHF</a:t>
            </a:r>
            <a:r>
              <a:rPr lang="en-US" dirty="0"/>
              <a:t>, extensively hydrolyzed formula.</a:t>
            </a:r>
          </a:p>
          <a:p>
            <a:pPr marL="0" indent="0">
              <a:buNone/>
            </a:pPr>
            <a:r>
              <a:rPr lang="en-US" dirty="0"/>
              <a:t>Image used under a Creative Commons license (CC BY). © The Authors (2019).</a:t>
            </a:r>
            <a:r>
              <a:rPr lang="en-US" baseline="30000" dirty="0"/>
              <a:t>[2]</a:t>
            </a:r>
            <a:endParaRPr lang="en-US" dirty="0"/>
          </a:p>
        </p:txBody>
      </p:sp>
    </p:spTree>
    <p:extLst>
      <p:ext uri="{BB962C8B-B14F-4D97-AF65-F5344CB8AC3E}">
        <p14:creationId xmlns:p14="http://schemas.microsoft.com/office/powerpoint/2010/main" val="105221247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C7DEC-A8E5-5E83-CD49-BE35EB56AAB5}"/>
              </a:ext>
            </a:extLst>
          </p:cNvPr>
          <p:cNvSpPr>
            <a:spLocks noGrp="1"/>
          </p:cNvSpPr>
          <p:nvPr>
            <p:ph type="title"/>
          </p:nvPr>
        </p:nvSpPr>
        <p:spPr/>
        <p:txBody>
          <a:bodyPr/>
          <a:lstStyle/>
          <a:p>
            <a:r>
              <a:rPr lang="en-US" dirty="0"/>
              <a:t>Use of Acid Suppressants in Real-World Clinical Practice</a:t>
            </a:r>
          </a:p>
        </p:txBody>
      </p:sp>
      <p:sp>
        <p:nvSpPr>
          <p:cNvPr id="4" name="Text Placeholder 3">
            <a:extLst>
              <a:ext uri="{FF2B5EF4-FFF2-40B4-BE49-F238E27FC236}">
                <a16:creationId xmlns:a16="http://schemas.microsoft.com/office/drawing/2014/main" id="{5770B649-8553-D51B-7C5D-313B754F591F}"/>
              </a:ext>
            </a:extLst>
          </p:cNvPr>
          <p:cNvSpPr>
            <a:spLocks noGrp="1"/>
          </p:cNvSpPr>
          <p:nvPr>
            <p:ph type="body" sz="quarter" idx="10"/>
          </p:nvPr>
        </p:nvSpPr>
        <p:spPr/>
        <p:txBody>
          <a:bodyPr/>
          <a:lstStyle/>
          <a:p>
            <a:r>
              <a:rPr lang="en-US" dirty="0"/>
              <a:t>[1]. Wolf ER et al. </a:t>
            </a:r>
            <a:r>
              <a:rPr lang="en-US" i="1" dirty="0"/>
              <a:t>Pediatrics</a:t>
            </a:r>
            <a:r>
              <a:rPr lang="en-US" dirty="0"/>
              <a:t>. 2023;151(3):e2022058330. [2]. Tracy MS et al. </a:t>
            </a:r>
            <a:r>
              <a:rPr lang="en-US" i="1" dirty="0"/>
              <a:t>Acta </a:t>
            </a:r>
            <a:r>
              <a:rPr lang="en-US" i="1" dirty="0" err="1"/>
              <a:t>Paediatr</a:t>
            </a:r>
            <a:r>
              <a:rPr lang="en-US" i="1" dirty="0"/>
              <a:t>. </a:t>
            </a:r>
            <a:r>
              <a:rPr lang="en-US" dirty="0"/>
              <a:t>2022;111(2):440-441. [3]. Levy EI et al. </a:t>
            </a:r>
            <a:r>
              <a:rPr lang="en-US" i="1" dirty="0" err="1"/>
              <a:t>Eur</a:t>
            </a:r>
            <a:r>
              <a:rPr lang="en-US" i="1" dirty="0"/>
              <a:t> J </a:t>
            </a:r>
            <a:r>
              <a:rPr lang="en-US" i="1" dirty="0" err="1"/>
              <a:t>Pediatr</a:t>
            </a:r>
            <a:r>
              <a:rPr lang="en-US" i="1" dirty="0"/>
              <a:t>.</a:t>
            </a:r>
            <a:r>
              <a:rPr lang="en-US" dirty="0"/>
              <a:t> 2020;179(12):1957-1961. [4]. Slaughter JL et al. </a:t>
            </a:r>
            <a:r>
              <a:rPr lang="en-US" i="1" dirty="0"/>
              <a:t>J </a:t>
            </a:r>
            <a:r>
              <a:rPr lang="en-US" i="1" dirty="0" err="1"/>
              <a:t>Pediatr</a:t>
            </a:r>
            <a:r>
              <a:rPr lang="en-US" i="1" dirty="0"/>
              <a:t>. </a:t>
            </a:r>
            <a:r>
              <a:rPr lang="en-US" dirty="0"/>
              <a:t>2016;174:63-70.e3. </a:t>
            </a:r>
          </a:p>
        </p:txBody>
      </p:sp>
      <p:sp>
        <p:nvSpPr>
          <p:cNvPr id="6" name="Rectangle 5">
            <a:extLst>
              <a:ext uri="{FF2B5EF4-FFF2-40B4-BE49-F238E27FC236}">
                <a16:creationId xmlns:a16="http://schemas.microsoft.com/office/drawing/2014/main" id="{269DFAD7-EBCA-1E83-EDD9-37D60EC3CC6B}"/>
              </a:ext>
            </a:extLst>
          </p:cNvPr>
          <p:cNvSpPr/>
          <p:nvPr/>
        </p:nvSpPr>
        <p:spPr>
          <a:xfrm>
            <a:off x="243877" y="1317882"/>
            <a:ext cx="11704170" cy="114299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b="1" dirty="0"/>
              <a:t>Despite evidence for risks and guideline recommendations against use for most infants with GER, acid suppressants are commonly prescribed in real-world clinical practice.</a:t>
            </a:r>
            <a:r>
              <a:rPr lang="en-US" sz="2400" b="1" baseline="30000" dirty="0"/>
              <a:t>[1]-[3]</a:t>
            </a:r>
            <a:endParaRPr lang="en-US" sz="2400" b="1" dirty="0"/>
          </a:p>
        </p:txBody>
      </p:sp>
      <p:sp>
        <p:nvSpPr>
          <p:cNvPr id="7" name="Rectangle 6">
            <a:extLst>
              <a:ext uri="{FF2B5EF4-FFF2-40B4-BE49-F238E27FC236}">
                <a16:creationId xmlns:a16="http://schemas.microsoft.com/office/drawing/2014/main" id="{70086AF4-B23A-F06D-1398-3C39F20CC6BA}"/>
              </a:ext>
            </a:extLst>
          </p:cNvPr>
          <p:cNvSpPr/>
          <p:nvPr/>
        </p:nvSpPr>
        <p:spPr>
          <a:xfrm>
            <a:off x="812800" y="2658115"/>
            <a:ext cx="3203623" cy="29147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800" b="1" dirty="0">
                <a:solidFill>
                  <a:schemeClr val="accent4">
                    <a:lumMod val="75000"/>
                  </a:schemeClr>
                </a:solidFill>
                <a:latin typeface="Aptos Display" panose="020B0004020202020204" pitchFamily="34" charset="0"/>
              </a:rPr>
              <a:t>~7%</a:t>
            </a:r>
            <a:br>
              <a:rPr lang="en-US" sz="2000" dirty="0"/>
            </a:br>
            <a:r>
              <a:rPr lang="en-US" sz="2000" dirty="0"/>
              <a:t>of all infants are prescribed acid-suppressive therapies.</a:t>
            </a:r>
            <a:r>
              <a:rPr lang="en-US" sz="2000" baseline="30000" dirty="0"/>
              <a:t>[1]</a:t>
            </a:r>
            <a:endParaRPr lang="en-US" sz="2000" dirty="0"/>
          </a:p>
        </p:txBody>
      </p:sp>
      <p:sp>
        <p:nvSpPr>
          <p:cNvPr id="10" name="Rectangle 9">
            <a:extLst>
              <a:ext uri="{FF2B5EF4-FFF2-40B4-BE49-F238E27FC236}">
                <a16:creationId xmlns:a16="http://schemas.microsoft.com/office/drawing/2014/main" id="{3FB28FFB-A6B2-85F5-8113-7749E762891E}"/>
              </a:ext>
            </a:extLst>
          </p:cNvPr>
          <p:cNvSpPr/>
          <p:nvPr/>
        </p:nvSpPr>
        <p:spPr>
          <a:xfrm>
            <a:off x="4498622" y="2658115"/>
            <a:ext cx="3203623" cy="29147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800" b="1" dirty="0">
                <a:solidFill>
                  <a:schemeClr val="tx2"/>
                </a:solidFill>
                <a:latin typeface="Aptos Display" panose="020B0004020202020204" pitchFamily="34" charset="0"/>
              </a:rPr>
              <a:t>~1 in 4</a:t>
            </a:r>
            <a:br>
              <a:rPr lang="en-US" sz="2000" dirty="0"/>
            </a:br>
            <a:r>
              <a:rPr lang="en-US" sz="2000" dirty="0"/>
              <a:t>hospitalized preterm and term infants receive acid-suppressive therapies.</a:t>
            </a:r>
            <a:r>
              <a:rPr lang="en-US" sz="2000" baseline="30000" dirty="0"/>
              <a:t>[4]</a:t>
            </a:r>
            <a:endParaRPr lang="en-US" sz="2000" dirty="0"/>
          </a:p>
        </p:txBody>
      </p:sp>
      <p:sp>
        <p:nvSpPr>
          <p:cNvPr id="11" name="Rectangle 10">
            <a:extLst>
              <a:ext uri="{FF2B5EF4-FFF2-40B4-BE49-F238E27FC236}">
                <a16:creationId xmlns:a16="http://schemas.microsoft.com/office/drawing/2014/main" id="{FAB326F5-F085-B9AB-E7EE-9004FE003F67}"/>
              </a:ext>
            </a:extLst>
          </p:cNvPr>
          <p:cNvSpPr/>
          <p:nvPr/>
        </p:nvSpPr>
        <p:spPr>
          <a:xfrm>
            <a:off x="8184443" y="2658115"/>
            <a:ext cx="3203623" cy="29147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800" b="1" dirty="0">
                <a:solidFill>
                  <a:schemeClr val="accent1"/>
                </a:solidFill>
                <a:latin typeface="Aptos Display" panose="020B0004020202020204" pitchFamily="34" charset="0"/>
              </a:rPr>
              <a:t>~56%</a:t>
            </a:r>
            <a:br>
              <a:rPr lang="en-US" sz="2000" dirty="0"/>
            </a:br>
            <a:r>
              <a:rPr lang="en-US" sz="2000" dirty="0"/>
              <a:t>of hospitalized infants who were prescribed acid suppressants remained on treatment at discharge.</a:t>
            </a:r>
            <a:r>
              <a:rPr lang="en-US" sz="2000" baseline="30000" dirty="0"/>
              <a:t>[4]</a:t>
            </a:r>
            <a:endParaRPr lang="en-US" sz="2000" dirty="0"/>
          </a:p>
        </p:txBody>
      </p:sp>
    </p:spTree>
    <p:extLst>
      <p:ext uri="{BB962C8B-B14F-4D97-AF65-F5344CB8AC3E}">
        <p14:creationId xmlns:p14="http://schemas.microsoft.com/office/powerpoint/2010/main" val="121429118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D7F0C-57C2-3FB8-CE3A-C7DD55E86C6D}"/>
              </a:ext>
            </a:extLst>
          </p:cNvPr>
          <p:cNvSpPr>
            <a:spLocks noGrp="1"/>
          </p:cNvSpPr>
          <p:nvPr>
            <p:ph type="title"/>
          </p:nvPr>
        </p:nvSpPr>
        <p:spPr/>
        <p:txBody>
          <a:bodyPr/>
          <a:lstStyle/>
          <a:p>
            <a:r>
              <a:rPr lang="en-US" dirty="0"/>
              <a:t>Key Components of Reassurance for Caregivers of Infants With GER</a:t>
            </a:r>
          </a:p>
        </p:txBody>
      </p:sp>
      <p:sp>
        <p:nvSpPr>
          <p:cNvPr id="4" name="Text Placeholder 3">
            <a:extLst>
              <a:ext uri="{FF2B5EF4-FFF2-40B4-BE49-F238E27FC236}">
                <a16:creationId xmlns:a16="http://schemas.microsoft.com/office/drawing/2014/main" id="{5BB90BAC-C33F-8169-EF97-ACAF6E4B49F5}"/>
              </a:ext>
            </a:extLst>
          </p:cNvPr>
          <p:cNvSpPr>
            <a:spLocks noGrp="1"/>
          </p:cNvSpPr>
          <p:nvPr>
            <p:ph type="body" sz="quarter" idx="10"/>
          </p:nvPr>
        </p:nvSpPr>
        <p:spPr/>
        <p:txBody>
          <a:bodyPr/>
          <a:lstStyle/>
          <a:p>
            <a:r>
              <a:rPr lang="en-US" dirty="0"/>
              <a:t>[1]. National Institute for Health and Care Excellence (NICE). Updated October 9, 2019. </a:t>
            </a:r>
            <a:r>
              <a:rPr lang="en-US" dirty="0">
                <a:hlinkClick r:id="rId2"/>
              </a:rPr>
              <a:t>https://www.nice.org.uk/guidance/ng1</a:t>
            </a:r>
            <a:r>
              <a:rPr lang="en-US" dirty="0"/>
              <a:t>. [2]. </a:t>
            </a:r>
            <a:r>
              <a:rPr lang="en-US" dirty="0" err="1"/>
              <a:t>Curien-Chotard</a:t>
            </a:r>
            <a:r>
              <a:rPr lang="en-US" dirty="0"/>
              <a:t> M, </a:t>
            </a:r>
            <a:r>
              <a:rPr lang="en-US" dirty="0" err="1"/>
              <a:t>Jantchou</a:t>
            </a:r>
            <a:r>
              <a:rPr lang="en-US" dirty="0"/>
              <a:t> P. </a:t>
            </a:r>
            <a:r>
              <a:rPr lang="en-US" i="1" dirty="0"/>
              <a:t>BMC </a:t>
            </a:r>
            <a:r>
              <a:rPr lang="en-US" i="1" dirty="0" err="1"/>
              <a:t>Pediatr</a:t>
            </a:r>
            <a:r>
              <a:rPr lang="en-US" i="1" dirty="0"/>
              <a:t>.</a:t>
            </a:r>
            <a:r>
              <a:rPr lang="en-US" dirty="0"/>
              <a:t> 2020;20(1):152. </a:t>
            </a:r>
          </a:p>
        </p:txBody>
      </p:sp>
      <p:sp>
        <p:nvSpPr>
          <p:cNvPr id="6" name="TextBox 5">
            <a:extLst>
              <a:ext uri="{FF2B5EF4-FFF2-40B4-BE49-F238E27FC236}">
                <a16:creationId xmlns:a16="http://schemas.microsoft.com/office/drawing/2014/main" id="{713D0CD0-8FA3-0EA0-987A-C3AAF192D7DE}"/>
              </a:ext>
            </a:extLst>
          </p:cNvPr>
          <p:cNvSpPr txBox="1"/>
          <p:nvPr/>
        </p:nvSpPr>
        <p:spPr>
          <a:xfrm>
            <a:off x="265932" y="1317882"/>
            <a:ext cx="11682153" cy="830997"/>
          </a:xfrm>
          <a:prstGeom prst="rect">
            <a:avLst/>
          </a:prstGeom>
          <a:noFill/>
        </p:spPr>
        <p:txBody>
          <a:bodyPr wrap="square" rtlCol="0">
            <a:spAutoFit/>
          </a:bodyPr>
          <a:lstStyle/>
          <a:p>
            <a:r>
              <a:rPr lang="en-US" sz="2400" b="1" i="1" dirty="0">
                <a:solidFill>
                  <a:schemeClr val="tx2"/>
                </a:solidFill>
              </a:rPr>
              <a:t>When discussing GER with caregivers, provide counseling on the basics of effortless regurgitation in infants, including that GER…</a:t>
            </a:r>
            <a:r>
              <a:rPr lang="en-US" sz="2400" b="1" i="1" baseline="30000" dirty="0">
                <a:solidFill>
                  <a:schemeClr val="tx2"/>
                </a:solidFill>
              </a:rPr>
              <a:t>[1],[2]</a:t>
            </a:r>
            <a:endParaRPr lang="en-US" sz="2400" b="1" i="1" dirty="0">
              <a:solidFill>
                <a:schemeClr val="tx2"/>
              </a:solidFill>
            </a:endParaRPr>
          </a:p>
        </p:txBody>
      </p:sp>
      <p:grpSp>
        <p:nvGrpSpPr>
          <p:cNvPr id="10" name="Group 9">
            <a:extLst>
              <a:ext uri="{FF2B5EF4-FFF2-40B4-BE49-F238E27FC236}">
                <a16:creationId xmlns:a16="http://schemas.microsoft.com/office/drawing/2014/main" id="{F7707C67-BE11-CA18-FDED-FABF4795907D}"/>
              </a:ext>
            </a:extLst>
          </p:cNvPr>
          <p:cNvGrpSpPr/>
          <p:nvPr/>
        </p:nvGrpSpPr>
        <p:grpSpPr>
          <a:xfrm>
            <a:off x="1409075" y="2164407"/>
            <a:ext cx="10073391" cy="923329"/>
            <a:chOff x="1409075" y="2397581"/>
            <a:chExt cx="10073391" cy="923329"/>
          </a:xfrm>
        </p:grpSpPr>
        <p:sp>
          <p:nvSpPr>
            <p:cNvPr id="7" name="Oval 6">
              <a:extLst>
                <a:ext uri="{FF2B5EF4-FFF2-40B4-BE49-F238E27FC236}">
                  <a16:creationId xmlns:a16="http://schemas.microsoft.com/office/drawing/2014/main" id="{B6B1F9B3-9F8C-B560-1E6D-3022AB2968C3}"/>
                </a:ext>
              </a:extLst>
            </p:cNvPr>
            <p:cNvSpPr/>
            <p:nvPr/>
          </p:nvSpPr>
          <p:spPr>
            <a:xfrm>
              <a:off x="1409075" y="2397581"/>
              <a:ext cx="830997" cy="830997"/>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1DBEC2-D6A5-829F-7431-A03C8DEE959B}"/>
                </a:ext>
              </a:extLst>
            </p:cNvPr>
            <p:cNvSpPr txBox="1"/>
            <p:nvPr/>
          </p:nvSpPr>
          <p:spPr>
            <a:xfrm>
              <a:off x="2323475" y="2613024"/>
              <a:ext cx="9158991" cy="707886"/>
            </a:xfrm>
            <a:prstGeom prst="rect">
              <a:avLst/>
            </a:prstGeom>
            <a:noFill/>
          </p:spPr>
          <p:txBody>
            <a:bodyPr wrap="square" rtlCol="0">
              <a:spAutoFit/>
            </a:bodyPr>
            <a:lstStyle/>
            <a:p>
              <a:r>
                <a:rPr lang="en-US" sz="2000" b="1" dirty="0"/>
                <a:t>Is common, affecting more than one-half of infants younger than 6 months </a:t>
              </a:r>
            </a:p>
          </p:txBody>
        </p:sp>
        <p:pic>
          <p:nvPicPr>
            <p:cNvPr id="9" name="Graphic 8">
              <a:extLst>
                <a:ext uri="{FF2B5EF4-FFF2-40B4-BE49-F238E27FC236}">
                  <a16:creationId xmlns:a16="http://schemas.microsoft.com/office/drawing/2014/main" id="{89D00BF1-D532-83DD-C86B-C2A6F5350B5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567383" y="2555889"/>
              <a:ext cx="514380" cy="514380"/>
            </a:xfrm>
            <a:prstGeom prst="rect">
              <a:avLst/>
            </a:prstGeom>
          </p:spPr>
        </p:pic>
      </p:grpSp>
      <p:grpSp>
        <p:nvGrpSpPr>
          <p:cNvPr id="11" name="Group 10">
            <a:extLst>
              <a:ext uri="{FF2B5EF4-FFF2-40B4-BE49-F238E27FC236}">
                <a16:creationId xmlns:a16="http://schemas.microsoft.com/office/drawing/2014/main" id="{3939D572-39F1-46A6-CE84-A8801E7908B0}"/>
              </a:ext>
            </a:extLst>
          </p:cNvPr>
          <p:cNvGrpSpPr/>
          <p:nvPr/>
        </p:nvGrpSpPr>
        <p:grpSpPr>
          <a:xfrm>
            <a:off x="1424065" y="3123778"/>
            <a:ext cx="10073391" cy="923329"/>
            <a:chOff x="1409075" y="2397581"/>
            <a:chExt cx="10073391" cy="923329"/>
          </a:xfrm>
        </p:grpSpPr>
        <p:sp>
          <p:nvSpPr>
            <p:cNvPr id="12" name="Oval 11">
              <a:extLst>
                <a:ext uri="{FF2B5EF4-FFF2-40B4-BE49-F238E27FC236}">
                  <a16:creationId xmlns:a16="http://schemas.microsoft.com/office/drawing/2014/main" id="{1C65C550-4208-589F-6DE4-5B47B69185A2}"/>
                </a:ext>
              </a:extLst>
            </p:cNvPr>
            <p:cNvSpPr/>
            <p:nvPr/>
          </p:nvSpPr>
          <p:spPr>
            <a:xfrm>
              <a:off x="1409075" y="2397581"/>
              <a:ext cx="830997" cy="830997"/>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35660A9-4749-EB2B-B1F4-CF5C3A6BC80E}"/>
                </a:ext>
              </a:extLst>
            </p:cNvPr>
            <p:cNvSpPr txBox="1"/>
            <p:nvPr/>
          </p:nvSpPr>
          <p:spPr>
            <a:xfrm>
              <a:off x="2323475" y="2613024"/>
              <a:ext cx="9158991" cy="707886"/>
            </a:xfrm>
            <a:prstGeom prst="rect">
              <a:avLst/>
            </a:prstGeom>
            <a:noFill/>
          </p:spPr>
          <p:txBody>
            <a:bodyPr wrap="square" rtlCol="0">
              <a:spAutoFit/>
            </a:bodyPr>
            <a:lstStyle/>
            <a:p>
              <a:r>
                <a:rPr lang="en-US" sz="2000" b="1" dirty="0"/>
                <a:t>Typically begins prior to 8 weeks of age and becomes less frequent as infants get older (about 90% of cases resolve by 1 year of age)</a:t>
              </a:r>
            </a:p>
          </p:txBody>
        </p:sp>
        <p:pic>
          <p:nvPicPr>
            <p:cNvPr id="14" name="Graphic 13">
              <a:extLst>
                <a:ext uri="{FF2B5EF4-FFF2-40B4-BE49-F238E27FC236}">
                  <a16:creationId xmlns:a16="http://schemas.microsoft.com/office/drawing/2014/main" id="{3789AA9F-4C09-D2C2-8461-0FE647043E28}"/>
                </a:ext>
              </a:extLst>
            </p:cNvPr>
            <p:cNvPicPr>
              <a:picLocks/>
            </p:cNvPicPr>
            <p:nvPr/>
          </p:nvPicPr>
          <p:blipFill>
            <a:blip r:embed="rId5">
              <a:extLst>
                <a:ext uri="{96DAC541-7B7A-43D3-8B79-37D633B846F1}">
                  <asvg:svgBlip xmlns:asvg="http://schemas.microsoft.com/office/drawing/2016/SVG/main" r:embed="rId6"/>
                </a:ext>
              </a:extLst>
            </a:blip>
            <a:srcRect/>
            <a:stretch/>
          </p:blipFill>
          <p:spPr>
            <a:xfrm>
              <a:off x="1567383" y="2555889"/>
              <a:ext cx="514380" cy="514380"/>
            </a:xfrm>
            <a:prstGeom prst="rect">
              <a:avLst/>
            </a:prstGeom>
          </p:spPr>
        </p:pic>
      </p:grpSp>
      <p:grpSp>
        <p:nvGrpSpPr>
          <p:cNvPr id="16" name="Group 15">
            <a:extLst>
              <a:ext uri="{FF2B5EF4-FFF2-40B4-BE49-F238E27FC236}">
                <a16:creationId xmlns:a16="http://schemas.microsoft.com/office/drawing/2014/main" id="{B7AFE7D2-691A-645A-91CF-822CFFAC529E}"/>
              </a:ext>
            </a:extLst>
          </p:cNvPr>
          <p:cNvGrpSpPr/>
          <p:nvPr/>
        </p:nvGrpSpPr>
        <p:grpSpPr>
          <a:xfrm>
            <a:off x="1409075" y="4083149"/>
            <a:ext cx="10073391" cy="830997"/>
            <a:chOff x="1409075" y="2397581"/>
            <a:chExt cx="10073391" cy="830997"/>
          </a:xfrm>
        </p:grpSpPr>
        <p:sp>
          <p:nvSpPr>
            <p:cNvPr id="17" name="Oval 16">
              <a:extLst>
                <a:ext uri="{FF2B5EF4-FFF2-40B4-BE49-F238E27FC236}">
                  <a16:creationId xmlns:a16="http://schemas.microsoft.com/office/drawing/2014/main" id="{2B54FD15-A4F5-1D93-3A72-7C976FB544C9}"/>
                </a:ext>
              </a:extLst>
            </p:cNvPr>
            <p:cNvSpPr/>
            <p:nvPr/>
          </p:nvSpPr>
          <p:spPr>
            <a:xfrm>
              <a:off x="1409075" y="2397581"/>
              <a:ext cx="830997" cy="830997"/>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2C2E12B-1F8C-7922-5AE3-497298045566}"/>
                </a:ext>
              </a:extLst>
            </p:cNvPr>
            <p:cNvSpPr txBox="1"/>
            <p:nvPr/>
          </p:nvSpPr>
          <p:spPr>
            <a:xfrm>
              <a:off x="2323475" y="2613024"/>
              <a:ext cx="9158991" cy="400110"/>
            </a:xfrm>
            <a:prstGeom prst="rect">
              <a:avLst/>
            </a:prstGeom>
            <a:noFill/>
          </p:spPr>
          <p:txBody>
            <a:bodyPr wrap="square" rtlCol="0">
              <a:spAutoFit/>
            </a:bodyPr>
            <a:lstStyle/>
            <a:p>
              <a:r>
                <a:rPr lang="en-US" sz="2000" b="1" dirty="0"/>
                <a:t>Can occur frequently (about 1 in 20 infants have ≥6 episodes per day)</a:t>
              </a:r>
            </a:p>
          </p:txBody>
        </p:sp>
        <p:pic>
          <p:nvPicPr>
            <p:cNvPr id="19" name="Graphic 18">
              <a:extLst>
                <a:ext uri="{FF2B5EF4-FFF2-40B4-BE49-F238E27FC236}">
                  <a16:creationId xmlns:a16="http://schemas.microsoft.com/office/drawing/2014/main" id="{B9EBD06A-2F4B-0563-88A8-224597A8DB1F}"/>
                </a:ext>
              </a:extLst>
            </p:cNvPr>
            <p:cNvPicPr>
              <a:picLocks/>
            </p:cNvPicPr>
            <p:nvPr/>
          </p:nvPicPr>
          <p:blipFill>
            <a:blip r:embed="rId7">
              <a:extLst>
                <a:ext uri="{96DAC541-7B7A-43D3-8B79-37D633B846F1}">
                  <asvg:svgBlip xmlns:asvg="http://schemas.microsoft.com/office/drawing/2016/SVG/main" r:embed="rId8"/>
                </a:ext>
              </a:extLst>
            </a:blip>
            <a:srcRect/>
            <a:stretch/>
          </p:blipFill>
          <p:spPr>
            <a:xfrm>
              <a:off x="1567383" y="2555889"/>
              <a:ext cx="514380" cy="514380"/>
            </a:xfrm>
            <a:prstGeom prst="rect">
              <a:avLst/>
            </a:prstGeom>
          </p:spPr>
        </p:pic>
      </p:grpSp>
      <p:grpSp>
        <p:nvGrpSpPr>
          <p:cNvPr id="21" name="Group 20">
            <a:extLst>
              <a:ext uri="{FF2B5EF4-FFF2-40B4-BE49-F238E27FC236}">
                <a16:creationId xmlns:a16="http://schemas.microsoft.com/office/drawing/2014/main" id="{F4CF3739-DF86-7A02-90C9-75D73EB0F856}"/>
              </a:ext>
            </a:extLst>
          </p:cNvPr>
          <p:cNvGrpSpPr/>
          <p:nvPr/>
        </p:nvGrpSpPr>
        <p:grpSpPr>
          <a:xfrm>
            <a:off x="1424065" y="5031384"/>
            <a:ext cx="10073391" cy="830997"/>
            <a:chOff x="1409075" y="2397581"/>
            <a:chExt cx="10073391" cy="830997"/>
          </a:xfrm>
        </p:grpSpPr>
        <p:sp>
          <p:nvSpPr>
            <p:cNvPr id="22" name="Oval 21">
              <a:extLst>
                <a:ext uri="{FF2B5EF4-FFF2-40B4-BE49-F238E27FC236}">
                  <a16:creationId xmlns:a16="http://schemas.microsoft.com/office/drawing/2014/main" id="{A166B534-9C4B-B6D9-2EF1-6F05E6F32A4A}"/>
                </a:ext>
              </a:extLst>
            </p:cNvPr>
            <p:cNvSpPr/>
            <p:nvPr/>
          </p:nvSpPr>
          <p:spPr>
            <a:xfrm>
              <a:off x="1409075" y="2397581"/>
              <a:ext cx="830997" cy="830997"/>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75F905E-881C-A999-74CD-9498B438570B}"/>
                </a:ext>
              </a:extLst>
            </p:cNvPr>
            <p:cNvSpPr txBox="1"/>
            <p:nvPr/>
          </p:nvSpPr>
          <p:spPr>
            <a:xfrm>
              <a:off x="2323475" y="2613024"/>
              <a:ext cx="9158991" cy="400110"/>
            </a:xfrm>
            <a:prstGeom prst="rect">
              <a:avLst/>
            </a:prstGeom>
            <a:noFill/>
          </p:spPr>
          <p:txBody>
            <a:bodyPr wrap="square" rtlCol="0">
              <a:spAutoFit/>
            </a:bodyPr>
            <a:lstStyle/>
            <a:p>
              <a:r>
                <a:rPr lang="en-US" sz="2000" b="1" dirty="0"/>
                <a:t>Does not typically require additional evaluation or treatment</a:t>
              </a:r>
            </a:p>
          </p:txBody>
        </p:sp>
        <p:pic>
          <p:nvPicPr>
            <p:cNvPr id="24" name="Graphic 23">
              <a:extLst>
                <a:ext uri="{FF2B5EF4-FFF2-40B4-BE49-F238E27FC236}">
                  <a16:creationId xmlns:a16="http://schemas.microsoft.com/office/drawing/2014/main" id="{4C99F048-B023-E83C-BCA9-C5B02B44C602}"/>
                </a:ext>
              </a:extLst>
            </p:cNvPr>
            <p:cNvPicPr>
              <a:picLocks/>
            </p:cNvPicPr>
            <p:nvPr/>
          </p:nvPicPr>
          <p:blipFill>
            <a:blip r:embed="rId9">
              <a:extLst>
                <a:ext uri="{96DAC541-7B7A-43D3-8B79-37D633B846F1}">
                  <asvg:svgBlip xmlns:asvg="http://schemas.microsoft.com/office/drawing/2016/SVG/main" r:embed="rId10"/>
                </a:ext>
              </a:extLst>
            </a:blip>
            <a:srcRect/>
            <a:stretch/>
          </p:blipFill>
          <p:spPr>
            <a:xfrm rot="19915218">
              <a:off x="1567383" y="2555889"/>
              <a:ext cx="514380" cy="514380"/>
            </a:xfrm>
            <a:prstGeom prst="rect">
              <a:avLst/>
            </a:prstGeom>
          </p:spPr>
        </p:pic>
      </p:grpSp>
    </p:spTree>
    <p:extLst>
      <p:ext uri="{BB962C8B-B14F-4D97-AF65-F5344CB8AC3E}">
        <p14:creationId xmlns:p14="http://schemas.microsoft.com/office/powerpoint/2010/main" val="344993533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3406-318F-FAF2-1E35-7AB3D3B71D13}"/>
              </a:ext>
            </a:extLst>
          </p:cNvPr>
          <p:cNvSpPr>
            <a:spLocks noGrp="1"/>
          </p:cNvSpPr>
          <p:nvPr>
            <p:ph type="title"/>
          </p:nvPr>
        </p:nvSpPr>
        <p:spPr/>
        <p:txBody>
          <a:bodyPr/>
          <a:lstStyle/>
          <a:p>
            <a:r>
              <a:rPr lang="en-US" dirty="0"/>
              <a:t>Providing Guidance on Red Flags</a:t>
            </a:r>
          </a:p>
        </p:txBody>
      </p:sp>
      <p:sp>
        <p:nvSpPr>
          <p:cNvPr id="3" name="Content Placeholder 2">
            <a:extLst>
              <a:ext uri="{FF2B5EF4-FFF2-40B4-BE49-F238E27FC236}">
                <a16:creationId xmlns:a16="http://schemas.microsoft.com/office/drawing/2014/main" id="{739416BB-E47A-EAD6-4515-E704F26A8FD6}"/>
              </a:ext>
            </a:extLst>
          </p:cNvPr>
          <p:cNvSpPr>
            <a:spLocks noGrp="1"/>
          </p:cNvSpPr>
          <p:nvPr>
            <p:ph idx="1"/>
          </p:nvPr>
        </p:nvSpPr>
        <p:spPr/>
        <p:txBody>
          <a:bodyPr/>
          <a:lstStyle/>
          <a:p>
            <a:r>
              <a:rPr lang="en-US" dirty="0"/>
              <a:t>Discussing red flags and warning signs to look for may help </a:t>
            </a:r>
            <a:r>
              <a:rPr lang="en-US" b="1" dirty="0">
                <a:solidFill>
                  <a:schemeClr val="tx2"/>
                </a:solidFill>
              </a:rPr>
              <a:t>ease caregiver anxiety </a:t>
            </a:r>
            <a:r>
              <a:rPr lang="en-US" dirty="0"/>
              <a:t>about GER symptoms</a:t>
            </a:r>
          </a:p>
          <a:p>
            <a:endParaRPr lang="en-US" dirty="0"/>
          </a:p>
          <a:p>
            <a:r>
              <a:rPr lang="en-US" dirty="0"/>
              <a:t>Advise caregivers to </a:t>
            </a:r>
            <a:r>
              <a:rPr lang="en-US" b="1" dirty="0">
                <a:solidFill>
                  <a:schemeClr val="tx2"/>
                </a:solidFill>
              </a:rPr>
              <a:t>return for medical evaluation </a:t>
            </a:r>
            <a:r>
              <a:rPr lang="en-US" dirty="0"/>
              <a:t>for any of the following changes:</a:t>
            </a:r>
          </a:p>
          <a:p>
            <a:pPr lvl="1"/>
            <a:r>
              <a:rPr lang="en-US" dirty="0"/>
              <a:t>Persistent, projectile vomiting</a:t>
            </a:r>
          </a:p>
          <a:p>
            <a:pPr lvl="1"/>
            <a:r>
              <a:rPr lang="en-US" dirty="0"/>
              <a:t>Green or green-yellow vomiting (bile stained)</a:t>
            </a:r>
          </a:p>
          <a:p>
            <a:pPr lvl="1"/>
            <a:r>
              <a:rPr lang="en-US" dirty="0"/>
              <a:t>Blood in vomit</a:t>
            </a:r>
          </a:p>
          <a:p>
            <a:pPr lvl="1"/>
            <a:r>
              <a:rPr lang="en-US" dirty="0"/>
              <a:t>New signs of marked distress, feeding difficulties, or growth faltering</a:t>
            </a:r>
          </a:p>
          <a:p>
            <a:pPr lvl="1"/>
            <a:r>
              <a:rPr lang="en-US" dirty="0"/>
              <a:t>Persistent, frequent regurgitation past 1 year of age</a:t>
            </a:r>
          </a:p>
        </p:txBody>
      </p:sp>
      <p:sp>
        <p:nvSpPr>
          <p:cNvPr id="4" name="Text Placeholder 3">
            <a:extLst>
              <a:ext uri="{FF2B5EF4-FFF2-40B4-BE49-F238E27FC236}">
                <a16:creationId xmlns:a16="http://schemas.microsoft.com/office/drawing/2014/main" id="{8D9188B5-E2FD-F1AC-1D09-EA58B1AEF005}"/>
              </a:ext>
            </a:extLst>
          </p:cNvPr>
          <p:cNvSpPr>
            <a:spLocks noGrp="1"/>
          </p:cNvSpPr>
          <p:nvPr>
            <p:ph type="body" sz="quarter" idx="10"/>
          </p:nvPr>
        </p:nvSpPr>
        <p:spPr/>
        <p:txBody>
          <a:bodyPr/>
          <a:lstStyle/>
          <a:p>
            <a:r>
              <a:rPr lang="en-US" dirty="0"/>
              <a:t>NICE. Updated October 9, 2019. </a:t>
            </a:r>
            <a:r>
              <a:rPr lang="en-US" dirty="0">
                <a:hlinkClick r:id="rId2"/>
              </a:rPr>
              <a:t>https://www.nice.org.uk/guidance/ng1</a:t>
            </a:r>
            <a:r>
              <a:rPr lang="en-US" dirty="0"/>
              <a:t>.</a:t>
            </a:r>
          </a:p>
        </p:txBody>
      </p:sp>
    </p:spTree>
    <p:extLst>
      <p:ext uri="{BB962C8B-B14F-4D97-AF65-F5344CB8AC3E}">
        <p14:creationId xmlns:p14="http://schemas.microsoft.com/office/powerpoint/2010/main" val="66143526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DBAFA-F4BA-878F-5A05-F0CEECBCF31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A5E3C37-5A6C-C479-E4FC-2CAC5C8ED996}"/>
              </a:ext>
            </a:extLst>
          </p:cNvPr>
          <p:cNvSpPr>
            <a:spLocks noGrp="1"/>
          </p:cNvSpPr>
          <p:nvPr>
            <p:ph type="ctrTitle"/>
          </p:nvPr>
        </p:nvSpPr>
        <p:spPr/>
        <p:txBody>
          <a:bodyPr/>
          <a:lstStyle/>
          <a:p>
            <a:r>
              <a:rPr lang="en-US" dirty="0"/>
              <a:t>Differential Diagnostic Approach to GER Red Flags: a Case Study</a:t>
            </a:r>
            <a:br>
              <a:rPr lang="en-US" dirty="0"/>
            </a:br>
            <a:endParaRPr lang="en-US" dirty="0"/>
          </a:p>
        </p:txBody>
      </p:sp>
      <p:sp>
        <p:nvSpPr>
          <p:cNvPr id="7" name="Subtitle 6">
            <a:extLst>
              <a:ext uri="{FF2B5EF4-FFF2-40B4-BE49-F238E27FC236}">
                <a16:creationId xmlns:a16="http://schemas.microsoft.com/office/drawing/2014/main" id="{9C711521-BF28-2A7D-52F8-8CE2AEF03797}"/>
              </a:ext>
            </a:extLst>
          </p:cNvPr>
          <p:cNvSpPr>
            <a:spLocks noGrp="1"/>
          </p:cNvSpPr>
          <p:nvPr>
            <p:ph type="subTitle" idx="1"/>
          </p:nvPr>
        </p:nvSpPr>
        <p:spPr/>
        <p:txBody>
          <a:bodyPr/>
          <a:lstStyle/>
          <a:p>
            <a:r>
              <a:rPr lang="en-US" dirty="0"/>
              <a:t>Rachel Rosen, MD, MPH</a:t>
            </a:r>
          </a:p>
        </p:txBody>
      </p:sp>
    </p:spTree>
    <p:extLst>
      <p:ext uri="{BB962C8B-B14F-4D97-AF65-F5344CB8AC3E}">
        <p14:creationId xmlns:p14="http://schemas.microsoft.com/office/powerpoint/2010/main" val="222502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B2E286-13EB-49BE-B070-538917A08470}"/>
              </a:ext>
            </a:extLst>
          </p:cNvPr>
          <p:cNvSpPr>
            <a:spLocks noGrp="1"/>
          </p:cNvSpPr>
          <p:nvPr>
            <p:ph type="title"/>
          </p:nvPr>
        </p:nvSpPr>
        <p:spPr/>
        <p:txBody>
          <a:bodyPr/>
          <a:lstStyle/>
          <a:p>
            <a:r>
              <a:rPr lang="en-US" dirty="0"/>
              <a:t>Learning Objectives</a:t>
            </a:r>
          </a:p>
        </p:txBody>
      </p:sp>
      <p:graphicFrame>
        <p:nvGraphicFramePr>
          <p:cNvPr id="9" name="Table 8">
            <a:extLst>
              <a:ext uri="{FF2B5EF4-FFF2-40B4-BE49-F238E27FC236}">
                <a16:creationId xmlns:a16="http://schemas.microsoft.com/office/drawing/2014/main" id="{AB328338-5E62-25A5-ED55-22FC50400A21}"/>
              </a:ext>
            </a:extLst>
          </p:cNvPr>
          <p:cNvGraphicFramePr/>
          <p:nvPr>
            <p:extLst>
              <p:ext uri="{D42A27DB-BD31-4B8C-83A1-F6EECF244321}">
                <p14:modId xmlns:p14="http://schemas.microsoft.com/office/powerpoint/2010/main" val="2349944429"/>
              </p:ext>
            </p:extLst>
          </p:nvPr>
        </p:nvGraphicFramePr>
        <p:xfrm>
          <a:off x="254924" y="1127413"/>
          <a:ext cx="11513393" cy="457200"/>
        </p:xfrm>
        <a:graphic>
          <a:graphicData uri="http://schemas.openxmlformats.org/drawingml/2006/table">
            <a:tbl>
              <a:tblPr/>
              <a:tblGrid>
                <a:gridCol w="11513393">
                  <a:extLst>
                    <a:ext uri="{9D8B030D-6E8A-4147-A177-3AD203B41FA5}">
                      <a16:colId xmlns:a16="http://schemas.microsoft.com/office/drawing/2014/main" val="20000"/>
                    </a:ext>
                  </a:extLst>
                </a:gridCol>
              </a:tblGrid>
              <a:tr h="370840">
                <a:tc>
                  <a:txBody>
                    <a:bodyPr/>
                    <a:lstStyle/>
                    <a:p>
                      <a:pPr marL="91440" marR="0" lvl="0" indent="0" algn="l" defTabSz="914400" rtl="0" eaLnBrk="0" fontAlgn="base" latinLnBrk="0" hangingPunct="0">
                        <a:lnSpc>
                          <a:spcPct val="100000"/>
                        </a:lnSpc>
                        <a:spcBef>
                          <a:spcPts val="0"/>
                        </a:spcBef>
                        <a:spcAft>
                          <a:spcPts val="600"/>
                        </a:spcAft>
                        <a:buClrTx/>
                        <a:buSzTx/>
                        <a:buFontTx/>
                        <a:buNone/>
                        <a:tabLst>
                          <a:tab pos="5943600" algn="r"/>
                          <a:tab pos="6686550" algn="r"/>
                        </a:tabLst>
                        <a:defRPr/>
                      </a:pPr>
                      <a:r>
                        <a:rPr kumimoji="0" lang="en-US" sz="2400" b="0" i="1" u="none" strike="noStrike" kern="0" cap="none" spc="0" normalizeH="0" baseline="0" noProof="0" dirty="0">
                          <a:ln>
                            <a:noFill/>
                          </a:ln>
                          <a:solidFill>
                            <a:srgbClr val="333333"/>
                          </a:solidFill>
                          <a:effectLst/>
                          <a:uLnTx/>
                          <a:uFillTx/>
                          <a:latin typeface="+mn-lt"/>
                          <a:ea typeface="Times New Roman" panose="02020603050405020304" pitchFamily="18" charset="0"/>
                          <a:cs typeface="Calibri" panose="020F0502020204030204" pitchFamily="34" charset="0"/>
                        </a:rPr>
                        <a:t>By participating in this education, you will better:</a:t>
                      </a:r>
                      <a:endParaRPr kumimoji="0" lang="en-US" sz="2400" b="1" i="1" u="none" strike="noStrike" kern="0" cap="none" spc="-10" normalizeH="0" baseline="0" noProof="0" dirty="0">
                        <a:ln>
                          <a:noFill/>
                        </a:ln>
                        <a:solidFill>
                          <a:srgbClr val="333333"/>
                        </a:solidFill>
                        <a:effectLst/>
                        <a:uLnTx/>
                        <a:uFillTx/>
                        <a:latin typeface="+mn-lt"/>
                        <a:ea typeface="Times New Roman" panose="02020603050405020304" pitchFamily="18" charset="0"/>
                        <a:cs typeface="Calibri" panose="020F0502020204030204" pitchFamily="34" charset="0"/>
                      </a:endParaRPr>
                    </a:p>
                  </a:txBody>
                  <a:tcPr marL="45720" marR="457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 name="Freeform: Shape 13">
            <a:extLst>
              <a:ext uri="{FF2B5EF4-FFF2-40B4-BE49-F238E27FC236}">
                <a16:creationId xmlns:a16="http://schemas.microsoft.com/office/drawing/2014/main" id="{F3611FC2-326E-2996-6184-B1F97DC2E156}"/>
              </a:ext>
            </a:extLst>
          </p:cNvPr>
          <p:cNvSpPr/>
          <p:nvPr/>
        </p:nvSpPr>
        <p:spPr>
          <a:xfrm>
            <a:off x="292716" y="1863174"/>
            <a:ext cx="829436" cy="829436"/>
          </a:xfrm>
          <a:custGeom>
            <a:avLst/>
            <a:gdLst>
              <a:gd name="connsiteX0" fmla="*/ 414717 w 829436"/>
              <a:gd name="connsiteY0" fmla="*/ 140397 h 829436"/>
              <a:gd name="connsiteX1" fmla="*/ 140397 w 829436"/>
              <a:gd name="connsiteY1" fmla="*/ 414717 h 829436"/>
              <a:gd name="connsiteX2" fmla="*/ 414717 w 829436"/>
              <a:gd name="connsiteY2" fmla="*/ 689037 h 829436"/>
              <a:gd name="connsiteX3" fmla="*/ 689037 w 829436"/>
              <a:gd name="connsiteY3" fmla="*/ 414717 h 829436"/>
              <a:gd name="connsiteX4" fmla="*/ 414717 w 829436"/>
              <a:gd name="connsiteY4" fmla="*/ 140397 h 829436"/>
              <a:gd name="connsiteX5" fmla="*/ 414718 w 829436"/>
              <a:gd name="connsiteY5" fmla="*/ 0 h 829436"/>
              <a:gd name="connsiteX6" fmla="*/ 829436 w 829436"/>
              <a:gd name="connsiteY6" fmla="*/ 414718 h 829436"/>
              <a:gd name="connsiteX7" fmla="*/ 414718 w 829436"/>
              <a:gd name="connsiteY7" fmla="*/ 829436 h 829436"/>
              <a:gd name="connsiteX8" fmla="*/ 0 w 829436"/>
              <a:gd name="connsiteY8" fmla="*/ 414718 h 829436"/>
              <a:gd name="connsiteX9" fmla="*/ 414718 w 829436"/>
              <a:gd name="connsiteY9" fmla="*/ 0 h 8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36" h="829436">
                <a:moveTo>
                  <a:pt x="414717" y="140397"/>
                </a:moveTo>
                <a:cubicBezTo>
                  <a:pt x="263214" y="140397"/>
                  <a:pt x="140397" y="263214"/>
                  <a:pt x="140397" y="414717"/>
                </a:cubicBezTo>
                <a:cubicBezTo>
                  <a:pt x="140397" y="566220"/>
                  <a:pt x="263214" y="689037"/>
                  <a:pt x="414717" y="689037"/>
                </a:cubicBezTo>
                <a:cubicBezTo>
                  <a:pt x="566220" y="689037"/>
                  <a:pt x="689037" y="566220"/>
                  <a:pt x="689037" y="414717"/>
                </a:cubicBezTo>
                <a:cubicBezTo>
                  <a:pt x="689037" y="263214"/>
                  <a:pt x="566220" y="140397"/>
                  <a:pt x="414717" y="140397"/>
                </a:cubicBezTo>
                <a:close/>
                <a:moveTo>
                  <a:pt x="414718" y="0"/>
                </a:moveTo>
                <a:cubicBezTo>
                  <a:pt x="643760" y="0"/>
                  <a:pt x="829436" y="185676"/>
                  <a:pt x="829436" y="414718"/>
                </a:cubicBezTo>
                <a:cubicBezTo>
                  <a:pt x="829436" y="643760"/>
                  <a:pt x="643760" y="829436"/>
                  <a:pt x="414718" y="829436"/>
                </a:cubicBezTo>
                <a:cubicBezTo>
                  <a:pt x="185676" y="829436"/>
                  <a:pt x="0" y="643760"/>
                  <a:pt x="0" y="414718"/>
                </a:cubicBezTo>
                <a:cubicBezTo>
                  <a:pt x="0" y="185676"/>
                  <a:pt x="185676" y="0"/>
                  <a:pt x="414718" y="0"/>
                </a:cubicBezTo>
                <a:close/>
              </a:path>
            </a:pathLst>
          </a:custGeom>
          <a:solidFill>
            <a:schemeClr val="bg1">
              <a:alpha val="50000"/>
            </a:schemeClr>
          </a:solidFill>
          <a:ln w="12700">
            <a:solidFill>
              <a:srgbClr val="2A0E4A"/>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square">
            <a:noAutofit/>
          </a:bodyPr>
          <a:lstStyle/>
          <a:p>
            <a:endParaRPr lang="en-US" dirty="0">
              <a:solidFill>
                <a:schemeClr val="tx1">
                  <a:lumMod val="75000"/>
                  <a:lumOff val="25000"/>
                </a:schemeClr>
              </a:solidFill>
            </a:endParaRPr>
          </a:p>
        </p:txBody>
      </p:sp>
      <p:sp>
        <p:nvSpPr>
          <p:cNvPr id="11" name="Freeform: Shape 9">
            <a:extLst>
              <a:ext uri="{FF2B5EF4-FFF2-40B4-BE49-F238E27FC236}">
                <a16:creationId xmlns:a16="http://schemas.microsoft.com/office/drawing/2014/main" id="{A723F2EA-61CB-DE42-7D5D-3271C91B437E}"/>
              </a:ext>
            </a:extLst>
          </p:cNvPr>
          <p:cNvSpPr/>
          <p:nvPr/>
        </p:nvSpPr>
        <p:spPr>
          <a:xfrm>
            <a:off x="723117" y="1800851"/>
            <a:ext cx="11217046" cy="1005840"/>
          </a:xfrm>
          <a:custGeom>
            <a:avLst/>
            <a:gdLst>
              <a:gd name="connsiteX0" fmla="*/ 7339504 w 8077689"/>
              <a:gd name="connsiteY0" fmla="*/ 0 h 1005840"/>
              <a:gd name="connsiteX1" fmla="*/ 7930049 w 8077689"/>
              <a:gd name="connsiteY1" fmla="*/ 0 h 1005840"/>
              <a:gd name="connsiteX2" fmla="*/ 8077689 w 8077689"/>
              <a:gd name="connsiteY2" fmla="*/ 147640 h 1005840"/>
              <a:gd name="connsiteX3" fmla="*/ 8077689 w 8077689"/>
              <a:gd name="connsiteY3" fmla="*/ 858200 h 1005840"/>
              <a:gd name="connsiteX4" fmla="*/ 7930049 w 8077689"/>
              <a:gd name="connsiteY4" fmla="*/ 1005840 h 1005840"/>
              <a:gd name="connsiteX5" fmla="*/ 7339504 w 8077689"/>
              <a:gd name="connsiteY5" fmla="*/ 1005840 h 1005840"/>
              <a:gd name="connsiteX6" fmla="*/ 7339498 w 8077689"/>
              <a:gd name="connsiteY6" fmla="*/ 1005839 h 1005840"/>
              <a:gd name="connsiteX7" fmla="*/ 494701 w 8077689"/>
              <a:gd name="connsiteY7" fmla="*/ 1005839 h 1005840"/>
              <a:gd name="connsiteX8" fmla="*/ 0 w 8077689"/>
              <a:gd name="connsiteY8" fmla="*/ 502920 h 1005840"/>
              <a:gd name="connsiteX9" fmla="*/ 494701 w 8077689"/>
              <a:gd name="connsiteY9" fmla="*/ 1 h 1005840"/>
              <a:gd name="connsiteX10" fmla="*/ 7339498 w 8077689"/>
              <a:gd name="connsiteY10" fmla="*/ 1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689" h="1005840">
                <a:moveTo>
                  <a:pt x="7339504" y="0"/>
                </a:moveTo>
                <a:lnTo>
                  <a:pt x="7930049" y="0"/>
                </a:lnTo>
                <a:cubicBezTo>
                  <a:pt x="8011588" y="0"/>
                  <a:pt x="8077689" y="66101"/>
                  <a:pt x="8077689" y="147640"/>
                </a:cubicBezTo>
                <a:lnTo>
                  <a:pt x="8077689" y="858200"/>
                </a:lnTo>
                <a:cubicBezTo>
                  <a:pt x="8077689" y="939739"/>
                  <a:pt x="8011588" y="1005840"/>
                  <a:pt x="7930049" y="1005840"/>
                </a:cubicBezTo>
                <a:lnTo>
                  <a:pt x="7339504" y="1005840"/>
                </a:lnTo>
                <a:lnTo>
                  <a:pt x="7339498" y="1005839"/>
                </a:lnTo>
                <a:lnTo>
                  <a:pt x="494701" y="1005839"/>
                </a:lnTo>
                <a:lnTo>
                  <a:pt x="0" y="502920"/>
                </a:lnTo>
                <a:lnTo>
                  <a:pt x="494701" y="1"/>
                </a:lnTo>
                <a:lnTo>
                  <a:pt x="7339498" y="1"/>
                </a:lnTo>
                <a:close/>
              </a:path>
            </a:pathLst>
          </a:custGeom>
          <a:gradFill>
            <a:gsLst>
              <a:gs pos="0">
                <a:srgbClr val="F27820"/>
              </a:gs>
              <a:gs pos="3000">
                <a:schemeClr val="bg1"/>
              </a:gs>
            </a:gsLst>
            <a:lin ang="0" scaled="0"/>
          </a:gradFill>
          <a:ln w="12700">
            <a:solidFill>
              <a:srgbClr val="F27820"/>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117" tIns="68581" rIns="128016" bIns="68581" numCol="1" spcCol="1270" anchor="ctr" anchorCtr="0">
            <a:noAutofit/>
          </a:bodyPr>
          <a:lstStyle/>
          <a:p>
            <a:pPr marL="168275" defTabSz="800100">
              <a:lnSpc>
                <a:spcPct val="90000"/>
              </a:lnSpc>
              <a:spcBef>
                <a:spcPct val="0"/>
              </a:spcBef>
              <a:spcAft>
                <a:spcPct val="35000"/>
              </a:spcAft>
            </a:pPr>
            <a:r>
              <a:rPr lang="en-US" sz="2200" dirty="0">
                <a:solidFill>
                  <a:schemeClr val="tx1">
                    <a:lumMod val="75000"/>
                    <a:lumOff val="25000"/>
                  </a:schemeClr>
                </a:solidFill>
              </a:rPr>
              <a:t>Differentiate the clinical criteria and management strategies for Gastroesophageal Reflux (GER) vs Gastroesophageal Reflux Disease (GERD)</a:t>
            </a:r>
          </a:p>
        </p:txBody>
      </p:sp>
      <p:sp>
        <p:nvSpPr>
          <p:cNvPr id="12" name="Freeform: Shape 13">
            <a:extLst>
              <a:ext uri="{FF2B5EF4-FFF2-40B4-BE49-F238E27FC236}">
                <a16:creationId xmlns:a16="http://schemas.microsoft.com/office/drawing/2014/main" id="{36062273-397E-19FD-322A-0647CC357A06}"/>
              </a:ext>
            </a:extLst>
          </p:cNvPr>
          <p:cNvSpPr/>
          <p:nvPr/>
        </p:nvSpPr>
        <p:spPr>
          <a:xfrm>
            <a:off x="292716" y="2969381"/>
            <a:ext cx="829436" cy="829436"/>
          </a:xfrm>
          <a:custGeom>
            <a:avLst/>
            <a:gdLst>
              <a:gd name="connsiteX0" fmla="*/ 414717 w 829436"/>
              <a:gd name="connsiteY0" fmla="*/ 140397 h 829436"/>
              <a:gd name="connsiteX1" fmla="*/ 140397 w 829436"/>
              <a:gd name="connsiteY1" fmla="*/ 414717 h 829436"/>
              <a:gd name="connsiteX2" fmla="*/ 414717 w 829436"/>
              <a:gd name="connsiteY2" fmla="*/ 689037 h 829436"/>
              <a:gd name="connsiteX3" fmla="*/ 689037 w 829436"/>
              <a:gd name="connsiteY3" fmla="*/ 414717 h 829436"/>
              <a:gd name="connsiteX4" fmla="*/ 414717 w 829436"/>
              <a:gd name="connsiteY4" fmla="*/ 140397 h 829436"/>
              <a:gd name="connsiteX5" fmla="*/ 414718 w 829436"/>
              <a:gd name="connsiteY5" fmla="*/ 0 h 829436"/>
              <a:gd name="connsiteX6" fmla="*/ 829436 w 829436"/>
              <a:gd name="connsiteY6" fmla="*/ 414718 h 829436"/>
              <a:gd name="connsiteX7" fmla="*/ 414718 w 829436"/>
              <a:gd name="connsiteY7" fmla="*/ 829436 h 829436"/>
              <a:gd name="connsiteX8" fmla="*/ 0 w 829436"/>
              <a:gd name="connsiteY8" fmla="*/ 414718 h 829436"/>
              <a:gd name="connsiteX9" fmla="*/ 414718 w 829436"/>
              <a:gd name="connsiteY9" fmla="*/ 0 h 8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36" h="829436">
                <a:moveTo>
                  <a:pt x="414717" y="140397"/>
                </a:moveTo>
                <a:cubicBezTo>
                  <a:pt x="263214" y="140397"/>
                  <a:pt x="140397" y="263214"/>
                  <a:pt x="140397" y="414717"/>
                </a:cubicBezTo>
                <a:cubicBezTo>
                  <a:pt x="140397" y="566220"/>
                  <a:pt x="263214" y="689037"/>
                  <a:pt x="414717" y="689037"/>
                </a:cubicBezTo>
                <a:cubicBezTo>
                  <a:pt x="566220" y="689037"/>
                  <a:pt x="689037" y="566220"/>
                  <a:pt x="689037" y="414717"/>
                </a:cubicBezTo>
                <a:cubicBezTo>
                  <a:pt x="689037" y="263214"/>
                  <a:pt x="566220" y="140397"/>
                  <a:pt x="414717" y="140397"/>
                </a:cubicBezTo>
                <a:close/>
                <a:moveTo>
                  <a:pt x="414718" y="0"/>
                </a:moveTo>
                <a:cubicBezTo>
                  <a:pt x="643760" y="0"/>
                  <a:pt x="829436" y="185676"/>
                  <a:pt x="829436" y="414718"/>
                </a:cubicBezTo>
                <a:cubicBezTo>
                  <a:pt x="829436" y="643760"/>
                  <a:pt x="643760" y="829436"/>
                  <a:pt x="414718" y="829436"/>
                </a:cubicBezTo>
                <a:cubicBezTo>
                  <a:pt x="185676" y="829436"/>
                  <a:pt x="0" y="643760"/>
                  <a:pt x="0" y="414718"/>
                </a:cubicBezTo>
                <a:cubicBezTo>
                  <a:pt x="0" y="185676"/>
                  <a:pt x="185676" y="0"/>
                  <a:pt x="414718" y="0"/>
                </a:cubicBezTo>
                <a:close/>
              </a:path>
            </a:pathLst>
          </a:custGeom>
          <a:solidFill>
            <a:schemeClr val="bg1">
              <a:alpha val="50000"/>
            </a:schemeClr>
          </a:solidFill>
          <a:ln w="12700">
            <a:solidFill>
              <a:srgbClr val="2A0E4A"/>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square">
            <a:noAutofit/>
          </a:bodyPr>
          <a:lstStyle/>
          <a:p>
            <a:endParaRPr lang="en-US" dirty="0">
              <a:solidFill>
                <a:schemeClr val="tx1">
                  <a:lumMod val="75000"/>
                  <a:lumOff val="25000"/>
                </a:schemeClr>
              </a:solidFill>
            </a:endParaRPr>
          </a:p>
        </p:txBody>
      </p:sp>
      <p:sp>
        <p:nvSpPr>
          <p:cNvPr id="13" name="Freeform: Shape 9">
            <a:extLst>
              <a:ext uri="{FF2B5EF4-FFF2-40B4-BE49-F238E27FC236}">
                <a16:creationId xmlns:a16="http://schemas.microsoft.com/office/drawing/2014/main" id="{7DDC9213-D1BF-BBAD-6FB0-4152D51DCB6F}"/>
              </a:ext>
            </a:extLst>
          </p:cNvPr>
          <p:cNvSpPr/>
          <p:nvPr/>
        </p:nvSpPr>
        <p:spPr>
          <a:xfrm>
            <a:off x="723117" y="2907058"/>
            <a:ext cx="11217046" cy="1005840"/>
          </a:xfrm>
          <a:custGeom>
            <a:avLst/>
            <a:gdLst>
              <a:gd name="connsiteX0" fmla="*/ 7339504 w 8077689"/>
              <a:gd name="connsiteY0" fmla="*/ 0 h 1005840"/>
              <a:gd name="connsiteX1" fmla="*/ 7930049 w 8077689"/>
              <a:gd name="connsiteY1" fmla="*/ 0 h 1005840"/>
              <a:gd name="connsiteX2" fmla="*/ 8077689 w 8077689"/>
              <a:gd name="connsiteY2" fmla="*/ 147640 h 1005840"/>
              <a:gd name="connsiteX3" fmla="*/ 8077689 w 8077689"/>
              <a:gd name="connsiteY3" fmla="*/ 858200 h 1005840"/>
              <a:gd name="connsiteX4" fmla="*/ 7930049 w 8077689"/>
              <a:gd name="connsiteY4" fmla="*/ 1005840 h 1005840"/>
              <a:gd name="connsiteX5" fmla="*/ 7339504 w 8077689"/>
              <a:gd name="connsiteY5" fmla="*/ 1005840 h 1005840"/>
              <a:gd name="connsiteX6" fmla="*/ 7339498 w 8077689"/>
              <a:gd name="connsiteY6" fmla="*/ 1005839 h 1005840"/>
              <a:gd name="connsiteX7" fmla="*/ 494701 w 8077689"/>
              <a:gd name="connsiteY7" fmla="*/ 1005839 h 1005840"/>
              <a:gd name="connsiteX8" fmla="*/ 0 w 8077689"/>
              <a:gd name="connsiteY8" fmla="*/ 502920 h 1005840"/>
              <a:gd name="connsiteX9" fmla="*/ 494701 w 8077689"/>
              <a:gd name="connsiteY9" fmla="*/ 1 h 1005840"/>
              <a:gd name="connsiteX10" fmla="*/ 7339498 w 8077689"/>
              <a:gd name="connsiteY10" fmla="*/ 1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689" h="1005840">
                <a:moveTo>
                  <a:pt x="7339504" y="0"/>
                </a:moveTo>
                <a:lnTo>
                  <a:pt x="7930049" y="0"/>
                </a:lnTo>
                <a:cubicBezTo>
                  <a:pt x="8011588" y="0"/>
                  <a:pt x="8077689" y="66101"/>
                  <a:pt x="8077689" y="147640"/>
                </a:cubicBezTo>
                <a:lnTo>
                  <a:pt x="8077689" y="858200"/>
                </a:lnTo>
                <a:cubicBezTo>
                  <a:pt x="8077689" y="939739"/>
                  <a:pt x="8011588" y="1005840"/>
                  <a:pt x="7930049" y="1005840"/>
                </a:cubicBezTo>
                <a:lnTo>
                  <a:pt x="7339504" y="1005840"/>
                </a:lnTo>
                <a:lnTo>
                  <a:pt x="7339498" y="1005839"/>
                </a:lnTo>
                <a:lnTo>
                  <a:pt x="494701" y="1005839"/>
                </a:lnTo>
                <a:lnTo>
                  <a:pt x="0" y="502920"/>
                </a:lnTo>
                <a:lnTo>
                  <a:pt x="494701" y="1"/>
                </a:lnTo>
                <a:lnTo>
                  <a:pt x="7339498" y="1"/>
                </a:lnTo>
                <a:close/>
              </a:path>
            </a:pathLst>
          </a:custGeom>
          <a:gradFill>
            <a:gsLst>
              <a:gs pos="0">
                <a:srgbClr val="F27820"/>
              </a:gs>
              <a:gs pos="3000">
                <a:schemeClr val="bg1"/>
              </a:gs>
            </a:gsLst>
            <a:lin ang="0" scaled="0"/>
          </a:gradFill>
          <a:ln w="12700">
            <a:solidFill>
              <a:srgbClr val="F27820"/>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117" tIns="68581" rIns="128016" bIns="68581" numCol="1" spcCol="1270" anchor="ctr" anchorCtr="0">
            <a:noAutofit/>
          </a:bodyPr>
          <a:lstStyle/>
          <a:p>
            <a:pPr marL="168275" defTabSz="800100">
              <a:lnSpc>
                <a:spcPct val="90000"/>
              </a:lnSpc>
              <a:spcBef>
                <a:spcPct val="0"/>
              </a:spcBef>
              <a:spcAft>
                <a:spcPct val="35000"/>
              </a:spcAft>
            </a:pPr>
            <a:r>
              <a:rPr lang="en-US" sz="2200" dirty="0">
                <a:solidFill>
                  <a:schemeClr val="tx1">
                    <a:lumMod val="75000"/>
                    <a:lumOff val="25000"/>
                  </a:schemeClr>
                </a:solidFill>
              </a:rPr>
              <a:t>Summarize the guidelines for the clinical management of GER</a:t>
            </a:r>
          </a:p>
        </p:txBody>
      </p:sp>
      <p:sp>
        <p:nvSpPr>
          <p:cNvPr id="16" name="Freeform: Shape 13">
            <a:extLst>
              <a:ext uri="{FF2B5EF4-FFF2-40B4-BE49-F238E27FC236}">
                <a16:creationId xmlns:a16="http://schemas.microsoft.com/office/drawing/2014/main" id="{F2D12F1D-2AE2-89D0-DB64-3C2EA982ACC9}"/>
              </a:ext>
            </a:extLst>
          </p:cNvPr>
          <p:cNvSpPr/>
          <p:nvPr/>
        </p:nvSpPr>
        <p:spPr>
          <a:xfrm>
            <a:off x="292716" y="4075588"/>
            <a:ext cx="829436" cy="829436"/>
          </a:xfrm>
          <a:custGeom>
            <a:avLst/>
            <a:gdLst>
              <a:gd name="connsiteX0" fmla="*/ 414717 w 829436"/>
              <a:gd name="connsiteY0" fmla="*/ 140397 h 829436"/>
              <a:gd name="connsiteX1" fmla="*/ 140397 w 829436"/>
              <a:gd name="connsiteY1" fmla="*/ 414717 h 829436"/>
              <a:gd name="connsiteX2" fmla="*/ 414717 w 829436"/>
              <a:gd name="connsiteY2" fmla="*/ 689037 h 829436"/>
              <a:gd name="connsiteX3" fmla="*/ 689037 w 829436"/>
              <a:gd name="connsiteY3" fmla="*/ 414717 h 829436"/>
              <a:gd name="connsiteX4" fmla="*/ 414717 w 829436"/>
              <a:gd name="connsiteY4" fmla="*/ 140397 h 829436"/>
              <a:gd name="connsiteX5" fmla="*/ 414718 w 829436"/>
              <a:gd name="connsiteY5" fmla="*/ 0 h 829436"/>
              <a:gd name="connsiteX6" fmla="*/ 829436 w 829436"/>
              <a:gd name="connsiteY6" fmla="*/ 414718 h 829436"/>
              <a:gd name="connsiteX7" fmla="*/ 414718 w 829436"/>
              <a:gd name="connsiteY7" fmla="*/ 829436 h 829436"/>
              <a:gd name="connsiteX8" fmla="*/ 0 w 829436"/>
              <a:gd name="connsiteY8" fmla="*/ 414718 h 829436"/>
              <a:gd name="connsiteX9" fmla="*/ 414718 w 829436"/>
              <a:gd name="connsiteY9" fmla="*/ 0 h 8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36" h="829436">
                <a:moveTo>
                  <a:pt x="414717" y="140397"/>
                </a:moveTo>
                <a:cubicBezTo>
                  <a:pt x="263214" y="140397"/>
                  <a:pt x="140397" y="263214"/>
                  <a:pt x="140397" y="414717"/>
                </a:cubicBezTo>
                <a:cubicBezTo>
                  <a:pt x="140397" y="566220"/>
                  <a:pt x="263214" y="689037"/>
                  <a:pt x="414717" y="689037"/>
                </a:cubicBezTo>
                <a:cubicBezTo>
                  <a:pt x="566220" y="689037"/>
                  <a:pt x="689037" y="566220"/>
                  <a:pt x="689037" y="414717"/>
                </a:cubicBezTo>
                <a:cubicBezTo>
                  <a:pt x="689037" y="263214"/>
                  <a:pt x="566220" y="140397"/>
                  <a:pt x="414717" y="140397"/>
                </a:cubicBezTo>
                <a:close/>
                <a:moveTo>
                  <a:pt x="414718" y="0"/>
                </a:moveTo>
                <a:cubicBezTo>
                  <a:pt x="643760" y="0"/>
                  <a:pt x="829436" y="185676"/>
                  <a:pt x="829436" y="414718"/>
                </a:cubicBezTo>
                <a:cubicBezTo>
                  <a:pt x="829436" y="643760"/>
                  <a:pt x="643760" y="829436"/>
                  <a:pt x="414718" y="829436"/>
                </a:cubicBezTo>
                <a:cubicBezTo>
                  <a:pt x="185676" y="829436"/>
                  <a:pt x="0" y="643760"/>
                  <a:pt x="0" y="414718"/>
                </a:cubicBezTo>
                <a:cubicBezTo>
                  <a:pt x="0" y="185676"/>
                  <a:pt x="185676" y="0"/>
                  <a:pt x="414718" y="0"/>
                </a:cubicBezTo>
                <a:close/>
              </a:path>
            </a:pathLst>
          </a:custGeom>
          <a:solidFill>
            <a:schemeClr val="bg1">
              <a:alpha val="50000"/>
            </a:schemeClr>
          </a:solidFill>
          <a:ln w="12700">
            <a:solidFill>
              <a:srgbClr val="2A0E4A"/>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square">
            <a:noAutofit/>
          </a:bodyPr>
          <a:lstStyle/>
          <a:p>
            <a:endParaRPr lang="en-US" dirty="0">
              <a:solidFill>
                <a:schemeClr val="tx1">
                  <a:lumMod val="75000"/>
                  <a:lumOff val="25000"/>
                </a:schemeClr>
              </a:solidFill>
            </a:endParaRPr>
          </a:p>
        </p:txBody>
      </p:sp>
      <p:sp>
        <p:nvSpPr>
          <p:cNvPr id="17" name="Freeform: Shape 9">
            <a:extLst>
              <a:ext uri="{FF2B5EF4-FFF2-40B4-BE49-F238E27FC236}">
                <a16:creationId xmlns:a16="http://schemas.microsoft.com/office/drawing/2014/main" id="{2E18D7CF-94FA-E30D-35A4-6D6E0DC63DB1}"/>
              </a:ext>
            </a:extLst>
          </p:cNvPr>
          <p:cNvSpPr/>
          <p:nvPr/>
        </p:nvSpPr>
        <p:spPr>
          <a:xfrm>
            <a:off x="723117" y="4013265"/>
            <a:ext cx="11217046" cy="1005840"/>
          </a:xfrm>
          <a:custGeom>
            <a:avLst/>
            <a:gdLst>
              <a:gd name="connsiteX0" fmla="*/ 7339504 w 8077689"/>
              <a:gd name="connsiteY0" fmla="*/ 0 h 1005840"/>
              <a:gd name="connsiteX1" fmla="*/ 7930049 w 8077689"/>
              <a:gd name="connsiteY1" fmla="*/ 0 h 1005840"/>
              <a:gd name="connsiteX2" fmla="*/ 8077689 w 8077689"/>
              <a:gd name="connsiteY2" fmla="*/ 147640 h 1005840"/>
              <a:gd name="connsiteX3" fmla="*/ 8077689 w 8077689"/>
              <a:gd name="connsiteY3" fmla="*/ 858200 h 1005840"/>
              <a:gd name="connsiteX4" fmla="*/ 7930049 w 8077689"/>
              <a:gd name="connsiteY4" fmla="*/ 1005840 h 1005840"/>
              <a:gd name="connsiteX5" fmla="*/ 7339504 w 8077689"/>
              <a:gd name="connsiteY5" fmla="*/ 1005840 h 1005840"/>
              <a:gd name="connsiteX6" fmla="*/ 7339498 w 8077689"/>
              <a:gd name="connsiteY6" fmla="*/ 1005839 h 1005840"/>
              <a:gd name="connsiteX7" fmla="*/ 494701 w 8077689"/>
              <a:gd name="connsiteY7" fmla="*/ 1005839 h 1005840"/>
              <a:gd name="connsiteX8" fmla="*/ 0 w 8077689"/>
              <a:gd name="connsiteY8" fmla="*/ 502920 h 1005840"/>
              <a:gd name="connsiteX9" fmla="*/ 494701 w 8077689"/>
              <a:gd name="connsiteY9" fmla="*/ 1 h 1005840"/>
              <a:gd name="connsiteX10" fmla="*/ 7339498 w 8077689"/>
              <a:gd name="connsiteY10" fmla="*/ 1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689" h="1005840">
                <a:moveTo>
                  <a:pt x="7339504" y="0"/>
                </a:moveTo>
                <a:lnTo>
                  <a:pt x="7930049" y="0"/>
                </a:lnTo>
                <a:cubicBezTo>
                  <a:pt x="8011588" y="0"/>
                  <a:pt x="8077689" y="66101"/>
                  <a:pt x="8077689" y="147640"/>
                </a:cubicBezTo>
                <a:lnTo>
                  <a:pt x="8077689" y="858200"/>
                </a:lnTo>
                <a:cubicBezTo>
                  <a:pt x="8077689" y="939739"/>
                  <a:pt x="8011588" y="1005840"/>
                  <a:pt x="7930049" y="1005840"/>
                </a:cubicBezTo>
                <a:lnTo>
                  <a:pt x="7339504" y="1005840"/>
                </a:lnTo>
                <a:lnTo>
                  <a:pt x="7339498" y="1005839"/>
                </a:lnTo>
                <a:lnTo>
                  <a:pt x="494701" y="1005839"/>
                </a:lnTo>
                <a:lnTo>
                  <a:pt x="0" y="502920"/>
                </a:lnTo>
                <a:lnTo>
                  <a:pt x="494701" y="1"/>
                </a:lnTo>
                <a:lnTo>
                  <a:pt x="7339498" y="1"/>
                </a:lnTo>
                <a:close/>
              </a:path>
            </a:pathLst>
          </a:custGeom>
          <a:gradFill>
            <a:gsLst>
              <a:gs pos="0">
                <a:srgbClr val="F27820"/>
              </a:gs>
              <a:gs pos="3000">
                <a:schemeClr val="bg1"/>
              </a:gs>
            </a:gsLst>
            <a:lin ang="0" scaled="0"/>
          </a:gradFill>
          <a:ln w="12700">
            <a:solidFill>
              <a:srgbClr val="F27820"/>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117" tIns="68581" rIns="128016" bIns="68581" numCol="1" spcCol="1270" anchor="ctr" anchorCtr="0">
            <a:noAutofit/>
          </a:bodyPr>
          <a:lstStyle/>
          <a:p>
            <a:pPr marL="168275" defTabSz="800100">
              <a:lnSpc>
                <a:spcPct val="90000"/>
              </a:lnSpc>
              <a:spcBef>
                <a:spcPct val="0"/>
              </a:spcBef>
              <a:spcAft>
                <a:spcPct val="35000"/>
              </a:spcAft>
            </a:pPr>
            <a:r>
              <a:rPr lang="en-US" sz="2200" dirty="0">
                <a:solidFill>
                  <a:schemeClr val="tx1">
                    <a:lumMod val="75000"/>
                    <a:lumOff val="25000"/>
                  </a:schemeClr>
                </a:solidFill>
              </a:rPr>
              <a:t>Explain how Proton Pump Inhibitors (PPIs) and H2 Receptor Antagonists (H2RAs) work in an infant’s body and their potential short- and long-term risks</a:t>
            </a:r>
          </a:p>
        </p:txBody>
      </p:sp>
      <p:sp>
        <p:nvSpPr>
          <p:cNvPr id="18" name="Freeform: Shape 13">
            <a:extLst>
              <a:ext uri="{FF2B5EF4-FFF2-40B4-BE49-F238E27FC236}">
                <a16:creationId xmlns:a16="http://schemas.microsoft.com/office/drawing/2014/main" id="{4FCAF6ED-891D-8938-29D3-D14A33EFE063}"/>
              </a:ext>
            </a:extLst>
          </p:cNvPr>
          <p:cNvSpPr/>
          <p:nvPr/>
        </p:nvSpPr>
        <p:spPr>
          <a:xfrm>
            <a:off x="292716" y="5181795"/>
            <a:ext cx="829436" cy="829436"/>
          </a:xfrm>
          <a:custGeom>
            <a:avLst/>
            <a:gdLst>
              <a:gd name="connsiteX0" fmla="*/ 414717 w 829436"/>
              <a:gd name="connsiteY0" fmla="*/ 140397 h 829436"/>
              <a:gd name="connsiteX1" fmla="*/ 140397 w 829436"/>
              <a:gd name="connsiteY1" fmla="*/ 414717 h 829436"/>
              <a:gd name="connsiteX2" fmla="*/ 414717 w 829436"/>
              <a:gd name="connsiteY2" fmla="*/ 689037 h 829436"/>
              <a:gd name="connsiteX3" fmla="*/ 689037 w 829436"/>
              <a:gd name="connsiteY3" fmla="*/ 414717 h 829436"/>
              <a:gd name="connsiteX4" fmla="*/ 414717 w 829436"/>
              <a:gd name="connsiteY4" fmla="*/ 140397 h 829436"/>
              <a:gd name="connsiteX5" fmla="*/ 414718 w 829436"/>
              <a:gd name="connsiteY5" fmla="*/ 0 h 829436"/>
              <a:gd name="connsiteX6" fmla="*/ 829436 w 829436"/>
              <a:gd name="connsiteY6" fmla="*/ 414718 h 829436"/>
              <a:gd name="connsiteX7" fmla="*/ 414718 w 829436"/>
              <a:gd name="connsiteY7" fmla="*/ 829436 h 829436"/>
              <a:gd name="connsiteX8" fmla="*/ 0 w 829436"/>
              <a:gd name="connsiteY8" fmla="*/ 414718 h 829436"/>
              <a:gd name="connsiteX9" fmla="*/ 414718 w 829436"/>
              <a:gd name="connsiteY9" fmla="*/ 0 h 8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36" h="829436">
                <a:moveTo>
                  <a:pt x="414717" y="140397"/>
                </a:moveTo>
                <a:cubicBezTo>
                  <a:pt x="263214" y="140397"/>
                  <a:pt x="140397" y="263214"/>
                  <a:pt x="140397" y="414717"/>
                </a:cubicBezTo>
                <a:cubicBezTo>
                  <a:pt x="140397" y="566220"/>
                  <a:pt x="263214" y="689037"/>
                  <a:pt x="414717" y="689037"/>
                </a:cubicBezTo>
                <a:cubicBezTo>
                  <a:pt x="566220" y="689037"/>
                  <a:pt x="689037" y="566220"/>
                  <a:pt x="689037" y="414717"/>
                </a:cubicBezTo>
                <a:cubicBezTo>
                  <a:pt x="689037" y="263214"/>
                  <a:pt x="566220" y="140397"/>
                  <a:pt x="414717" y="140397"/>
                </a:cubicBezTo>
                <a:close/>
                <a:moveTo>
                  <a:pt x="414718" y="0"/>
                </a:moveTo>
                <a:cubicBezTo>
                  <a:pt x="643760" y="0"/>
                  <a:pt x="829436" y="185676"/>
                  <a:pt x="829436" y="414718"/>
                </a:cubicBezTo>
                <a:cubicBezTo>
                  <a:pt x="829436" y="643760"/>
                  <a:pt x="643760" y="829436"/>
                  <a:pt x="414718" y="829436"/>
                </a:cubicBezTo>
                <a:cubicBezTo>
                  <a:pt x="185676" y="829436"/>
                  <a:pt x="0" y="643760"/>
                  <a:pt x="0" y="414718"/>
                </a:cubicBezTo>
                <a:cubicBezTo>
                  <a:pt x="0" y="185676"/>
                  <a:pt x="185676" y="0"/>
                  <a:pt x="414718" y="0"/>
                </a:cubicBezTo>
                <a:close/>
              </a:path>
            </a:pathLst>
          </a:custGeom>
          <a:solidFill>
            <a:schemeClr val="bg1">
              <a:alpha val="50000"/>
            </a:schemeClr>
          </a:solidFill>
          <a:ln w="12700">
            <a:solidFill>
              <a:srgbClr val="2A0E4A"/>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square">
            <a:noAutofit/>
          </a:bodyPr>
          <a:lstStyle/>
          <a:p>
            <a:endParaRPr lang="en-US" dirty="0">
              <a:solidFill>
                <a:schemeClr val="tx1">
                  <a:lumMod val="75000"/>
                  <a:lumOff val="25000"/>
                </a:schemeClr>
              </a:solidFill>
            </a:endParaRPr>
          </a:p>
        </p:txBody>
      </p:sp>
      <p:sp>
        <p:nvSpPr>
          <p:cNvPr id="19" name="Freeform: Shape 9">
            <a:extLst>
              <a:ext uri="{FF2B5EF4-FFF2-40B4-BE49-F238E27FC236}">
                <a16:creationId xmlns:a16="http://schemas.microsoft.com/office/drawing/2014/main" id="{9AA75134-FF1C-6AB0-F645-2FD608A4F41B}"/>
              </a:ext>
            </a:extLst>
          </p:cNvPr>
          <p:cNvSpPr/>
          <p:nvPr/>
        </p:nvSpPr>
        <p:spPr>
          <a:xfrm>
            <a:off x="723117" y="5119472"/>
            <a:ext cx="11217046" cy="1005840"/>
          </a:xfrm>
          <a:custGeom>
            <a:avLst/>
            <a:gdLst>
              <a:gd name="connsiteX0" fmla="*/ 7339504 w 8077689"/>
              <a:gd name="connsiteY0" fmla="*/ 0 h 1005840"/>
              <a:gd name="connsiteX1" fmla="*/ 7930049 w 8077689"/>
              <a:gd name="connsiteY1" fmla="*/ 0 h 1005840"/>
              <a:gd name="connsiteX2" fmla="*/ 8077689 w 8077689"/>
              <a:gd name="connsiteY2" fmla="*/ 147640 h 1005840"/>
              <a:gd name="connsiteX3" fmla="*/ 8077689 w 8077689"/>
              <a:gd name="connsiteY3" fmla="*/ 858200 h 1005840"/>
              <a:gd name="connsiteX4" fmla="*/ 7930049 w 8077689"/>
              <a:gd name="connsiteY4" fmla="*/ 1005840 h 1005840"/>
              <a:gd name="connsiteX5" fmla="*/ 7339504 w 8077689"/>
              <a:gd name="connsiteY5" fmla="*/ 1005840 h 1005840"/>
              <a:gd name="connsiteX6" fmla="*/ 7339498 w 8077689"/>
              <a:gd name="connsiteY6" fmla="*/ 1005839 h 1005840"/>
              <a:gd name="connsiteX7" fmla="*/ 494701 w 8077689"/>
              <a:gd name="connsiteY7" fmla="*/ 1005839 h 1005840"/>
              <a:gd name="connsiteX8" fmla="*/ 0 w 8077689"/>
              <a:gd name="connsiteY8" fmla="*/ 502920 h 1005840"/>
              <a:gd name="connsiteX9" fmla="*/ 494701 w 8077689"/>
              <a:gd name="connsiteY9" fmla="*/ 1 h 1005840"/>
              <a:gd name="connsiteX10" fmla="*/ 7339498 w 8077689"/>
              <a:gd name="connsiteY10" fmla="*/ 1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689" h="1005840">
                <a:moveTo>
                  <a:pt x="7339504" y="0"/>
                </a:moveTo>
                <a:lnTo>
                  <a:pt x="7930049" y="0"/>
                </a:lnTo>
                <a:cubicBezTo>
                  <a:pt x="8011588" y="0"/>
                  <a:pt x="8077689" y="66101"/>
                  <a:pt x="8077689" y="147640"/>
                </a:cubicBezTo>
                <a:lnTo>
                  <a:pt x="8077689" y="858200"/>
                </a:lnTo>
                <a:cubicBezTo>
                  <a:pt x="8077689" y="939739"/>
                  <a:pt x="8011588" y="1005840"/>
                  <a:pt x="7930049" y="1005840"/>
                </a:cubicBezTo>
                <a:lnTo>
                  <a:pt x="7339504" y="1005840"/>
                </a:lnTo>
                <a:lnTo>
                  <a:pt x="7339498" y="1005839"/>
                </a:lnTo>
                <a:lnTo>
                  <a:pt x="494701" y="1005839"/>
                </a:lnTo>
                <a:lnTo>
                  <a:pt x="0" y="502920"/>
                </a:lnTo>
                <a:lnTo>
                  <a:pt x="494701" y="1"/>
                </a:lnTo>
                <a:lnTo>
                  <a:pt x="7339498" y="1"/>
                </a:lnTo>
                <a:close/>
              </a:path>
            </a:pathLst>
          </a:custGeom>
          <a:gradFill>
            <a:gsLst>
              <a:gs pos="0">
                <a:srgbClr val="F27820"/>
              </a:gs>
              <a:gs pos="3000">
                <a:schemeClr val="bg1"/>
              </a:gs>
            </a:gsLst>
            <a:lin ang="0" scaled="0"/>
          </a:gradFill>
          <a:ln w="12700">
            <a:solidFill>
              <a:srgbClr val="F27820"/>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117" tIns="68581" rIns="128016" bIns="68581" numCol="1" spcCol="1270" anchor="ctr" anchorCtr="0">
            <a:noAutofit/>
          </a:bodyPr>
          <a:lstStyle/>
          <a:p>
            <a:pPr marL="168275" defTabSz="800100">
              <a:lnSpc>
                <a:spcPct val="90000"/>
              </a:lnSpc>
              <a:spcBef>
                <a:spcPct val="0"/>
              </a:spcBef>
              <a:spcAft>
                <a:spcPct val="35000"/>
              </a:spcAft>
            </a:pPr>
            <a:r>
              <a:rPr lang="en-US" sz="2200" dirty="0">
                <a:solidFill>
                  <a:schemeClr val="tx1">
                    <a:lumMod val="75000"/>
                    <a:lumOff val="25000"/>
                  </a:schemeClr>
                </a:solidFill>
              </a:rPr>
              <a:t>Devise a clinical management plan for an infant diagnosed with GERD</a:t>
            </a:r>
          </a:p>
        </p:txBody>
      </p:sp>
    </p:spTree>
    <p:extLst>
      <p:ext uri="{BB962C8B-B14F-4D97-AF65-F5344CB8AC3E}">
        <p14:creationId xmlns:p14="http://schemas.microsoft.com/office/powerpoint/2010/main" val="156512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1FFFA-56A9-2308-368A-56B9B3D424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EC623A-F8E5-0015-0575-D85B24370380}"/>
              </a:ext>
            </a:extLst>
          </p:cNvPr>
          <p:cNvSpPr>
            <a:spLocks noGrp="1"/>
          </p:cNvSpPr>
          <p:nvPr>
            <p:ph type="title"/>
          </p:nvPr>
        </p:nvSpPr>
        <p:spPr/>
        <p:txBody>
          <a:bodyPr/>
          <a:lstStyle/>
          <a:p>
            <a:r>
              <a:rPr lang="en-US" dirty="0"/>
              <a:t>Case #2: Infant With Feeding Difficulties</a:t>
            </a:r>
          </a:p>
        </p:txBody>
      </p:sp>
      <p:sp>
        <p:nvSpPr>
          <p:cNvPr id="5" name="Content Placeholder 4">
            <a:extLst>
              <a:ext uri="{FF2B5EF4-FFF2-40B4-BE49-F238E27FC236}">
                <a16:creationId xmlns:a16="http://schemas.microsoft.com/office/drawing/2014/main" id="{B2CB5FC0-54D0-2A6E-5C07-BEAAFB3F96CF}"/>
              </a:ext>
            </a:extLst>
          </p:cNvPr>
          <p:cNvSpPr>
            <a:spLocks noGrp="1"/>
          </p:cNvSpPr>
          <p:nvPr>
            <p:ph idx="1"/>
          </p:nvPr>
        </p:nvSpPr>
        <p:spPr>
          <a:xfrm>
            <a:off x="265971" y="1342497"/>
            <a:ext cx="6518288" cy="4427551"/>
          </a:xfrm>
        </p:spPr>
        <p:txBody>
          <a:bodyPr/>
          <a:lstStyle/>
          <a:p>
            <a:r>
              <a:rPr lang="en-US" dirty="0">
                <a:solidFill>
                  <a:srgbClr val="565B5D"/>
                </a:solidFill>
              </a:rPr>
              <a:t>7-month-old former preterm infant (corrected age, 6 months) </a:t>
            </a:r>
          </a:p>
          <a:p>
            <a:r>
              <a:rPr lang="en-US" dirty="0"/>
              <a:t>Brought in by parents with reports of feeding difficulties, reflux, crying, and wheezing </a:t>
            </a:r>
          </a:p>
          <a:p>
            <a:r>
              <a:rPr lang="en-US" b="1" dirty="0">
                <a:solidFill>
                  <a:schemeClr val="tx2"/>
                </a:solidFill>
              </a:rPr>
              <a:t>Birth history: </a:t>
            </a:r>
          </a:p>
          <a:p>
            <a:pPr lvl="1"/>
            <a:r>
              <a:rPr lang="en-US" dirty="0"/>
              <a:t>Delivery at 36 weeks’ gestation via emergency Cesarean </a:t>
            </a:r>
          </a:p>
          <a:p>
            <a:pPr lvl="1"/>
            <a:r>
              <a:rPr lang="en-US" dirty="0"/>
              <a:t>Discharged from NICU at 40 weeks’ postmenstrual age</a:t>
            </a:r>
          </a:p>
        </p:txBody>
      </p:sp>
      <p:sp>
        <p:nvSpPr>
          <p:cNvPr id="6" name="Text Placeholder 5">
            <a:extLst>
              <a:ext uri="{FF2B5EF4-FFF2-40B4-BE49-F238E27FC236}">
                <a16:creationId xmlns:a16="http://schemas.microsoft.com/office/drawing/2014/main" id="{5FDDEDF2-F9B0-4B2F-DF08-529E9CA184C8}"/>
              </a:ext>
            </a:extLst>
          </p:cNvPr>
          <p:cNvSpPr>
            <a:spLocks noGrp="1"/>
          </p:cNvSpPr>
          <p:nvPr>
            <p:ph type="body" sz="quarter" idx="10"/>
          </p:nvPr>
        </p:nvSpPr>
        <p:spPr/>
        <p:txBody>
          <a:bodyPr/>
          <a:lstStyle/>
          <a:p>
            <a:endParaRPr lang="en-US" dirty="0"/>
          </a:p>
        </p:txBody>
      </p:sp>
      <p:pic>
        <p:nvPicPr>
          <p:cNvPr id="3" name="Picture 2" descr="A doctor and a baby&#10;&#10;Description automatically generated">
            <a:extLst>
              <a:ext uri="{FF2B5EF4-FFF2-40B4-BE49-F238E27FC236}">
                <a16:creationId xmlns:a16="http://schemas.microsoft.com/office/drawing/2014/main" id="{E0FA39B6-8B80-74E7-7E34-BFEFAB287084}"/>
              </a:ext>
            </a:extLst>
          </p:cNvPr>
          <p:cNvPicPr>
            <a:picLocks noChangeAspect="1"/>
          </p:cNvPicPr>
          <p:nvPr/>
        </p:nvPicPr>
        <p:blipFill>
          <a:blip r:embed="rId2"/>
          <a:stretch>
            <a:fillRect/>
          </a:stretch>
        </p:blipFill>
        <p:spPr>
          <a:xfrm>
            <a:off x="6968614" y="1947857"/>
            <a:ext cx="4452066" cy="2968044"/>
          </a:xfrm>
          <a:prstGeom prst="rect">
            <a:avLst/>
          </a:prstGeom>
        </p:spPr>
      </p:pic>
    </p:spTree>
    <p:extLst>
      <p:ext uri="{BB962C8B-B14F-4D97-AF65-F5344CB8AC3E}">
        <p14:creationId xmlns:p14="http://schemas.microsoft.com/office/powerpoint/2010/main" val="175589046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0BBCC-1DB7-0A3A-76C5-F8FE3A21C25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FCB814-DBE7-66EC-BA3F-A76570B11EDE}"/>
              </a:ext>
            </a:extLst>
          </p:cNvPr>
          <p:cNvSpPr>
            <a:spLocks noGrp="1"/>
          </p:cNvSpPr>
          <p:nvPr>
            <p:ph type="title"/>
          </p:nvPr>
        </p:nvSpPr>
        <p:spPr/>
        <p:txBody>
          <a:bodyPr/>
          <a:lstStyle/>
          <a:p>
            <a:r>
              <a:rPr lang="en-US" dirty="0"/>
              <a:t>Case #2: Infant With Feeding Difficulties</a:t>
            </a:r>
          </a:p>
        </p:txBody>
      </p:sp>
      <p:sp>
        <p:nvSpPr>
          <p:cNvPr id="5" name="Content Placeholder 4">
            <a:extLst>
              <a:ext uri="{FF2B5EF4-FFF2-40B4-BE49-F238E27FC236}">
                <a16:creationId xmlns:a16="http://schemas.microsoft.com/office/drawing/2014/main" id="{0A3413B2-64C5-7B69-6953-57DC67CC4FB8}"/>
              </a:ext>
            </a:extLst>
          </p:cNvPr>
          <p:cNvSpPr>
            <a:spLocks noGrp="1"/>
          </p:cNvSpPr>
          <p:nvPr>
            <p:ph idx="1"/>
          </p:nvPr>
        </p:nvSpPr>
        <p:spPr>
          <a:xfrm>
            <a:off x="265971" y="1342497"/>
            <a:ext cx="6518288" cy="4427551"/>
          </a:xfrm>
        </p:spPr>
        <p:txBody>
          <a:bodyPr/>
          <a:lstStyle/>
          <a:p>
            <a:r>
              <a:rPr lang="en-US" b="1" dirty="0">
                <a:solidFill>
                  <a:schemeClr val="tx2"/>
                </a:solidFill>
              </a:rPr>
              <a:t>Medical history: </a:t>
            </a:r>
          </a:p>
          <a:p>
            <a:pPr lvl="1"/>
            <a:r>
              <a:rPr lang="en-US" dirty="0"/>
              <a:t>Multiple recent upper respiratory tract infections</a:t>
            </a:r>
          </a:p>
          <a:p>
            <a:pPr lvl="1"/>
            <a:r>
              <a:rPr lang="en-US" dirty="0"/>
              <a:t>Infrequent otitis media</a:t>
            </a:r>
          </a:p>
          <a:p>
            <a:r>
              <a:rPr lang="en-US" b="1" dirty="0">
                <a:solidFill>
                  <a:schemeClr val="tx2"/>
                </a:solidFill>
              </a:rPr>
              <a:t>Clinical interview: </a:t>
            </a:r>
          </a:p>
          <a:p>
            <a:pPr lvl="1"/>
            <a:r>
              <a:rPr lang="en-US" dirty="0"/>
              <a:t>Gagging and coughing during feedings beginning about 2-3 weeks prior</a:t>
            </a:r>
          </a:p>
          <a:p>
            <a:pPr lvl="1"/>
            <a:r>
              <a:rPr lang="en-US" dirty="0"/>
              <a:t>Frequent regurgitation and occasional  vomiting during episodes</a:t>
            </a:r>
          </a:p>
          <a:p>
            <a:pPr lvl="1"/>
            <a:r>
              <a:rPr lang="en-US" dirty="0"/>
              <a:t>Occasional audible wheezing</a:t>
            </a:r>
          </a:p>
          <a:p>
            <a:pPr lvl="1"/>
            <a:r>
              <a:rPr lang="en-US" dirty="0"/>
              <a:t>No reports of cyanosis or apnea</a:t>
            </a:r>
          </a:p>
        </p:txBody>
      </p:sp>
      <p:sp>
        <p:nvSpPr>
          <p:cNvPr id="6" name="Text Placeholder 5">
            <a:extLst>
              <a:ext uri="{FF2B5EF4-FFF2-40B4-BE49-F238E27FC236}">
                <a16:creationId xmlns:a16="http://schemas.microsoft.com/office/drawing/2014/main" id="{B050539E-F234-5214-611F-6848C6894666}"/>
              </a:ext>
            </a:extLst>
          </p:cNvPr>
          <p:cNvSpPr>
            <a:spLocks noGrp="1"/>
          </p:cNvSpPr>
          <p:nvPr>
            <p:ph type="body" sz="quarter" idx="10"/>
          </p:nvPr>
        </p:nvSpPr>
        <p:spPr/>
        <p:txBody>
          <a:bodyPr/>
          <a:lstStyle/>
          <a:p>
            <a:endParaRPr lang="en-US"/>
          </a:p>
        </p:txBody>
      </p:sp>
      <p:pic>
        <p:nvPicPr>
          <p:cNvPr id="2" name="Picture 1" descr="A doctor and a baby&#10;&#10;Description automatically generated">
            <a:extLst>
              <a:ext uri="{FF2B5EF4-FFF2-40B4-BE49-F238E27FC236}">
                <a16:creationId xmlns:a16="http://schemas.microsoft.com/office/drawing/2014/main" id="{B968EF01-F24A-1CF8-A14D-BB62F4CF47DA}"/>
              </a:ext>
            </a:extLst>
          </p:cNvPr>
          <p:cNvPicPr>
            <a:picLocks noChangeAspect="1"/>
          </p:cNvPicPr>
          <p:nvPr/>
        </p:nvPicPr>
        <p:blipFill>
          <a:blip r:embed="rId2"/>
          <a:stretch>
            <a:fillRect/>
          </a:stretch>
        </p:blipFill>
        <p:spPr>
          <a:xfrm>
            <a:off x="6968614" y="1947857"/>
            <a:ext cx="4452066" cy="2968044"/>
          </a:xfrm>
          <a:prstGeom prst="rect">
            <a:avLst/>
          </a:prstGeom>
        </p:spPr>
      </p:pic>
    </p:spTree>
    <p:extLst>
      <p:ext uri="{BB962C8B-B14F-4D97-AF65-F5344CB8AC3E}">
        <p14:creationId xmlns:p14="http://schemas.microsoft.com/office/powerpoint/2010/main" val="181054432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ABAB1-3041-95CC-67DF-1E11E3239A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1802D25-E583-51CE-6417-42AE85C602B6}"/>
              </a:ext>
            </a:extLst>
          </p:cNvPr>
          <p:cNvSpPr>
            <a:spLocks noGrp="1"/>
          </p:cNvSpPr>
          <p:nvPr>
            <p:ph type="title"/>
          </p:nvPr>
        </p:nvSpPr>
        <p:spPr>
          <a:xfrm>
            <a:off x="265970" y="174882"/>
            <a:ext cx="11682153" cy="1143000"/>
          </a:xfrm>
        </p:spPr>
        <p:txBody>
          <a:bodyPr/>
          <a:lstStyle/>
          <a:p>
            <a:r>
              <a:rPr lang="en-US" dirty="0"/>
              <a:t>Case #2: Infant With Feeding Difficulties</a:t>
            </a:r>
          </a:p>
        </p:txBody>
      </p:sp>
      <p:sp>
        <p:nvSpPr>
          <p:cNvPr id="5" name="Content Placeholder 4">
            <a:extLst>
              <a:ext uri="{FF2B5EF4-FFF2-40B4-BE49-F238E27FC236}">
                <a16:creationId xmlns:a16="http://schemas.microsoft.com/office/drawing/2014/main" id="{E9BD0168-BAAC-1E87-F9D8-7E01F52626E1}"/>
              </a:ext>
            </a:extLst>
          </p:cNvPr>
          <p:cNvSpPr>
            <a:spLocks noGrp="1"/>
          </p:cNvSpPr>
          <p:nvPr>
            <p:ph idx="1"/>
          </p:nvPr>
        </p:nvSpPr>
        <p:spPr>
          <a:xfrm>
            <a:off x="266700" y="1343025"/>
            <a:ext cx="6244713" cy="4427538"/>
          </a:xfrm>
        </p:spPr>
        <p:txBody>
          <a:bodyPr/>
          <a:lstStyle/>
          <a:p>
            <a:r>
              <a:rPr lang="en-US" b="1" dirty="0">
                <a:solidFill>
                  <a:schemeClr val="tx2"/>
                </a:solidFill>
              </a:rPr>
              <a:t>Vital signs: </a:t>
            </a:r>
            <a:r>
              <a:rPr lang="en-US" dirty="0"/>
              <a:t>unremarkable</a:t>
            </a:r>
          </a:p>
          <a:p>
            <a:endParaRPr lang="en-US" b="1" dirty="0">
              <a:solidFill>
                <a:schemeClr val="tx2"/>
              </a:solidFill>
            </a:endParaRPr>
          </a:p>
          <a:p>
            <a:r>
              <a:rPr lang="en-US" b="1" dirty="0">
                <a:solidFill>
                  <a:schemeClr val="tx2"/>
                </a:solidFill>
              </a:rPr>
              <a:t>Growth trends:</a:t>
            </a:r>
          </a:p>
          <a:p>
            <a:pPr lvl="1"/>
            <a:r>
              <a:rPr lang="en-US" dirty="0">
                <a:solidFill>
                  <a:schemeClr val="tx1"/>
                </a:solidFill>
              </a:rPr>
              <a:t>Birth weight: 3.4 kg</a:t>
            </a:r>
          </a:p>
          <a:p>
            <a:pPr lvl="2"/>
            <a:r>
              <a:rPr lang="en-US" dirty="0">
                <a:solidFill>
                  <a:schemeClr val="tx1"/>
                </a:solidFill>
              </a:rPr>
              <a:t>50%ile weight-for-age</a:t>
            </a:r>
          </a:p>
          <a:p>
            <a:pPr lvl="1"/>
            <a:r>
              <a:rPr lang="en-US" dirty="0">
                <a:solidFill>
                  <a:schemeClr val="tx1"/>
                </a:solidFill>
              </a:rPr>
              <a:t>Current weight: 6.8 kg</a:t>
            </a:r>
          </a:p>
          <a:p>
            <a:pPr lvl="2"/>
            <a:r>
              <a:rPr lang="en-US" dirty="0">
                <a:solidFill>
                  <a:schemeClr val="tx1"/>
                </a:solidFill>
              </a:rPr>
              <a:t>10%ile weight-for-age</a:t>
            </a:r>
          </a:p>
          <a:p>
            <a:endParaRPr lang="en-US" b="1" dirty="0">
              <a:solidFill>
                <a:schemeClr val="tx2"/>
              </a:solidFill>
            </a:endParaRPr>
          </a:p>
          <a:p>
            <a:r>
              <a:rPr lang="en-US" b="1" dirty="0">
                <a:solidFill>
                  <a:schemeClr val="tx2"/>
                </a:solidFill>
              </a:rPr>
              <a:t>Physical examination: </a:t>
            </a:r>
            <a:r>
              <a:rPr lang="en-US" dirty="0"/>
              <a:t>transmitted upper airway sounds, otherwise unremarkable </a:t>
            </a:r>
          </a:p>
        </p:txBody>
      </p:sp>
      <p:sp>
        <p:nvSpPr>
          <p:cNvPr id="8" name="Text Placeholder 7">
            <a:extLst>
              <a:ext uri="{FF2B5EF4-FFF2-40B4-BE49-F238E27FC236}">
                <a16:creationId xmlns:a16="http://schemas.microsoft.com/office/drawing/2014/main" id="{8436EF5A-52FD-54E2-8DAC-4DB490F34DE7}"/>
              </a:ext>
            </a:extLst>
          </p:cNvPr>
          <p:cNvSpPr>
            <a:spLocks noGrp="1"/>
          </p:cNvSpPr>
          <p:nvPr>
            <p:ph type="body" sz="quarter" idx="10"/>
          </p:nvPr>
        </p:nvSpPr>
        <p:spPr/>
        <p:txBody>
          <a:bodyPr/>
          <a:lstStyle/>
          <a:p>
            <a:endParaRPr lang="en-US"/>
          </a:p>
        </p:txBody>
      </p:sp>
      <p:pic>
        <p:nvPicPr>
          <p:cNvPr id="2" name="Picture 1" descr="A doctor and a baby&#10;&#10;Description automatically generated">
            <a:extLst>
              <a:ext uri="{FF2B5EF4-FFF2-40B4-BE49-F238E27FC236}">
                <a16:creationId xmlns:a16="http://schemas.microsoft.com/office/drawing/2014/main" id="{3221FC42-6078-557F-69E6-E709BA65F73F}"/>
              </a:ext>
            </a:extLst>
          </p:cNvPr>
          <p:cNvPicPr>
            <a:picLocks noChangeAspect="1"/>
          </p:cNvPicPr>
          <p:nvPr/>
        </p:nvPicPr>
        <p:blipFill>
          <a:blip r:embed="rId2"/>
          <a:stretch>
            <a:fillRect/>
          </a:stretch>
        </p:blipFill>
        <p:spPr>
          <a:xfrm>
            <a:off x="6968614" y="1947857"/>
            <a:ext cx="4452066" cy="2968044"/>
          </a:xfrm>
          <a:prstGeom prst="rect">
            <a:avLst/>
          </a:prstGeom>
        </p:spPr>
      </p:pic>
    </p:spTree>
    <p:extLst>
      <p:ext uri="{BB962C8B-B14F-4D97-AF65-F5344CB8AC3E}">
        <p14:creationId xmlns:p14="http://schemas.microsoft.com/office/powerpoint/2010/main" val="97095943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564BD-02BA-B46A-04C8-16A52D8235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AABCED6-DBBD-9D3F-490E-1D504CEBEF8D}"/>
              </a:ext>
            </a:extLst>
          </p:cNvPr>
          <p:cNvSpPr>
            <a:spLocks noGrp="1"/>
          </p:cNvSpPr>
          <p:nvPr>
            <p:ph type="title"/>
          </p:nvPr>
        </p:nvSpPr>
        <p:spPr>
          <a:xfrm>
            <a:off x="265970" y="174882"/>
            <a:ext cx="11682153" cy="1143000"/>
          </a:xfrm>
        </p:spPr>
        <p:txBody>
          <a:bodyPr/>
          <a:lstStyle/>
          <a:p>
            <a:r>
              <a:rPr lang="en-US" dirty="0"/>
              <a:t>Case #2: Infant With Feeding Difficulties</a:t>
            </a:r>
          </a:p>
        </p:txBody>
      </p:sp>
      <p:sp>
        <p:nvSpPr>
          <p:cNvPr id="5" name="Content Placeholder 4">
            <a:extLst>
              <a:ext uri="{FF2B5EF4-FFF2-40B4-BE49-F238E27FC236}">
                <a16:creationId xmlns:a16="http://schemas.microsoft.com/office/drawing/2014/main" id="{B9BF4E99-EE51-C8D4-50D0-20257ECF7D93}"/>
              </a:ext>
            </a:extLst>
          </p:cNvPr>
          <p:cNvSpPr>
            <a:spLocks noGrp="1"/>
          </p:cNvSpPr>
          <p:nvPr>
            <p:ph idx="1"/>
          </p:nvPr>
        </p:nvSpPr>
        <p:spPr>
          <a:xfrm>
            <a:off x="266700" y="1215230"/>
            <a:ext cx="6438900" cy="4758058"/>
          </a:xfrm>
        </p:spPr>
        <p:txBody>
          <a:bodyPr/>
          <a:lstStyle/>
          <a:p>
            <a:pPr marL="0" indent="0">
              <a:buNone/>
            </a:pPr>
            <a:r>
              <a:rPr lang="en-US" sz="2400" b="1" dirty="0">
                <a:solidFill>
                  <a:schemeClr val="tx2"/>
                </a:solidFill>
              </a:rPr>
              <a:t>Based on your initial evaluation, you note several characteristics that may be suggestive of a more complex diagnosis, requiring further work-up: </a:t>
            </a:r>
            <a:endParaRPr lang="en-US" sz="2400" dirty="0"/>
          </a:p>
          <a:p>
            <a:pPr lvl="1"/>
            <a:r>
              <a:rPr lang="en-US" sz="2200" dirty="0"/>
              <a:t>Symptom onset after age 6 months</a:t>
            </a:r>
          </a:p>
          <a:p>
            <a:pPr lvl="1"/>
            <a:r>
              <a:rPr lang="en-US" sz="2200" dirty="0"/>
              <a:t>Wheezing and frequent respiratory infections—potentially indicative of aspiration</a:t>
            </a:r>
          </a:p>
          <a:p>
            <a:pPr lvl="1"/>
            <a:r>
              <a:rPr lang="en-US" sz="2200" dirty="0"/>
              <a:t>Coughing and gagging during feeds, suggesting potential swallowing difficulties</a:t>
            </a:r>
          </a:p>
          <a:p>
            <a:pPr lvl="1"/>
            <a:r>
              <a:rPr lang="en-US" sz="2200" dirty="0"/>
              <a:t>Slowing growth trend</a:t>
            </a:r>
          </a:p>
        </p:txBody>
      </p:sp>
      <p:sp>
        <p:nvSpPr>
          <p:cNvPr id="8" name="Text Placeholder 7">
            <a:extLst>
              <a:ext uri="{FF2B5EF4-FFF2-40B4-BE49-F238E27FC236}">
                <a16:creationId xmlns:a16="http://schemas.microsoft.com/office/drawing/2014/main" id="{07BBAEA2-C368-E6D4-7F18-E025DD241A77}"/>
              </a:ext>
            </a:extLst>
          </p:cNvPr>
          <p:cNvSpPr>
            <a:spLocks noGrp="1"/>
          </p:cNvSpPr>
          <p:nvPr>
            <p:ph type="body" sz="quarter" idx="10"/>
          </p:nvPr>
        </p:nvSpPr>
        <p:spPr/>
        <p:txBody>
          <a:bodyPr/>
          <a:lstStyle/>
          <a:p>
            <a:endParaRPr lang="en-US"/>
          </a:p>
        </p:txBody>
      </p:sp>
      <p:sp>
        <p:nvSpPr>
          <p:cNvPr id="9" name="Text Placeholder 8">
            <a:extLst>
              <a:ext uri="{FF2B5EF4-FFF2-40B4-BE49-F238E27FC236}">
                <a16:creationId xmlns:a16="http://schemas.microsoft.com/office/drawing/2014/main" id="{4618AD58-E150-97A6-E64A-C8A9E211785C}"/>
              </a:ext>
            </a:extLst>
          </p:cNvPr>
          <p:cNvSpPr>
            <a:spLocks noGrp="1"/>
          </p:cNvSpPr>
          <p:nvPr>
            <p:ph type="body" sz="quarter" idx="11"/>
          </p:nvPr>
        </p:nvSpPr>
        <p:spPr/>
        <p:txBody>
          <a:bodyPr/>
          <a:lstStyle/>
          <a:p>
            <a:endParaRPr lang="en-US" dirty="0"/>
          </a:p>
        </p:txBody>
      </p:sp>
      <p:sp>
        <p:nvSpPr>
          <p:cNvPr id="2" name="Rectangle 1">
            <a:extLst>
              <a:ext uri="{FF2B5EF4-FFF2-40B4-BE49-F238E27FC236}">
                <a16:creationId xmlns:a16="http://schemas.microsoft.com/office/drawing/2014/main" id="{AE20185B-9C57-11EC-BB87-1792DFE81A19}"/>
              </a:ext>
            </a:extLst>
          </p:cNvPr>
          <p:cNvSpPr/>
          <p:nvPr/>
        </p:nvSpPr>
        <p:spPr>
          <a:xfrm>
            <a:off x="266701" y="5165919"/>
            <a:ext cx="6570406" cy="91190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a:t>What is the most appropriate next step for this infant?</a:t>
            </a:r>
          </a:p>
        </p:txBody>
      </p:sp>
      <p:pic>
        <p:nvPicPr>
          <p:cNvPr id="3" name="Picture 2" descr="A doctor and a baby&#10;&#10;Description automatically generated">
            <a:extLst>
              <a:ext uri="{FF2B5EF4-FFF2-40B4-BE49-F238E27FC236}">
                <a16:creationId xmlns:a16="http://schemas.microsoft.com/office/drawing/2014/main" id="{0027AE07-225F-2DA2-D2A1-CF3EDE52D4F4}"/>
              </a:ext>
            </a:extLst>
          </p:cNvPr>
          <p:cNvPicPr>
            <a:picLocks noChangeAspect="1"/>
          </p:cNvPicPr>
          <p:nvPr/>
        </p:nvPicPr>
        <p:blipFill>
          <a:blip r:embed="rId2"/>
          <a:stretch>
            <a:fillRect/>
          </a:stretch>
        </p:blipFill>
        <p:spPr>
          <a:xfrm>
            <a:off x="6968614" y="1947857"/>
            <a:ext cx="4452066" cy="2968044"/>
          </a:xfrm>
          <a:prstGeom prst="rect">
            <a:avLst/>
          </a:prstGeom>
        </p:spPr>
      </p:pic>
    </p:spTree>
    <p:extLst>
      <p:ext uri="{BB962C8B-B14F-4D97-AF65-F5344CB8AC3E}">
        <p14:creationId xmlns:p14="http://schemas.microsoft.com/office/powerpoint/2010/main" val="93437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90504-16FD-6C63-540B-80F44E0DAE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81BD2E1-2C7A-8029-C5E6-C37043864548}"/>
              </a:ext>
            </a:extLst>
          </p:cNvPr>
          <p:cNvSpPr>
            <a:spLocks noGrp="1"/>
          </p:cNvSpPr>
          <p:nvPr>
            <p:ph type="title"/>
          </p:nvPr>
        </p:nvSpPr>
        <p:spPr>
          <a:xfrm>
            <a:off x="265970" y="174882"/>
            <a:ext cx="11682153" cy="1143000"/>
          </a:xfrm>
        </p:spPr>
        <p:txBody>
          <a:bodyPr/>
          <a:lstStyle/>
          <a:p>
            <a:r>
              <a:rPr lang="en-US" dirty="0"/>
              <a:t>Case #2: Infant With Feeding Difficulties</a:t>
            </a:r>
          </a:p>
        </p:txBody>
      </p:sp>
      <p:sp>
        <p:nvSpPr>
          <p:cNvPr id="5" name="Content Placeholder 4">
            <a:extLst>
              <a:ext uri="{FF2B5EF4-FFF2-40B4-BE49-F238E27FC236}">
                <a16:creationId xmlns:a16="http://schemas.microsoft.com/office/drawing/2014/main" id="{839AD7F5-214A-E5CA-1987-A557F021F838}"/>
              </a:ext>
            </a:extLst>
          </p:cNvPr>
          <p:cNvSpPr>
            <a:spLocks noGrp="1"/>
          </p:cNvSpPr>
          <p:nvPr>
            <p:ph idx="1"/>
          </p:nvPr>
        </p:nvSpPr>
        <p:spPr>
          <a:xfrm>
            <a:off x="266700" y="1343025"/>
            <a:ext cx="6583551" cy="4427538"/>
          </a:xfrm>
        </p:spPr>
        <p:txBody>
          <a:bodyPr>
            <a:normAutofit lnSpcReduction="10000"/>
          </a:bodyPr>
          <a:lstStyle/>
          <a:p>
            <a:pPr>
              <a:lnSpc>
                <a:spcPct val="110000"/>
              </a:lnSpc>
            </a:pPr>
            <a:r>
              <a:rPr lang="en-US" sz="2400" dirty="0">
                <a:solidFill>
                  <a:schemeClr val="tx1"/>
                </a:solidFill>
              </a:rPr>
              <a:t>You discuss the potential causes of the infant’s symptoms with her parents, which may include GERD, as well as oropharyngeal dysphagia</a:t>
            </a:r>
          </a:p>
          <a:p>
            <a:pPr>
              <a:lnSpc>
                <a:spcPct val="110000"/>
              </a:lnSpc>
            </a:pPr>
            <a:r>
              <a:rPr lang="en-US" sz="2400" dirty="0">
                <a:solidFill>
                  <a:schemeClr val="tx1"/>
                </a:solidFill>
              </a:rPr>
              <a:t>You refer the infant for clinical evaluation by a speech-language pathologist and a pediatric gastroenterologist</a:t>
            </a:r>
          </a:p>
          <a:p>
            <a:pPr>
              <a:lnSpc>
                <a:spcPct val="110000"/>
              </a:lnSpc>
            </a:pPr>
            <a:r>
              <a:rPr lang="en-US" sz="2400" dirty="0">
                <a:solidFill>
                  <a:schemeClr val="tx1"/>
                </a:solidFill>
              </a:rPr>
              <a:t>The infant is diagnosed with oropharyngeal dysphagia and managed with thickened formula and feeding therapy</a:t>
            </a:r>
          </a:p>
        </p:txBody>
      </p:sp>
      <p:sp>
        <p:nvSpPr>
          <p:cNvPr id="8" name="Text Placeholder 7">
            <a:extLst>
              <a:ext uri="{FF2B5EF4-FFF2-40B4-BE49-F238E27FC236}">
                <a16:creationId xmlns:a16="http://schemas.microsoft.com/office/drawing/2014/main" id="{94A70DC0-124A-EB77-5631-05868C693898}"/>
              </a:ext>
            </a:extLst>
          </p:cNvPr>
          <p:cNvSpPr>
            <a:spLocks noGrp="1"/>
          </p:cNvSpPr>
          <p:nvPr>
            <p:ph type="body" sz="quarter" idx="10"/>
          </p:nvPr>
        </p:nvSpPr>
        <p:spPr/>
        <p:txBody>
          <a:bodyPr/>
          <a:lstStyle/>
          <a:p>
            <a:endParaRPr lang="en-US"/>
          </a:p>
        </p:txBody>
      </p:sp>
      <p:pic>
        <p:nvPicPr>
          <p:cNvPr id="2" name="Picture 1" descr="A doctor and a baby&#10;&#10;Description automatically generated">
            <a:extLst>
              <a:ext uri="{FF2B5EF4-FFF2-40B4-BE49-F238E27FC236}">
                <a16:creationId xmlns:a16="http://schemas.microsoft.com/office/drawing/2014/main" id="{0AD1FA98-8D4C-F020-80E2-DAA087B4F48E}"/>
              </a:ext>
            </a:extLst>
          </p:cNvPr>
          <p:cNvPicPr>
            <a:picLocks noChangeAspect="1"/>
          </p:cNvPicPr>
          <p:nvPr/>
        </p:nvPicPr>
        <p:blipFill>
          <a:blip r:embed="rId2"/>
          <a:stretch>
            <a:fillRect/>
          </a:stretch>
        </p:blipFill>
        <p:spPr>
          <a:xfrm>
            <a:off x="6968614" y="1947857"/>
            <a:ext cx="4452066" cy="2968044"/>
          </a:xfrm>
          <a:prstGeom prst="rect">
            <a:avLst/>
          </a:prstGeom>
        </p:spPr>
      </p:pic>
    </p:spTree>
    <p:extLst>
      <p:ext uri="{BB962C8B-B14F-4D97-AF65-F5344CB8AC3E}">
        <p14:creationId xmlns:p14="http://schemas.microsoft.com/office/powerpoint/2010/main" val="86286687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EE58C-68E7-EAD2-30F1-EA671BB192D6}"/>
              </a:ext>
            </a:extLst>
          </p:cNvPr>
          <p:cNvSpPr>
            <a:spLocks noGrp="1"/>
          </p:cNvSpPr>
          <p:nvPr>
            <p:ph type="title"/>
          </p:nvPr>
        </p:nvSpPr>
        <p:spPr/>
        <p:txBody>
          <a:bodyPr/>
          <a:lstStyle/>
          <a:p>
            <a:r>
              <a:rPr lang="en-US" dirty="0"/>
              <a:t>Collaborative Care for Infants With GER/GERD</a:t>
            </a:r>
          </a:p>
        </p:txBody>
      </p:sp>
      <p:sp>
        <p:nvSpPr>
          <p:cNvPr id="3" name="Content Placeholder 2">
            <a:extLst>
              <a:ext uri="{FF2B5EF4-FFF2-40B4-BE49-F238E27FC236}">
                <a16:creationId xmlns:a16="http://schemas.microsoft.com/office/drawing/2014/main" id="{8AFFB79E-BF9B-0D2A-1428-F6CB839A0141}"/>
              </a:ext>
            </a:extLst>
          </p:cNvPr>
          <p:cNvSpPr>
            <a:spLocks noGrp="1"/>
          </p:cNvSpPr>
          <p:nvPr>
            <p:ph idx="1"/>
          </p:nvPr>
        </p:nvSpPr>
        <p:spPr>
          <a:xfrm>
            <a:off x="265971" y="1342497"/>
            <a:ext cx="6422424" cy="4427551"/>
          </a:xfrm>
        </p:spPr>
        <p:txBody>
          <a:bodyPr/>
          <a:lstStyle/>
          <a:p>
            <a:r>
              <a:rPr lang="en-US" dirty="0"/>
              <a:t>Most cases of GER can be successfully managed in the primary care setting</a:t>
            </a:r>
          </a:p>
          <a:p>
            <a:r>
              <a:rPr lang="en-US" dirty="0"/>
              <a:t>Multidisciplinary care teams can help optimize GER/GERD management </a:t>
            </a:r>
          </a:p>
          <a:p>
            <a:pPr lvl="1"/>
            <a:r>
              <a:rPr lang="en-US" dirty="0"/>
              <a:t>Caregiver support</a:t>
            </a:r>
          </a:p>
          <a:p>
            <a:pPr lvl="1"/>
            <a:r>
              <a:rPr lang="en-US" dirty="0"/>
              <a:t>Evaluation of infants with red flags or GERD not responsive to optimized medical management</a:t>
            </a:r>
          </a:p>
          <a:p>
            <a:pPr lvl="1"/>
            <a:r>
              <a:rPr lang="en-US" dirty="0"/>
              <a:t>Nutritional evaluation and counseling when using thickeners </a:t>
            </a:r>
          </a:p>
        </p:txBody>
      </p:sp>
      <p:sp>
        <p:nvSpPr>
          <p:cNvPr id="4" name="Text Placeholder 3">
            <a:extLst>
              <a:ext uri="{FF2B5EF4-FFF2-40B4-BE49-F238E27FC236}">
                <a16:creationId xmlns:a16="http://schemas.microsoft.com/office/drawing/2014/main" id="{8A43705F-F8A6-58BB-2CE8-54FCDEC4A777}"/>
              </a:ext>
            </a:extLst>
          </p:cNvPr>
          <p:cNvSpPr>
            <a:spLocks noGrp="1"/>
          </p:cNvSpPr>
          <p:nvPr>
            <p:ph type="body" sz="quarter" idx="10"/>
          </p:nvPr>
        </p:nvSpPr>
        <p:spPr/>
        <p:txBody>
          <a:bodyPr/>
          <a:lstStyle/>
          <a:p>
            <a:r>
              <a:rPr lang="en-US" dirty="0"/>
              <a:t>Duncan DR et al. </a:t>
            </a:r>
            <a:r>
              <a:rPr lang="en-US" i="1" dirty="0"/>
              <a:t>J </a:t>
            </a:r>
            <a:r>
              <a:rPr lang="en-US" i="1" dirty="0" err="1"/>
              <a:t>Pediatr</a:t>
            </a:r>
            <a:r>
              <a:rPr lang="en-US" dirty="0"/>
              <a:t>. 2023;260:113510. </a:t>
            </a:r>
          </a:p>
        </p:txBody>
      </p:sp>
      <p:graphicFrame>
        <p:nvGraphicFramePr>
          <p:cNvPr id="6" name="Diagram 5">
            <a:extLst>
              <a:ext uri="{FF2B5EF4-FFF2-40B4-BE49-F238E27FC236}">
                <a16:creationId xmlns:a16="http://schemas.microsoft.com/office/drawing/2014/main" id="{9422FBB3-C37B-582F-97DB-85E095DCC42F}"/>
              </a:ext>
            </a:extLst>
          </p:cNvPr>
          <p:cNvGraphicFramePr/>
          <p:nvPr/>
        </p:nvGraphicFramePr>
        <p:xfrm>
          <a:off x="7033059" y="1209792"/>
          <a:ext cx="4570361" cy="4560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AACDD15F-0472-1A82-C2B9-E8BB04566453}"/>
              </a:ext>
            </a:extLst>
          </p:cNvPr>
          <p:cNvSpPr txBox="1"/>
          <p:nvPr/>
        </p:nvSpPr>
        <p:spPr>
          <a:xfrm>
            <a:off x="8127307" y="3429000"/>
            <a:ext cx="2381864" cy="923330"/>
          </a:xfrm>
          <a:prstGeom prst="rect">
            <a:avLst/>
          </a:prstGeom>
          <a:noFill/>
        </p:spPr>
        <p:txBody>
          <a:bodyPr wrap="square" rtlCol="0">
            <a:spAutoFit/>
          </a:bodyPr>
          <a:lstStyle/>
          <a:p>
            <a:pPr algn="ctr"/>
            <a:r>
              <a:rPr lang="en-US" b="1" dirty="0"/>
              <a:t>Multidisciplinary Care Team for Infant With GERD</a:t>
            </a:r>
          </a:p>
        </p:txBody>
      </p:sp>
    </p:spTree>
    <p:extLst>
      <p:ext uri="{BB962C8B-B14F-4D97-AF65-F5344CB8AC3E}">
        <p14:creationId xmlns:p14="http://schemas.microsoft.com/office/powerpoint/2010/main" val="193902632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FBDE53-0E2A-F3B6-E714-8D219C376264}"/>
              </a:ext>
            </a:extLst>
          </p:cNvPr>
          <p:cNvSpPr>
            <a:spLocks noGrp="1"/>
          </p:cNvSpPr>
          <p:nvPr>
            <p:ph type="ctrTitle"/>
          </p:nvPr>
        </p:nvSpPr>
        <p:spPr/>
        <p:txBody>
          <a:bodyPr/>
          <a:lstStyle/>
          <a:p>
            <a:r>
              <a:rPr lang="en-US" dirty="0">
                <a:latin typeface="Maitree" panose="00000500000000000000" pitchFamily="2" charset="-34"/>
                <a:cs typeface="Maitree" panose="00000500000000000000" pitchFamily="2" charset="-34"/>
              </a:rPr>
              <a:t>Key Takeaways</a:t>
            </a:r>
          </a:p>
        </p:txBody>
      </p:sp>
      <p:sp>
        <p:nvSpPr>
          <p:cNvPr id="7" name="Subtitle 6">
            <a:extLst>
              <a:ext uri="{FF2B5EF4-FFF2-40B4-BE49-F238E27FC236}">
                <a16:creationId xmlns:a16="http://schemas.microsoft.com/office/drawing/2014/main" id="{4B3E686B-8DD3-6D26-98D1-32FCDCE36AF0}"/>
              </a:ext>
            </a:extLst>
          </p:cNvPr>
          <p:cNvSpPr>
            <a:spLocks noGrp="1"/>
          </p:cNvSpPr>
          <p:nvPr>
            <p:ph type="subTitle" idx="1"/>
          </p:nvPr>
        </p:nvSpPr>
        <p:spPr/>
        <p:txBody>
          <a:bodyPr/>
          <a:lstStyle/>
          <a:p>
            <a:r>
              <a:rPr lang="en-US" dirty="0">
                <a:solidFill>
                  <a:schemeClr val="tx1"/>
                </a:solidFill>
              </a:rPr>
              <a:t>Julie </a:t>
            </a:r>
            <a:r>
              <a:rPr lang="en-US" dirty="0" err="1">
                <a:solidFill>
                  <a:schemeClr val="tx1"/>
                </a:solidFill>
              </a:rPr>
              <a:t>Khlevner</a:t>
            </a:r>
            <a:r>
              <a:rPr lang="en-US" dirty="0">
                <a:solidFill>
                  <a:schemeClr val="tx1"/>
                </a:solidFill>
              </a:rPr>
              <a:t>, MD</a:t>
            </a:r>
          </a:p>
        </p:txBody>
      </p:sp>
    </p:spTree>
    <p:extLst>
      <p:ext uri="{BB962C8B-B14F-4D97-AF65-F5344CB8AC3E}">
        <p14:creationId xmlns:p14="http://schemas.microsoft.com/office/powerpoint/2010/main" val="406437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38B914-8F01-4F53-A384-47BF3F4E4856}"/>
              </a:ext>
            </a:extLst>
          </p:cNvPr>
          <p:cNvSpPr>
            <a:spLocks noGrp="1"/>
          </p:cNvSpPr>
          <p:nvPr>
            <p:ph type="title"/>
          </p:nvPr>
        </p:nvSpPr>
        <p:spPr/>
        <p:txBody>
          <a:bodyPr/>
          <a:lstStyle/>
          <a:p>
            <a:r>
              <a:rPr lang="en-US" dirty="0"/>
              <a:t>Key Takeaways: GER/GERD Evaluation and Diagnosis</a:t>
            </a:r>
          </a:p>
        </p:txBody>
      </p:sp>
      <p:grpSp>
        <p:nvGrpSpPr>
          <p:cNvPr id="15" name="Group 14">
            <a:extLst>
              <a:ext uri="{FF2B5EF4-FFF2-40B4-BE49-F238E27FC236}">
                <a16:creationId xmlns:a16="http://schemas.microsoft.com/office/drawing/2014/main" id="{7CF03E6D-B75A-62A5-7600-E4D28D2D437C}"/>
              </a:ext>
            </a:extLst>
          </p:cNvPr>
          <p:cNvGrpSpPr/>
          <p:nvPr/>
        </p:nvGrpSpPr>
        <p:grpSpPr>
          <a:xfrm>
            <a:off x="609600" y="1317881"/>
            <a:ext cx="10972800" cy="1143000"/>
            <a:chOff x="254921" y="1317881"/>
            <a:chExt cx="10972800" cy="1143000"/>
          </a:xfrm>
        </p:grpSpPr>
        <p:sp>
          <p:nvSpPr>
            <p:cNvPr id="5" name="Freeform: Shape 4">
              <a:extLst>
                <a:ext uri="{FF2B5EF4-FFF2-40B4-BE49-F238E27FC236}">
                  <a16:creationId xmlns:a16="http://schemas.microsoft.com/office/drawing/2014/main" id="{92A80290-AB31-D31A-F08F-FFCD94F08CC1}"/>
                </a:ext>
              </a:extLst>
            </p:cNvPr>
            <p:cNvSpPr/>
            <p:nvPr/>
          </p:nvSpPr>
          <p:spPr>
            <a:xfrm>
              <a:off x="254921" y="1317881"/>
              <a:ext cx="10972800" cy="1143000"/>
            </a:xfrm>
            <a:custGeom>
              <a:avLst/>
              <a:gdLst>
                <a:gd name="connsiteX0" fmla="*/ 508755 w 10972800"/>
                <a:gd name="connsiteY0" fmla="*/ 149469 h 1143000"/>
                <a:gd name="connsiteX1" fmla="*/ 434149 w 10972800"/>
                <a:gd name="connsiteY1" fmla="*/ 496894 h 1143000"/>
                <a:gd name="connsiteX2" fmla="*/ 86724 w 10972800"/>
                <a:gd name="connsiteY2" fmla="*/ 571500 h 1143000"/>
                <a:gd name="connsiteX3" fmla="*/ 434149 w 10972800"/>
                <a:gd name="connsiteY3" fmla="*/ 646105 h 1143000"/>
                <a:gd name="connsiteX4" fmla="*/ 508755 w 10972800"/>
                <a:gd name="connsiteY4" fmla="*/ 993530 h 1143000"/>
                <a:gd name="connsiteX5" fmla="*/ 583360 w 10972800"/>
                <a:gd name="connsiteY5" fmla="*/ 646105 h 1143000"/>
                <a:gd name="connsiteX6" fmla="*/ 930785 w 10972800"/>
                <a:gd name="connsiteY6" fmla="*/ 571500 h 1143000"/>
                <a:gd name="connsiteX7" fmla="*/ 583360 w 10972800"/>
                <a:gd name="connsiteY7" fmla="*/ 496894 h 1143000"/>
                <a:gd name="connsiteX8" fmla="*/ 22586 w 10972800"/>
                <a:gd name="connsiteY8" fmla="*/ 0 h 1143000"/>
                <a:gd name="connsiteX9" fmla="*/ 10950214 w 10972800"/>
                <a:gd name="connsiteY9" fmla="*/ 0 h 1143000"/>
                <a:gd name="connsiteX10" fmla="*/ 10972800 w 10972800"/>
                <a:gd name="connsiteY10" fmla="*/ 22586 h 1143000"/>
                <a:gd name="connsiteX11" fmla="*/ 10972800 w 10972800"/>
                <a:gd name="connsiteY11" fmla="*/ 1120414 h 1143000"/>
                <a:gd name="connsiteX12" fmla="*/ 10950214 w 10972800"/>
                <a:gd name="connsiteY12" fmla="*/ 1143000 h 1143000"/>
                <a:gd name="connsiteX13" fmla="*/ 22586 w 10972800"/>
                <a:gd name="connsiteY13" fmla="*/ 1143000 h 1143000"/>
                <a:gd name="connsiteX14" fmla="*/ 0 w 10972800"/>
                <a:gd name="connsiteY14" fmla="*/ 1120414 h 1143000"/>
                <a:gd name="connsiteX15" fmla="*/ 0 w 10972800"/>
                <a:gd name="connsiteY15" fmla="*/ 22586 h 1143000"/>
                <a:gd name="connsiteX16" fmla="*/ 22586 w 10972800"/>
                <a:gd name="connsiteY1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72800" h="1143000">
                  <a:moveTo>
                    <a:pt x="508755" y="149469"/>
                  </a:moveTo>
                  <a:lnTo>
                    <a:pt x="434149" y="496894"/>
                  </a:lnTo>
                  <a:lnTo>
                    <a:pt x="86724" y="571500"/>
                  </a:lnTo>
                  <a:lnTo>
                    <a:pt x="434149" y="646105"/>
                  </a:lnTo>
                  <a:lnTo>
                    <a:pt x="508755" y="993530"/>
                  </a:lnTo>
                  <a:lnTo>
                    <a:pt x="583360" y="646105"/>
                  </a:lnTo>
                  <a:lnTo>
                    <a:pt x="930785" y="571500"/>
                  </a:lnTo>
                  <a:lnTo>
                    <a:pt x="583360" y="496894"/>
                  </a:lnTo>
                  <a:close/>
                  <a:moveTo>
                    <a:pt x="22586" y="0"/>
                  </a:moveTo>
                  <a:lnTo>
                    <a:pt x="10950214" y="0"/>
                  </a:lnTo>
                  <a:cubicBezTo>
                    <a:pt x="10962688" y="0"/>
                    <a:pt x="10972800" y="10112"/>
                    <a:pt x="10972800" y="22586"/>
                  </a:cubicBezTo>
                  <a:lnTo>
                    <a:pt x="10972800" y="1120414"/>
                  </a:lnTo>
                  <a:cubicBezTo>
                    <a:pt x="10972800" y="1132888"/>
                    <a:pt x="10962688" y="1143000"/>
                    <a:pt x="10950214" y="1143000"/>
                  </a:cubicBezTo>
                  <a:lnTo>
                    <a:pt x="22586" y="1143000"/>
                  </a:lnTo>
                  <a:cubicBezTo>
                    <a:pt x="10112" y="1143000"/>
                    <a:pt x="0" y="1132888"/>
                    <a:pt x="0" y="1120414"/>
                  </a:cubicBezTo>
                  <a:lnTo>
                    <a:pt x="0" y="22586"/>
                  </a:lnTo>
                  <a:cubicBezTo>
                    <a:pt x="0" y="10112"/>
                    <a:pt x="10112" y="0"/>
                    <a:pt x="22586" y="0"/>
                  </a:cubicBezTo>
                  <a:close/>
                </a:path>
              </a:pathLst>
            </a:cu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188720" rIns="228600" rtlCol="0" anchor="ctr">
              <a:noAutofit/>
            </a:bodyPr>
            <a:lstStyle/>
            <a:p>
              <a:pPr>
                <a:spcBef>
                  <a:spcPts val="1200"/>
                </a:spcBef>
              </a:pPr>
              <a:r>
                <a:rPr lang="en-US" sz="2400" dirty="0">
                  <a:solidFill>
                    <a:srgbClr val="333333"/>
                  </a:solidFill>
                </a:rPr>
                <a:t>Because infants cannot verbalize when symptoms are “troublesome,” the extent of caregiver concern is usually the factor that determines the need for a diagnosis</a:t>
              </a:r>
            </a:p>
          </p:txBody>
        </p:sp>
        <p:cxnSp>
          <p:nvCxnSpPr>
            <p:cNvPr id="14" name="Straight Connector 13">
              <a:extLst>
                <a:ext uri="{FF2B5EF4-FFF2-40B4-BE49-F238E27FC236}">
                  <a16:creationId xmlns:a16="http://schemas.microsoft.com/office/drawing/2014/main" id="{0DA208C2-CD14-5347-6201-375769711FD6}"/>
                </a:ext>
              </a:extLst>
            </p:cNvPr>
            <p:cNvCxnSpPr>
              <a:cxnSpLocks/>
            </p:cNvCxnSpPr>
            <p:nvPr/>
          </p:nvCxnSpPr>
          <p:spPr>
            <a:xfrm>
              <a:off x="1312606" y="1432181"/>
              <a:ext cx="0" cy="914400"/>
            </a:xfrm>
            <a:prstGeom prst="line">
              <a:avLst/>
            </a:prstGeom>
            <a:ln w="19050" cap="rnd">
              <a:gradFill>
                <a:gsLst>
                  <a:gs pos="0">
                    <a:schemeClr val="accent2">
                      <a:lumMod val="40000"/>
                      <a:lumOff val="60000"/>
                    </a:schemeClr>
                  </a:gs>
                  <a:gs pos="100000">
                    <a:schemeClr val="accent2"/>
                  </a:gs>
                </a:gsLst>
                <a:lin ang="5400000" scaled="1"/>
              </a:gradFill>
            </a:ln>
            <a:effectLst/>
          </p:spPr>
          <p:style>
            <a:lnRef idx="2">
              <a:schemeClr val="accent1"/>
            </a:lnRef>
            <a:fillRef idx="0">
              <a:schemeClr val="accent1"/>
            </a:fillRef>
            <a:effectRef idx="1">
              <a:schemeClr val="accent1"/>
            </a:effectRef>
            <a:fontRef idx="minor">
              <a:schemeClr val="tx1"/>
            </a:fontRef>
          </p:style>
        </p:cxnSp>
      </p:grpSp>
      <p:grpSp>
        <p:nvGrpSpPr>
          <p:cNvPr id="2" name="Group 1">
            <a:extLst>
              <a:ext uri="{FF2B5EF4-FFF2-40B4-BE49-F238E27FC236}">
                <a16:creationId xmlns:a16="http://schemas.microsoft.com/office/drawing/2014/main" id="{439C4E23-A59A-7343-51A5-AC57068B1A60}"/>
              </a:ext>
            </a:extLst>
          </p:cNvPr>
          <p:cNvGrpSpPr/>
          <p:nvPr/>
        </p:nvGrpSpPr>
        <p:grpSpPr>
          <a:xfrm>
            <a:off x="609600" y="2740644"/>
            <a:ext cx="10972800" cy="1143000"/>
            <a:chOff x="254921" y="1317881"/>
            <a:chExt cx="10972800" cy="1143000"/>
          </a:xfrm>
        </p:grpSpPr>
        <p:sp>
          <p:nvSpPr>
            <p:cNvPr id="3" name="Freeform: Shape 4">
              <a:extLst>
                <a:ext uri="{FF2B5EF4-FFF2-40B4-BE49-F238E27FC236}">
                  <a16:creationId xmlns:a16="http://schemas.microsoft.com/office/drawing/2014/main" id="{4C93D094-58F0-DB9E-B4DF-F5C9A448B962}"/>
                </a:ext>
              </a:extLst>
            </p:cNvPr>
            <p:cNvSpPr/>
            <p:nvPr/>
          </p:nvSpPr>
          <p:spPr>
            <a:xfrm>
              <a:off x="254921" y="1317881"/>
              <a:ext cx="10972800" cy="1143000"/>
            </a:xfrm>
            <a:custGeom>
              <a:avLst/>
              <a:gdLst>
                <a:gd name="connsiteX0" fmla="*/ 508755 w 10972800"/>
                <a:gd name="connsiteY0" fmla="*/ 149469 h 1143000"/>
                <a:gd name="connsiteX1" fmla="*/ 434149 w 10972800"/>
                <a:gd name="connsiteY1" fmla="*/ 496894 h 1143000"/>
                <a:gd name="connsiteX2" fmla="*/ 86724 w 10972800"/>
                <a:gd name="connsiteY2" fmla="*/ 571500 h 1143000"/>
                <a:gd name="connsiteX3" fmla="*/ 434149 w 10972800"/>
                <a:gd name="connsiteY3" fmla="*/ 646105 h 1143000"/>
                <a:gd name="connsiteX4" fmla="*/ 508755 w 10972800"/>
                <a:gd name="connsiteY4" fmla="*/ 993530 h 1143000"/>
                <a:gd name="connsiteX5" fmla="*/ 583360 w 10972800"/>
                <a:gd name="connsiteY5" fmla="*/ 646105 h 1143000"/>
                <a:gd name="connsiteX6" fmla="*/ 930785 w 10972800"/>
                <a:gd name="connsiteY6" fmla="*/ 571500 h 1143000"/>
                <a:gd name="connsiteX7" fmla="*/ 583360 w 10972800"/>
                <a:gd name="connsiteY7" fmla="*/ 496894 h 1143000"/>
                <a:gd name="connsiteX8" fmla="*/ 22586 w 10972800"/>
                <a:gd name="connsiteY8" fmla="*/ 0 h 1143000"/>
                <a:gd name="connsiteX9" fmla="*/ 10950214 w 10972800"/>
                <a:gd name="connsiteY9" fmla="*/ 0 h 1143000"/>
                <a:gd name="connsiteX10" fmla="*/ 10972800 w 10972800"/>
                <a:gd name="connsiteY10" fmla="*/ 22586 h 1143000"/>
                <a:gd name="connsiteX11" fmla="*/ 10972800 w 10972800"/>
                <a:gd name="connsiteY11" fmla="*/ 1120414 h 1143000"/>
                <a:gd name="connsiteX12" fmla="*/ 10950214 w 10972800"/>
                <a:gd name="connsiteY12" fmla="*/ 1143000 h 1143000"/>
                <a:gd name="connsiteX13" fmla="*/ 22586 w 10972800"/>
                <a:gd name="connsiteY13" fmla="*/ 1143000 h 1143000"/>
                <a:gd name="connsiteX14" fmla="*/ 0 w 10972800"/>
                <a:gd name="connsiteY14" fmla="*/ 1120414 h 1143000"/>
                <a:gd name="connsiteX15" fmla="*/ 0 w 10972800"/>
                <a:gd name="connsiteY15" fmla="*/ 22586 h 1143000"/>
                <a:gd name="connsiteX16" fmla="*/ 22586 w 10972800"/>
                <a:gd name="connsiteY1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72800" h="1143000">
                  <a:moveTo>
                    <a:pt x="508755" y="149469"/>
                  </a:moveTo>
                  <a:lnTo>
                    <a:pt x="434149" y="496894"/>
                  </a:lnTo>
                  <a:lnTo>
                    <a:pt x="86724" y="571500"/>
                  </a:lnTo>
                  <a:lnTo>
                    <a:pt x="434149" y="646105"/>
                  </a:lnTo>
                  <a:lnTo>
                    <a:pt x="508755" y="993530"/>
                  </a:lnTo>
                  <a:lnTo>
                    <a:pt x="583360" y="646105"/>
                  </a:lnTo>
                  <a:lnTo>
                    <a:pt x="930785" y="571500"/>
                  </a:lnTo>
                  <a:lnTo>
                    <a:pt x="583360" y="496894"/>
                  </a:lnTo>
                  <a:close/>
                  <a:moveTo>
                    <a:pt x="22586" y="0"/>
                  </a:moveTo>
                  <a:lnTo>
                    <a:pt x="10950214" y="0"/>
                  </a:lnTo>
                  <a:cubicBezTo>
                    <a:pt x="10962688" y="0"/>
                    <a:pt x="10972800" y="10112"/>
                    <a:pt x="10972800" y="22586"/>
                  </a:cubicBezTo>
                  <a:lnTo>
                    <a:pt x="10972800" y="1120414"/>
                  </a:lnTo>
                  <a:cubicBezTo>
                    <a:pt x="10972800" y="1132888"/>
                    <a:pt x="10962688" y="1143000"/>
                    <a:pt x="10950214" y="1143000"/>
                  </a:cubicBezTo>
                  <a:lnTo>
                    <a:pt x="22586" y="1143000"/>
                  </a:lnTo>
                  <a:cubicBezTo>
                    <a:pt x="10112" y="1143000"/>
                    <a:pt x="0" y="1132888"/>
                    <a:pt x="0" y="1120414"/>
                  </a:cubicBezTo>
                  <a:lnTo>
                    <a:pt x="0" y="22586"/>
                  </a:lnTo>
                  <a:cubicBezTo>
                    <a:pt x="0" y="10112"/>
                    <a:pt x="10112" y="0"/>
                    <a:pt x="22586" y="0"/>
                  </a:cubicBezTo>
                  <a:close/>
                </a:path>
              </a:pathLst>
            </a:cu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188720" rIns="228600" rtlCol="0" anchor="ctr">
              <a:noAutofit/>
            </a:bodyPr>
            <a:lstStyle/>
            <a:p>
              <a:pPr>
                <a:spcBef>
                  <a:spcPts val="1200"/>
                </a:spcBef>
              </a:pPr>
              <a:r>
                <a:rPr lang="en-US" sz="2400" dirty="0">
                  <a:solidFill>
                    <a:srgbClr val="333333"/>
                  </a:solidFill>
                </a:rPr>
                <a:t>A thorough clinical history and physical examination are usually sufficient for the diagnosis of uncomplicated GERD</a:t>
              </a:r>
            </a:p>
          </p:txBody>
        </p:sp>
        <p:cxnSp>
          <p:nvCxnSpPr>
            <p:cNvPr id="6" name="Straight Connector 5">
              <a:extLst>
                <a:ext uri="{FF2B5EF4-FFF2-40B4-BE49-F238E27FC236}">
                  <a16:creationId xmlns:a16="http://schemas.microsoft.com/office/drawing/2014/main" id="{A0E8ED8C-3F6C-32EC-23CB-961856205549}"/>
                </a:ext>
              </a:extLst>
            </p:cNvPr>
            <p:cNvCxnSpPr>
              <a:cxnSpLocks/>
            </p:cNvCxnSpPr>
            <p:nvPr/>
          </p:nvCxnSpPr>
          <p:spPr>
            <a:xfrm>
              <a:off x="1312606" y="1432181"/>
              <a:ext cx="0" cy="914400"/>
            </a:xfrm>
            <a:prstGeom prst="line">
              <a:avLst/>
            </a:prstGeom>
            <a:ln w="19050" cap="rnd">
              <a:gradFill>
                <a:gsLst>
                  <a:gs pos="0">
                    <a:schemeClr val="accent2">
                      <a:lumMod val="40000"/>
                      <a:lumOff val="60000"/>
                    </a:schemeClr>
                  </a:gs>
                  <a:gs pos="100000">
                    <a:schemeClr val="accent2"/>
                  </a:gs>
                </a:gsLst>
                <a:lin ang="5400000" scaled="1"/>
              </a:gradFill>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2B996E25-D672-930E-C256-1F8289A1D59E}"/>
              </a:ext>
            </a:extLst>
          </p:cNvPr>
          <p:cNvGrpSpPr/>
          <p:nvPr/>
        </p:nvGrpSpPr>
        <p:grpSpPr>
          <a:xfrm>
            <a:off x="609600" y="4163408"/>
            <a:ext cx="10972800" cy="1702526"/>
            <a:chOff x="254921" y="1317881"/>
            <a:chExt cx="10972800" cy="1143000"/>
          </a:xfrm>
        </p:grpSpPr>
        <p:sp>
          <p:nvSpPr>
            <p:cNvPr id="10" name="Freeform: Shape 4">
              <a:extLst>
                <a:ext uri="{FF2B5EF4-FFF2-40B4-BE49-F238E27FC236}">
                  <a16:creationId xmlns:a16="http://schemas.microsoft.com/office/drawing/2014/main" id="{B686A81A-B0D8-ABCC-FE2F-F6CA478D54C5}"/>
                </a:ext>
              </a:extLst>
            </p:cNvPr>
            <p:cNvSpPr/>
            <p:nvPr/>
          </p:nvSpPr>
          <p:spPr>
            <a:xfrm>
              <a:off x="254921" y="1317881"/>
              <a:ext cx="10972800" cy="1143000"/>
            </a:xfrm>
            <a:custGeom>
              <a:avLst/>
              <a:gdLst>
                <a:gd name="connsiteX0" fmla="*/ 508755 w 10972800"/>
                <a:gd name="connsiteY0" fmla="*/ 149469 h 1143000"/>
                <a:gd name="connsiteX1" fmla="*/ 434149 w 10972800"/>
                <a:gd name="connsiteY1" fmla="*/ 496894 h 1143000"/>
                <a:gd name="connsiteX2" fmla="*/ 86724 w 10972800"/>
                <a:gd name="connsiteY2" fmla="*/ 571500 h 1143000"/>
                <a:gd name="connsiteX3" fmla="*/ 434149 w 10972800"/>
                <a:gd name="connsiteY3" fmla="*/ 646105 h 1143000"/>
                <a:gd name="connsiteX4" fmla="*/ 508755 w 10972800"/>
                <a:gd name="connsiteY4" fmla="*/ 993530 h 1143000"/>
                <a:gd name="connsiteX5" fmla="*/ 583360 w 10972800"/>
                <a:gd name="connsiteY5" fmla="*/ 646105 h 1143000"/>
                <a:gd name="connsiteX6" fmla="*/ 930785 w 10972800"/>
                <a:gd name="connsiteY6" fmla="*/ 571500 h 1143000"/>
                <a:gd name="connsiteX7" fmla="*/ 583360 w 10972800"/>
                <a:gd name="connsiteY7" fmla="*/ 496894 h 1143000"/>
                <a:gd name="connsiteX8" fmla="*/ 22586 w 10972800"/>
                <a:gd name="connsiteY8" fmla="*/ 0 h 1143000"/>
                <a:gd name="connsiteX9" fmla="*/ 10950214 w 10972800"/>
                <a:gd name="connsiteY9" fmla="*/ 0 h 1143000"/>
                <a:gd name="connsiteX10" fmla="*/ 10972800 w 10972800"/>
                <a:gd name="connsiteY10" fmla="*/ 22586 h 1143000"/>
                <a:gd name="connsiteX11" fmla="*/ 10972800 w 10972800"/>
                <a:gd name="connsiteY11" fmla="*/ 1120414 h 1143000"/>
                <a:gd name="connsiteX12" fmla="*/ 10950214 w 10972800"/>
                <a:gd name="connsiteY12" fmla="*/ 1143000 h 1143000"/>
                <a:gd name="connsiteX13" fmla="*/ 22586 w 10972800"/>
                <a:gd name="connsiteY13" fmla="*/ 1143000 h 1143000"/>
                <a:gd name="connsiteX14" fmla="*/ 0 w 10972800"/>
                <a:gd name="connsiteY14" fmla="*/ 1120414 h 1143000"/>
                <a:gd name="connsiteX15" fmla="*/ 0 w 10972800"/>
                <a:gd name="connsiteY15" fmla="*/ 22586 h 1143000"/>
                <a:gd name="connsiteX16" fmla="*/ 22586 w 10972800"/>
                <a:gd name="connsiteY1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72800" h="1143000">
                  <a:moveTo>
                    <a:pt x="508755" y="149469"/>
                  </a:moveTo>
                  <a:lnTo>
                    <a:pt x="434149" y="496894"/>
                  </a:lnTo>
                  <a:lnTo>
                    <a:pt x="86724" y="571500"/>
                  </a:lnTo>
                  <a:lnTo>
                    <a:pt x="434149" y="646105"/>
                  </a:lnTo>
                  <a:lnTo>
                    <a:pt x="508755" y="993530"/>
                  </a:lnTo>
                  <a:lnTo>
                    <a:pt x="583360" y="646105"/>
                  </a:lnTo>
                  <a:lnTo>
                    <a:pt x="930785" y="571500"/>
                  </a:lnTo>
                  <a:lnTo>
                    <a:pt x="583360" y="496894"/>
                  </a:lnTo>
                  <a:close/>
                  <a:moveTo>
                    <a:pt x="22586" y="0"/>
                  </a:moveTo>
                  <a:lnTo>
                    <a:pt x="10950214" y="0"/>
                  </a:lnTo>
                  <a:cubicBezTo>
                    <a:pt x="10962688" y="0"/>
                    <a:pt x="10972800" y="10112"/>
                    <a:pt x="10972800" y="22586"/>
                  </a:cubicBezTo>
                  <a:lnTo>
                    <a:pt x="10972800" y="1120414"/>
                  </a:lnTo>
                  <a:cubicBezTo>
                    <a:pt x="10972800" y="1132888"/>
                    <a:pt x="10962688" y="1143000"/>
                    <a:pt x="10950214" y="1143000"/>
                  </a:cubicBezTo>
                  <a:lnTo>
                    <a:pt x="22586" y="1143000"/>
                  </a:lnTo>
                  <a:cubicBezTo>
                    <a:pt x="10112" y="1143000"/>
                    <a:pt x="0" y="1132888"/>
                    <a:pt x="0" y="1120414"/>
                  </a:cubicBezTo>
                  <a:lnTo>
                    <a:pt x="0" y="22586"/>
                  </a:lnTo>
                  <a:cubicBezTo>
                    <a:pt x="0" y="10112"/>
                    <a:pt x="10112" y="0"/>
                    <a:pt x="22586" y="0"/>
                  </a:cubicBezTo>
                  <a:close/>
                </a:path>
              </a:pathLst>
            </a:cu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188720" rIns="228600" rtlCol="0" anchor="ctr">
              <a:noAutofit/>
            </a:bodyPr>
            <a:lstStyle/>
            <a:p>
              <a:pPr>
                <a:spcBef>
                  <a:spcPts val="1200"/>
                </a:spcBef>
              </a:pPr>
              <a:r>
                <a:rPr lang="en-US" sz="2400" dirty="0">
                  <a:solidFill>
                    <a:srgbClr val="333333"/>
                  </a:solidFill>
                </a:rPr>
                <a:t>Infants should be evaluated for potential red flag symptoms, including persistent, forceful vomiting; dysuria; and onset in infants older than 6 months or worsening/persistence beyond 12-18 months.</a:t>
              </a:r>
            </a:p>
          </p:txBody>
        </p:sp>
        <p:cxnSp>
          <p:nvCxnSpPr>
            <p:cNvPr id="11" name="Straight Connector 10">
              <a:extLst>
                <a:ext uri="{FF2B5EF4-FFF2-40B4-BE49-F238E27FC236}">
                  <a16:creationId xmlns:a16="http://schemas.microsoft.com/office/drawing/2014/main" id="{FE9DC320-CB1C-5114-0041-34678239BF6D}"/>
                </a:ext>
              </a:extLst>
            </p:cNvPr>
            <p:cNvCxnSpPr>
              <a:cxnSpLocks/>
            </p:cNvCxnSpPr>
            <p:nvPr/>
          </p:nvCxnSpPr>
          <p:spPr>
            <a:xfrm>
              <a:off x="1312606" y="1432181"/>
              <a:ext cx="0" cy="914400"/>
            </a:xfrm>
            <a:prstGeom prst="line">
              <a:avLst/>
            </a:prstGeom>
            <a:ln w="19050" cap="rnd">
              <a:gradFill>
                <a:gsLst>
                  <a:gs pos="0">
                    <a:schemeClr val="accent2">
                      <a:lumMod val="40000"/>
                      <a:lumOff val="60000"/>
                    </a:schemeClr>
                  </a:gs>
                  <a:gs pos="100000">
                    <a:schemeClr val="accent2"/>
                  </a:gs>
                </a:gsLst>
                <a:lin ang="5400000" scaled="1"/>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9530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42B16-A89E-C6D2-58F1-7F830B8E3A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E76380-926B-6A91-46F3-885AD58C71EC}"/>
              </a:ext>
            </a:extLst>
          </p:cNvPr>
          <p:cNvSpPr>
            <a:spLocks noGrp="1"/>
          </p:cNvSpPr>
          <p:nvPr>
            <p:ph type="title"/>
          </p:nvPr>
        </p:nvSpPr>
        <p:spPr/>
        <p:txBody>
          <a:bodyPr/>
          <a:lstStyle/>
          <a:p>
            <a:r>
              <a:rPr lang="en-US" dirty="0"/>
              <a:t>Key Takeaways: GER/GERD Management</a:t>
            </a:r>
          </a:p>
        </p:txBody>
      </p:sp>
      <p:grpSp>
        <p:nvGrpSpPr>
          <p:cNvPr id="15" name="Group 14">
            <a:extLst>
              <a:ext uri="{FF2B5EF4-FFF2-40B4-BE49-F238E27FC236}">
                <a16:creationId xmlns:a16="http://schemas.microsoft.com/office/drawing/2014/main" id="{04ABAF05-BFED-E870-EBB3-B66F1F2AB844}"/>
              </a:ext>
            </a:extLst>
          </p:cNvPr>
          <p:cNvGrpSpPr/>
          <p:nvPr/>
        </p:nvGrpSpPr>
        <p:grpSpPr>
          <a:xfrm>
            <a:off x="609600" y="1317881"/>
            <a:ext cx="10972800" cy="1143000"/>
            <a:chOff x="254921" y="1317881"/>
            <a:chExt cx="10972800" cy="1143000"/>
          </a:xfrm>
        </p:grpSpPr>
        <p:sp>
          <p:nvSpPr>
            <p:cNvPr id="5" name="Freeform: Shape 4">
              <a:extLst>
                <a:ext uri="{FF2B5EF4-FFF2-40B4-BE49-F238E27FC236}">
                  <a16:creationId xmlns:a16="http://schemas.microsoft.com/office/drawing/2014/main" id="{4A24681E-A964-4060-26B5-1BF251B92CAC}"/>
                </a:ext>
              </a:extLst>
            </p:cNvPr>
            <p:cNvSpPr/>
            <p:nvPr/>
          </p:nvSpPr>
          <p:spPr>
            <a:xfrm>
              <a:off x="254921" y="1317881"/>
              <a:ext cx="10972800" cy="1143000"/>
            </a:xfrm>
            <a:custGeom>
              <a:avLst/>
              <a:gdLst>
                <a:gd name="connsiteX0" fmla="*/ 508755 w 10972800"/>
                <a:gd name="connsiteY0" fmla="*/ 149469 h 1143000"/>
                <a:gd name="connsiteX1" fmla="*/ 434149 w 10972800"/>
                <a:gd name="connsiteY1" fmla="*/ 496894 h 1143000"/>
                <a:gd name="connsiteX2" fmla="*/ 86724 w 10972800"/>
                <a:gd name="connsiteY2" fmla="*/ 571500 h 1143000"/>
                <a:gd name="connsiteX3" fmla="*/ 434149 w 10972800"/>
                <a:gd name="connsiteY3" fmla="*/ 646105 h 1143000"/>
                <a:gd name="connsiteX4" fmla="*/ 508755 w 10972800"/>
                <a:gd name="connsiteY4" fmla="*/ 993530 h 1143000"/>
                <a:gd name="connsiteX5" fmla="*/ 583360 w 10972800"/>
                <a:gd name="connsiteY5" fmla="*/ 646105 h 1143000"/>
                <a:gd name="connsiteX6" fmla="*/ 930785 w 10972800"/>
                <a:gd name="connsiteY6" fmla="*/ 571500 h 1143000"/>
                <a:gd name="connsiteX7" fmla="*/ 583360 w 10972800"/>
                <a:gd name="connsiteY7" fmla="*/ 496894 h 1143000"/>
                <a:gd name="connsiteX8" fmla="*/ 22586 w 10972800"/>
                <a:gd name="connsiteY8" fmla="*/ 0 h 1143000"/>
                <a:gd name="connsiteX9" fmla="*/ 10950214 w 10972800"/>
                <a:gd name="connsiteY9" fmla="*/ 0 h 1143000"/>
                <a:gd name="connsiteX10" fmla="*/ 10972800 w 10972800"/>
                <a:gd name="connsiteY10" fmla="*/ 22586 h 1143000"/>
                <a:gd name="connsiteX11" fmla="*/ 10972800 w 10972800"/>
                <a:gd name="connsiteY11" fmla="*/ 1120414 h 1143000"/>
                <a:gd name="connsiteX12" fmla="*/ 10950214 w 10972800"/>
                <a:gd name="connsiteY12" fmla="*/ 1143000 h 1143000"/>
                <a:gd name="connsiteX13" fmla="*/ 22586 w 10972800"/>
                <a:gd name="connsiteY13" fmla="*/ 1143000 h 1143000"/>
                <a:gd name="connsiteX14" fmla="*/ 0 w 10972800"/>
                <a:gd name="connsiteY14" fmla="*/ 1120414 h 1143000"/>
                <a:gd name="connsiteX15" fmla="*/ 0 w 10972800"/>
                <a:gd name="connsiteY15" fmla="*/ 22586 h 1143000"/>
                <a:gd name="connsiteX16" fmla="*/ 22586 w 10972800"/>
                <a:gd name="connsiteY1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72800" h="1143000">
                  <a:moveTo>
                    <a:pt x="508755" y="149469"/>
                  </a:moveTo>
                  <a:lnTo>
                    <a:pt x="434149" y="496894"/>
                  </a:lnTo>
                  <a:lnTo>
                    <a:pt x="86724" y="571500"/>
                  </a:lnTo>
                  <a:lnTo>
                    <a:pt x="434149" y="646105"/>
                  </a:lnTo>
                  <a:lnTo>
                    <a:pt x="508755" y="993530"/>
                  </a:lnTo>
                  <a:lnTo>
                    <a:pt x="583360" y="646105"/>
                  </a:lnTo>
                  <a:lnTo>
                    <a:pt x="930785" y="571500"/>
                  </a:lnTo>
                  <a:lnTo>
                    <a:pt x="583360" y="496894"/>
                  </a:lnTo>
                  <a:close/>
                  <a:moveTo>
                    <a:pt x="22586" y="0"/>
                  </a:moveTo>
                  <a:lnTo>
                    <a:pt x="10950214" y="0"/>
                  </a:lnTo>
                  <a:cubicBezTo>
                    <a:pt x="10962688" y="0"/>
                    <a:pt x="10972800" y="10112"/>
                    <a:pt x="10972800" y="22586"/>
                  </a:cubicBezTo>
                  <a:lnTo>
                    <a:pt x="10972800" y="1120414"/>
                  </a:lnTo>
                  <a:cubicBezTo>
                    <a:pt x="10972800" y="1132888"/>
                    <a:pt x="10962688" y="1143000"/>
                    <a:pt x="10950214" y="1143000"/>
                  </a:cubicBezTo>
                  <a:lnTo>
                    <a:pt x="22586" y="1143000"/>
                  </a:lnTo>
                  <a:cubicBezTo>
                    <a:pt x="10112" y="1143000"/>
                    <a:pt x="0" y="1132888"/>
                    <a:pt x="0" y="1120414"/>
                  </a:cubicBezTo>
                  <a:lnTo>
                    <a:pt x="0" y="22586"/>
                  </a:lnTo>
                  <a:cubicBezTo>
                    <a:pt x="0" y="10112"/>
                    <a:pt x="10112" y="0"/>
                    <a:pt x="22586" y="0"/>
                  </a:cubicBezTo>
                  <a:close/>
                </a:path>
              </a:pathLst>
            </a:cu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188720" rIns="228600" rtlCol="0" anchor="ctr">
              <a:noAutofit/>
            </a:bodyPr>
            <a:lstStyle/>
            <a:p>
              <a:pPr>
                <a:spcBef>
                  <a:spcPts val="1200"/>
                </a:spcBef>
              </a:pPr>
              <a:r>
                <a:rPr lang="en-US" sz="2400" dirty="0">
                  <a:solidFill>
                    <a:srgbClr val="333333"/>
                  </a:solidFill>
                </a:rPr>
                <a:t>Caregiver reassurance, counseling on proper feeding practices, and nutritional interventions are the cornerstones of GERD management</a:t>
              </a:r>
            </a:p>
          </p:txBody>
        </p:sp>
        <p:cxnSp>
          <p:nvCxnSpPr>
            <p:cNvPr id="14" name="Straight Connector 13">
              <a:extLst>
                <a:ext uri="{FF2B5EF4-FFF2-40B4-BE49-F238E27FC236}">
                  <a16:creationId xmlns:a16="http://schemas.microsoft.com/office/drawing/2014/main" id="{D9FC0844-E58B-D158-213B-B5E10C24FA48}"/>
                </a:ext>
              </a:extLst>
            </p:cNvPr>
            <p:cNvCxnSpPr>
              <a:cxnSpLocks/>
            </p:cNvCxnSpPr>
            <p:nvPr/>
          </p:nvCxnSpPr>
          <p:spPr>
            <a:xfrm>
              <a:off x="1312606" y="1432181"/>
              <a:ext cx="0" cy="914400"/>
            </a:xfrm>
            <a:prstGeom prst="line">
              <a:avLst/>
            </a:prstGeom>
            <a:ln w="19050" cap="rnd">
              <a:gradFill>
                <a:gsLst>
                  <a:gs pos="0">
                    <a:schemeClr val="accent2">
                      <a:lumMod val="40000"/>
                      <a:lumOff val="60000"/>
                    </a:schemeClr>
                  </a:gs>
                  <a:gs pos="100000">
                    <a:schemeClr val="accent2"/>
                  </a:gs>
                </a:gsLst>
                <a:lin ang="5400000" scaled="1"/>
              </a:gradFill>
            </a:ln>
            <a:effectLst/>
          </p:spPr>
          <p:style>
            <a:lnRef idx="2">
              <a:schemeClr val="accent1"/>
            </a:lnRef>
            <a:fillRef idx="0">
              <a:schemeClr val="accent1"/>
            </a:fillRef>
            <a:effectRef idx="1">
              <a:schemeClr val="accent1"/>
            </a:effectRef>
            <a:fontRef idx="minor">
              <a:schemeClr val="tx1"/>
            </a:fontRef>
          </p:style>
        </p:cxnSp>
      </p:grpSp>
      <p:grpSp>
        <p:nvGrpSpPr>
          <p:cNvPr id="2" name="Group 1">
            <a:extLst>
              <a:ext uri="{FF2B5EF4-FFF2-40B4-BE49-F238E27FC236}">
                <a16:creationId xmlns:a16="http://schemas.microsoft.com/office/drawing/2014/main" id="{735F5CE2-D68A-66C8-3137-5E419737959A}"/>
              </a:ext>
            </a:extLst>
          </p:cNvPr>
          <p:cNvGrpSpPr/>
          <p:nvPr/>
        </p:nvGrpSpPr>
        <p:grpSpPr>
          <a:xfrm>
            <a:off x="609600" y="2726266"/>
            <a:ext cx="10972800" cy="907345"/>
            <a:chOff x="254921" y="1317881"/>
            <a:chExt cx="10972800" cy="1143000"/>
          </a:xfrm>
        </p:grpSpPr>
        <p:sp>
          <p:nvSpPr>
            <p:cNvPr id="3" name="Freeform: Shape 4">
              <a:extLst>
                <a:ext uri="{FF2B5EF4-FFF2-40B4-BE49-F238E27FC236}">
                  <a16:creationId xmlns:a16="http://schemas.microsoft.com/office/drawing/2014/main" id="{53B07BDA-9D08-9D05-C05A-B33EB0F7CD4C}"/>
                </a:ext>
              </a:extLst>
            </p:cNvPr>
            <p:cNvSpPr/>
            <p:nvPr/>
          </p:nvSpPr>
          <p:spPr>
            <a:xfrm>
              <a:off x="254921" y="1317881"/>
              <a:ext cx="10972800" cy="1143000"/>
            </a:xfrm>
            <a:custGeom>
              <a:avLst/>
              <a:gdLst>
                <a:gd name="connsiteX0" fmla="*/ 508755 w 10972800"/>
                <a:gd name="connsiteY0" fmla="*/ 149469 h 1143000"/>
                <a:gd name="connsiteX1" fmla="*/ 434149 w 10972800"/>
                <a:gd name="connsiteY1" fmla="*/ 496894 h 1143000"/>
                <a:gd name="connsiteX2" fmla="*/ 86724 w 10972800"/>
                <a:gd name="connsiteY2" fmla="*/ 571500 h 1143000"/>
                <a:gd name="connsiteX3" fmla="*/ 434149 w 10972800"/>
                <a:gd name="connsiteY3" fmla="*/ 646105 h 1143000"/>
                <a:gd name="connsiteX4" fmla="*/ 508755 w 10972800"/>
                <a:gd name="connsiteY4" fmla="*/ 993530 h 1143000"/>
                <a:gd name="connsiteX5" fmla="*/ 583360 w 10972800"/>
                <a:gd name="connsiteY5" fmla="*/ 646105 h 1143000"/>
                <a:gd name="connsiteX6" fmla="*/ 930785 w 10972800"/>
                <a:gd name="connsiteY6" fmla="*/ 571500 h 1143000"/>
                <a:gd name="connsiteX7" fmla="*/ 583360 w 10972800"/>
                <a:gd name="connsiteY7" fmla="*/ 496894 h 1143000"/>
                <a:gd name="connsiteX8" fmla="*/ 22586 w 10972800"/>
                <a:gd name="connsiteY8" fmla="*/ 0 h 1143000"/>
                <a:gd name="connsiteX9" fmla="*/ 10950214 w 10972800"/>
                <a:gd name="connsiteY9" fmla="*/ 0 h 1143000"/>
                <a:gd name="connsiteX10" fmla="*/ 10972800 w 10972800"/>
                <a:gd name="connsiteY10" fmla="*/ 22586 h 1143000"/>
                <a:gd name="connsiteX11" fmla="*/ 10972800 w 10972800"/>
                <a:gd name="connsiteY11" fmla="*/ 1120414 h 1143000"/>
                <a:gd name="connsiteX12" fmla="*/ 10950214 w 10972800"/>
                <a:gd name="connsiteY12" fmla="*/ 1143000 h 1143000"/>
                <a:gd name="connsiteX13" fmla="*/ 22586 w 10972800"/>
                <a:gd name="connsiteY13" fmla="*/ 1143000 h 1143000"/>
                <a:gd name="connsiteX14" fmla="*/ 0 w 10972800"/>
                <a:gd name="connsiteY14" fmla="*/ 1120414 h 1143000"/>
                <a:gd name="connsiteX15" fmla="*/ 0 w 10972800"/>
                <a:gd name="connsiteY15" fmla="*/ 22586 h 1143000"/>
                <a:gd name="connsiteX16" fmla="*/ 22586 w 10972800"/>
                <a:gd name="connsiteY1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72800" h="1143000">
                  <a:moveTo>
                    <a:pt x="508755" y="149469"/>
                  </a:moveTo>
                  <a:lnTo>
                    <a:pt x="434149" y="496894"/>
                  </a:lnTo>
                  <a:lnTo>
                    <a:pt x="86724" y="571500"/>
                  </a:lnTo>
                  <a:lnTo>
                    <a:pt x="434149" y="646105"/>
                  </a:lnTo>
                  <a:lnTo>
                    <a:pt x="508755" y="993530"/>
                  </a:lnTo>
                  <a:lnTo>
                    <a:pt x="583360" y="646105"/>
                  </a:lnTo>
                  <a:lnTo>
                    <a:pt x="930785" y="571500"/>
                  </a:lnTo>
                  <a:lnTo>
                    <a:pt x="583360" y="496894"/>
                  </a:lnTo>
                  <a:close/>
                  <a:moveTo>
                    <a:pt x="22586" y="0"/>
                  </a:moveTo>
                  <a:lnTo>
                    <a:pt x="10950214" y="0"/>
                  </a:lnTo>
                  <a:cubicBezTo>
                    <a:pt x="10962688" y="0"/>
                    <a:pt x="10972800" y="10112"/>
                    <a:pt x="10972800" y="22586"/>
                  </a:cubicBezTo>
                  <a:lnTo>
                    <a:pt x="10972800" y="1120414"/>
                  </a:lnTo>
                  <a:cubicBezTo>
                    <a:pt x="10972800" y="1132888"/>
                    <a:pt x="10962688" y="1143000"/>
                    <a:pt x="10950214" y="1143000"/>
                  </a:cubicBezTo>
                  <a:lnTo>
                    <a:pt x="22586" y="1143000"/>
                  </a:lnTo>
                  <a:cubicBezTo>
                    <a:pt x="10112" y="1143000"/>
                    <a:pt x="0" y="1132888"/>
                    <a:pt x="0" y="1120414"/>
                  </a:cubicBezTo>
                  <a:lnTo>
                    <a:pt x="0" y="22586"/>
                  </a:lnTo>
                  <a:cubicBezTo>
                    <a:pt x="0" y="10112"/>
                    <a:pt x="10112" y="0"/>
                    <a:pt x="22586" y="0"/>
                  </a:cubicBezTo>
                  <a:close/>
                </a:path>
              </a:pathLst>
            </a:cu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188720" rIns="228600" rtlCol="0" anchor="ctr">
              <a:noAutofit/>
            </a:bodyPr>
            <a:lstStyle/>
            <a:p>
              <a:pPr>
                <a:spcBef>
                  <a:spcPts val="1200"/>
                </a:spcBef>
              </a:pPr>
              <a:r>
                <a:rPr lang="en-US" sz="2400" dirty="0">
                  <a:solidFill>
                    <a:srgbClr val="333333"/>
                  </a:solidFill>
                </a:rPr>
                <a:t>Head elevation and left lateral positioning may improve GER symptoms, especially in the first hour after meals</a:t>
              </a:r>
            </a:p>
          </p:txBody>
        </p:sp>
        <p:cxnSp>
          <p:nvCxnSpPr>
            <p:cNvPr id="6" name="Straight Connector 5">
              <a:extLst>
                <a:ext uri="{FF2B5EF4-FFF2-40B4-BE49-F238E27FC236}">
                  <a16:creationId xmlns:a16="http://schemas.microsoft.com/office/drawing/2014/main" id="{4B1A2C7D-1DB5-CD5D-CCAF-672C2ABA4189}"/>
                </a:ext>
              </a:extLst>
            </p:cNvPr>
            <p:cNvCxnSpPr>
              <a:cxnSpLocks/>
            </p:cNvCxnSpPr>
            <p:nvPr/>
          </p:nvCxnSpPr>
          <p:spPr>
            <a:xfrm>
              <a:off x="1312606" y="1432181"/>
              <a:ext cx="0" cy="914400"/>
            </a:xfrm>
            <a:prstGeom prst="line">
              <a:avLst/>
            </a:prstGeom>
            <a:ln w="19050" cap="rnd">
              <a:gradFill>
                <a:gsLst>
                  <a:gs pos="0">
                    <a:schemeClr val="accent2">
                      <a:lumMod val="40000"/>
                      <a:lumOff val="60000"/>
                    </a:schemeClr>
                  </a:gs>
                  <a:gs pos="100000">
                    <a:schemeClr val="accent2"/>
                  </a:gs>
                </a:gsLst>
                <a:lin ang="5400000" scaled="1"/>
              </a:gradFill>
            </a:ln>
            <a:effectLst/>
          </p:spPr>
          <p:style>
            <a:lnRef idx="2">
              <a:schemeClr val="accent1"/>
            </a:lnRef>
            <a:fillRef idx="0">
              <a:schemeClr val="accent1"/>
            </a:fillRef>
            <a:effectRef idx="1">
              <a:schemeClr val="accent1"/>
            </a:effectRef>
            <a:fontRef idx="minor">
              <a:schemeClr val="tx1"/>
            </a:fontRef>
          </p:style>
        </p:cxnSp>
      </p:grpSp>
      <p:grpSp>
        <p:nvGrpSpPr>
          <p:cNvPr id="7" name="Group 6">
            <a:extLst>
              <a:ext uri="{FF2B5EF4-FFF2-40B4-BE49-F238E27FC236}">
                <a16:creationId xmlns:a16="http://schemas.microsoft.com/office/drawing/2014/main" id="{235FA378-3873-BEA0-A80D-E6563A4A05E0}"/>
              </a:ext>
            </a:extLst>
          </p:cNvPr>
          <p:cNvGrpSpPr/>
          <p:nvPr/>
        </p:nvGrpSpPr>
        <p:grpSpPr>
          <a:xfrm>
            <a:off x="609600" y="3898996"/>
            <a:ext cx="10972800" cy="907345"/>
            <a:chOff x="254921" y="1317881"/>
            <a:chExt cx="10972800" cy="1143000"/>
          </a:xfrm>
        </p:grpSpPr>
        <p:sp>
          <p:nvSpPr>
            <p:cNvPr id="8" name="Freeform: Shape 4">
              <a:extLst>
                <a:ext uri="{FF2B5EF4-FFF2-40B4-BE49-F238E27FC236}">
                  <a16:creationId xmlns:a16="http://schemas.microsoft.com/office/drawing/2014/main" id="{694D0A1D-F877-9089-1345-2A7E803B8FAE}"/>
                </a:ext>
              </a:extLst>
            </p:cNvPr>
            <p:cNvSpPr/>
            <p:nvPr/>
          </p:nvSpPr>
          <p:spPr>
            <a:xfrm>
              <a:off x="254921" y="1317881"/>
              <a:ext cx="10972800" cy="1143000"/>
            </a:xfrm>
            <a:custGeom>
              <a:avLst/>
              <a:gdLst>
                <a:gd name="connsiteX0" fmla="*/ 508755 w 10972800"/>
                <a:gd name="connsiteY0" fmla="*/ 149469 h 1143000"/>
                <a:gd name="connsiteX1" fmla="*/ 434149 w 10972800"/>
                <a:gd name="connsiteY1" fmla="*/ 496894 h 1143000"/>
                <a:gd name="connsiteX2" fmla="*/ 86724 w 10972800"/>
                <a:gd name="connsiteY2" fmla="*/ 571500 h 1143000"/>
                <a:gd name="connsiteX3" fmla="*/ 434149 w 10972800"/>
                <a:gd name="connsiteY3" fmla="*/ 646105 h 1143000"/>
                <a:gd name="connsiteX4" fmla="*/ 508755 w 10972800"/>
                <a:gd name="connsiteY4" fmla="*/ 993530 h 1143000"/>
                <a:gd name="connsiteX5" fmla="*/ 583360 w 10972800"/>
                <a:gd name="connsiteY5" fmla="*/ 646105 h 1143000"/>
                <a:gd name="connsiteX6" fmla="*/ 930785 w 10972800"/>
                <a:gd name="connsiteY6" fmla="*/ 571500 h 1143000"/>
                <a:gd name="connsiteX7" fmla="*/ 583360 w 10972800"/>
                <a:gd name="connsiteY7" fmla="*/ 496894 h 1143000"/>
                <a:gd name="connsiteX8" fmla="*/ 22586 w 10972800"/>
                <a:gd name="connsiteY8" fmla="*/ 0 h 1143000"/>
                <a:gd name="connsiteX9" fmla="*/ 10950214 w 10972800"/>
                <a:gd name="connsiteY9" fmla="*/ 0 h 1143000"/>
                <a:gd name="connsiteX10" fmla="*/ 10972800 w 10972800"/>
                <a:gd name="connsiteY10" fmla="*/ 22586 h 1143000"/>
                <a:gd name="connsiteX11" fmla="*/ 10972800 w 10972800"/>
                <a:gd name="connsiteY11" fmla="*/ 1120414 h 1143000"/>
                <a:gd name="connsiteX12" fmla="*/ 10950214 w 10972800"/>
                <a:gd name="connsiteY12" fmla="*/ 1143000 h 1143000"/>
                <a:gd name="connsiteX13" fmla="*/ 22586 w 10972800"/>
                <a:gd name="connsiteY13" fmla="*/ 1143000 h 1143000"/>
                <a:gd name="connsiteX14" fmla="*/ 0 w 10972800"/>
                <a:gd name="connsiteY14" fmla="*/ 1120414 h 1143000"/>
                <a:gd name="connsiteX15" fmla="*/ 0 w 10972800"/>
                <a:gd name="connsiteY15" fmla="*/ 22586 h 1143000"/>
                <a:gd name="connsiteX16" fmla="*/ 22586 w 10972800"/>
                <a:gd name="connsiteY1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72800" h="1143000">
                  <a:moveTo>
                    <a:pt x="508755" y="149469"/>
                  </a:moveTo>
                  <a:lnTo>
                    <a:pt x="434149" y="496894"/>
                  </a:lnTo>
                  <a:lnTo>
                    <a:pt x="86724" y="571500"/>
                  </a:lnTo>
                  <a:lnTo>
                    <a:pt x="434149" y="646105"/>
                  </a:lnTo>
                  <a:lnTo>
                    <a:pt x="508755" y="993530"/>
                  </a:lnTo>
                  <a:lnTo>
                    <a:pt x="583360" y="646105"/>
                  </a:lnTo>
                  <a:lnTo>
                    <a:pt x="930785" y="571500"/>
                  </a:lnTo>
                  <a:lnTo>
                    <a:pt x="583360" y="496894"/>
                  </a:lnTo>
                  <a:close/>
                  <a:moveTo>
                    <a:pt x="22586" y="0"/>
                  </a:moveTo>
                  <a:lnTo>
                    <a:pt x="10950214" y="0"/>
                  </a:lnTo>
                  <a:cubicBezTo>
                    <a:pt x="10962688" y="0"/>
                    <a:pt x="10972800" y="10112"/>
                    <a:pt x="10972800" y="22586"/>
                  </a:cubicBezTo>
                  <a:lnTo>
                    <a:pt x="10972800" y="1120414"/>
                  </a:lnTo>
                  <a:cubicBezTo>
                    <a:pt x="10972800" y="1132888"/>
                    <a:pt x="10962688" y="1143000"/>
                    <a:pt x="10950214" y="1143000"/>
                  </a:cubicBezTo>
                  <a:lnTo>
                    <a:pt x="22586" y="1143000"/>
                  </a:lnTo>
                  <a:cubicBezTo>
                    <a:pt x="10112" y="1143000"/>
                    <a:pt x="0" y="1132888"/>
                    <a:pt x="0" y="1120414"/>
                  </a:cubicBezTo>
                  <a:lnTo>
                    <a:pt x="0" y="22586"/>
                  </a:lnTo>
                  <a:cubicBezTo>
                    <a:pt x="0" y="10112"/>
                    <a:pt x="10112" y="0"/>
                    <a:pt x="22586" y="0"/>
                  </a:cubicBezTo>
                  <a:close/>
                </a:path>
              </a:pathLst>
            </a:cu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188720" rIns="228600" rtlCol="0" anchor="ctr">
              <a:noAutofit/>
            </a:bodyPr>
            <a:lstStyle/>
            <a:p>
              <a:pPr>
                <a:spcBef>
                  <a:spcPts val="1200"/>
                </a:spcBef>
              </a:pPr>
              <a:r>
                <a:rPr lang="en-US" sz="2400" dirty="0">
                  <a:solidFill>
                    <a:srgbClr val="333333"/>
                  </a:solidFill>
                </a:rPr>
                <a:t>Infants with persistent GER and significant distress may benefit from thickened feeds</a:t>
              </a:r>
            </a:p>
          </p:txBody>
        </p:sp>
        <p:cxnSp>
          <p:nvCxnSpPr>
            <p:cNvPr id="12" name="Straight Connector 11">
              <a:extLst>
                <a:ext uri="{FF2B5EF4-FFF2-40B4-BE49-F238E27FC236}">
                  <a16:creationId xmlns:a16="http://schemas.microsoft.com/office/drawing/2014/main" id="{39944408-8A2E-C66E-757C-582CD0093ACC}"/>
                </a:ext>
              </a:extLst>
            </p:cNvPr>
            <p:cNvCxnSpPr>
              <a:cxnSpLocks/>
            </p:cNvCxnSpPr>
            <p:nvPr/>
          </p:nvCxnSpPr>
          <p:spPr>
            <a:xfrm>
              <a:off x="1312606" y="1432181"/>
              <a:ext cx="0" cy="914400"/>
            </a:xfrm>
            <a:prstGeom prst="line">
              <a:avLst/>
            </a:prstGeom>
            <a:ln w="19050" cap="rnd">
              <a:gradFill>
                <a:gsLst>
                  <a:gs pos="0">
                    <a:schemeClr val="accent2">
                      <a:lumMod val="40000"/>
                      <a:lumOff val="60000"/>
                    </a:schemeClr>
                  </a:gs>
                  <a:gs pos="100000">
                    <a:schemeClr val="accent2"/>
                  </a:gs>
                </a:gsLst>
                <a:lin ang="5400000" scaled="1"/>
              </a:gradFill>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85F74930-1AFD-458C-80DD-F7EFD378FE01}"/>
              </a:ext>
            </a:extLst>
          </p:cNvPr>
          <p:cNvGrpSpPr/>
          <p:nvPr/>
        </p:nvGrpSpPr>
        <p:grpSpPr>
          <a:xfrm>
            <a:off x="609600" y="5071727"/>
            <a:ext cx="10972800" cy="907345"/>
            <a:chOff x="254921" y="1317881"/>
            <a:chExt cx="10972800" cy="1143000"/>
          </a:xfrm>
        </p:grpSpPr>
        <p:sp>
          <p:nvSpPr>
            <p:cNvPr id="16" name="Freeform: Shape 4">
              <a:extLst>
                <a:ext uri="{FF2B5EF4-FFF2-40B4-BE49-F238E27FC236}">
                  <a16:creationId xmlns:a16="http://schemas.microsoft.com/office/drawing/2014/main" id="{2C898D91-647A-508D-E92B-A50CED045BAF}"/>
                </a:ext>
              </a:extLst>
            </p:cNvPr>
            <p:cNvSpPr/>
            <p:nvPr/>
          </p:nvSpPr>
          <p:spPr>
            <a:xfrm>
              <a:off x="254921" y="1317881"/>
              <a:ext cx="10972800" cy="1143000"/>
            </a:xfrm>
            <a:custGeom>
              <a:avLst/>
              <a:gdLst>
                <a:gd name="connsiteX0" fmla="*/ 508755 w 10972800"/>
                <a:gd name="connsiteY0" fmla="*/ 149469 h 1143000"/>
                <a:gd name="connsiteX1" fmla="*/ 434149 w 10972800"/>
                <a:gd name="connsiteY1" fmla="*/ 496894 h 1143000"/>
                <a:gd name="connsiteX2" fmla="*/ 86724 w 10972800"/>
                <a:gd name="connsiteY2" fmla="*/ 571500 h 1143000"/>
                <a:gd name="connsiteX3" fmla="*/ 434149 w 10972800"/>
                <a:gd name="connsiteY3" fmla="*/ 646105 h 1143000"/>
                <a:gd name="connsiteX4" fmla="*/ 508755 w 10972800"/>
                <a:gd name="connsiteY4" fmla="*/ 993530 h 1143000"/>
                <a:gd name="connsiteX5" fmla="*/ 583360 w 10972800"/>
                <a:gd name="connsiteY5" fmla="*/ 646105 h 1143000"/>
                <a:gd name="connsiteX6" fmla="*/ 930785 w 10972800"/>
                <a:gd name="connsiteY6" fmla="*/ 571500 h 1143000"/>
                <a:gd name="connsiteX7" fmla="*/ 583360 w 10972800"/>
                <a:gd name="connsiteY7" fmla="*/ 496894 h 1143000"/>
                <a:gd name="connsiteX8" fmla="*/ 22586 w 10972800"/>
                <a:gd name="connsiteY8" fmla="*/ 0 h 1143000"/>
                <a:gd name="connsiteX9" fmla="*/ 10950214 w 10972800"/>
                <a:gd name="connsiteY9" fmla="*/ 0 h 1143000"/>
                <a:gd name="connsiteX10" fmla="*/ 10972800 w 10972800"/>
                <a:gd name="connsiteY10" fmla="*/ 22586 h 1143000"/>
                <a:gd name="connsiteX11" fmla="*/ 10972800 w 10972800"/>
                <a:gd name="connsiteY11" fmla="*/ 1120414 h 1143000"/>
                <a:gd name="connsiteX12" fmla="*/ 10950214 w 10972800"/>
                <a:gd name="connsiteY12" fmla="*/ 1143000 h 1143000"/>
                <a:gd name="connsiteX13" fmla="*/ 22586 w 10972800"/>
                <a:gd name="connsiteY13" fmla="*/ 1143000 h 1143000"/>
                <a:gd name="connsiteX14" fmla="*/ 0 w 10972800"/>
                <a:gd name="connsiteY14" fmla="*/ 1120414 h 1143000"/>
                <a:gd name="connsiteX15" fmla="*/ 0 w 10972800"/>
                <a:gd name="connsiteY15" fmla="*/ 22586 h 1143000"/>
                <a:gd name="connsiteX16" fmla="*/ 22586 w 10972800"/>
                <a:gd name="connsiteY1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72800" h="1143000">
                  <a:moveTo>
                    <a:pt x="508755" y="149469"/>
                  </a:moveTo>
                  <a:lnTo>
                    <a:pt x="434149" y="496894"/>
                  </a:lnTo>
                  <a:lnTo>
                    <a:pt x="86724" y="571500"/>
                  </a:lnTo>
                  <a:lnTo>
                    <a:pt x="434149" y="646105"/>
                  </a:lnTo>
                  <a:lnTo>
                    <a:pt x="508755" y="993530"/>
                  </a:lnTo>
                  <a:lnTo>
                    <a:pt x="583360" y="646105"/>
                  </a:lnTo>
                  <a:lnTo>
                    <a:pt x="930785" y="571500"/>
                  </a:lnTo>
                  <a:lnTo>
                    <a:pt x="583360" y="496894"/>
                  </a:lnTo>
                  <a:close/>
                  <a:moveTo>
                    <a:pt x="22586" y="0"/>
                  </a:moveTo>
                  <a:lnTo>
                    <a:pt x="10950214" y="0"/>
                  </a:lnTo>
                  <a:cubicBezTo>
                    <a:pt x="10962688" y="0"/>
                    <a:pt x="10972800" y="10112"/>
                    <a:pt x="10972800" y="22586"/>
                  </a:cubicBezTo>
                  <a:lnTo>
                    <a:pt x="10972800" y="1120414"/>
                  </a:lnTo>
                  <a:cubicBezTo>
                    <a:pt x="10972800" y="1132888"/>
                    <a:pt x="10962688" y="1143000"/>
                    <a:pt x="10950214" y="1143000"/>
                  </a:cubicBezTo>
                  <a:lnTo>
                    <a:pt x="22586" y="1143000"/>
                  </a:lnTo>
                  <a:cubicBezTo>
                    <a:pt x="10112" y="1143000"/>
                    <a:pt x="0" y="1132888"/>
                    <a:pt x="0" y="1120414"/>
                  </a:cubicBezTo>
                  <a:lnTo>
                    <a:pt x="0" y="22586"/>
                  </a:lnTo>
                  <a:cubicBezTo>
                    <a:pt x="0" y="10112"/>
                    <a:pt x="10112" y="0"/>
                    <a:pt x="22586" y="0"/>
                  </a:cubicBezTo>
                  <a:close/>
                </a:path>
              </a:pathLst>
            </a:cu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188720" rIns="228600" rtlCol="0" anchor="ctr">
              <a:noAutofit/>
            </a:bodyPr>
            <a:lstStyle/>
            <a:p>
              <a:pPr>
                <a:spcBef>
                  <a:spcPts val="1200"/>
                </a:spcBef>
              </a:pPr>
              <a:r>
                <a:rPr lang="en-US" sz="2400" dirty="0">
                  <a:solidFill>
                    <a:srgbClr val="333333"/>
                  </a:solidFill>
                </a:rPr>
                <a:t>Pharmacologic interventions, including acid suppressants, are not routinely recommended for otherwise healthy infants with reflux</a:t>
              </a:r>
            </a:p>
          </p:txBody>
        </p:sp>
        <p:cxnSp>
          <p:nvCxnSpPr>
            <p:cNvPr id="17" name="Straight Connector 16">
              <a:extLst>
                <a:ext uri="{FF2B5EF4-FFF2-40B4-BE49-F238E27FC236}">
                  <a16:creationId xmlns:a16="http://schemas.microsoft.com/office/drawing/2014/main" id="{FB95B38F-2443-3F42-E652-8EFD9AE285BE}"/>
                </a:ext>
              </a:extLst>
            </p:cNvPr>
            <p:cNvCxnSpPr>
              <a:cxnSpLocks/>
            </p:cNvCxnSpPr>
            <p:nvPr/>
          </p:nvCxnSpPr>
          <p:spPr>
            <a:xfrm>
              <a:off x="1312606" y="1432181"/>
              <a:ext cx="0" cy="914400"/>
            </a:xfrm>
            <a:prstGeom prst="line">
              <a:avLst/>
            </a:prstGeom>
            <a:ln w="19050" cap="rnd">
              <a:gradFill>
                <a:gsLst>
                  <a:gs pos="0">
                    <a:schemeClr val="accent2">
                      <a:lumMod val="40000"/>
                      <a:lumOff val="60000"/>
                    </a:schemeClr>
                  </a:gs>
                  <a:gs pos="100000">
                    <a:schemeClr val="accent2"/>
                  </a:gs>
                </a:gsLst>
                <a:lin ang="5400000" scaled="1"/>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8518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42B16-A89E-C6D2-58F1-7F830B8E3A0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C56256D-7353-0071-CFA5-223FBD57330A}"/>
              </a:ext>
            </a:extLst>
          </p:cNvPr>
          <p:cNvSpPr txBox="1"/>
          <p:nvPr/>
        </p:nvSpPr>
        <p:spPr>
          <a:xfrm>
            <a:off x="1519286" y="2725761"/>
            <a:ext cx="9153427" cy="523220"/>
          </a:xfrm>
          <a:prstGeom prst="rect">
            <a:avLst/>
          </a:prstGeom>
          <a:noFill/>
        </p:spPr>
        <p:txBody>
          <a:bodyPr wrap="square" rtlCol="0">
            <a:spAutoFit/>
          </a:bodyPr>
          <a:lstStyle/>
          <a:p>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Audience Questions</a:t>
            </a:r>
          </a:p>
        </p:txBody>
      </p:sp>
    </p:spTree>
    <p:extLst>
      <p:ext uri="{BB962C8B-B14F-4D97-AF65-F5344CB8AC3E}">
        <p14:creationId xmlns:p14="http://schemas.microsoft.com/office/powerpoint/2010/main" val="193088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1E6EC1-1647-9B5A-41AC-21EB94CDDCB2}"/>
              </a:ext>
            </a:extLst>
          </p:cNvPr>
          <p:cNvSpPr>
            <a:spLocks noGrp="1"/>
          </p:cNvSpPr>
          <p:nvPr>
            <p:ph type="ctrTitle"/>
          </p:nvPr>
        </p:nvSpPr>
        <p:spPr/>
        <p:txBody>
          <a:bodyPr/>
          <a:lstStyle/>
          <a:p>
            <a:r>
              <a:rPr lang="en-US" dirty="0"/>
              <a:t>Overview of GER and GERD</a:t>
            </a:r>
          </a:p>
        </p:txBody>
      </p:sp>
      <p:sp>
        <p:nvSpPr>
          <p:cNvPr id="6" name="Subtitle 5">
            <a:extLst>
              <a:ext uri="{FF2B5EF4-FFF2-40B4-BE49-F238E27FC236}">
                <a16:creationId xmlns:a16="http://schemas.microsoft.com/office/drawing/2014/main" id="{C5B66310-A4CF-5767-101D-4519C674DBFD}"/>
              </a:ext>
            </a:extLst>
          </p:cNvPr>
          <p:cNvSpPr>
            <a:spLocks noGrp="1"/>
          </p:cNvSpPr>
          <p:nvPr>
            <p:ph type="subTitle" idx="1"/>
          </p:nvPr>
        </p:nvSpPr>
        <p:spPr/>
        <p:txBody>
          <a:bodyPr/>
          <a:lstStyle/>
          <a:p>
            <a:r>
              <a:rPr lang="en-US" dirty="0"/>
              <a:t>Julie </a:t>
            </a:r>
            <a:r>
              <a:rPr lang="en-US" dirty="0" err="1"/>
              <a:t>Khlevner</a:t>
            </a:r>
            <a:r>
              <a:rPr lang="en-US" dirty="0"/>
              <a:t>, MD</a:t>
            </a:r>
          </a:p>
        </p:txBody>
      </p:sp>
    </p:spTree>
    <p:extLst>
      <p:ext uri="{BB962C8B-B14F-4D97-AF65-F5344CB8AC3E}">
        <p14:creationId xmlns:p14="http://schemas.microsoft.com/office/powerpoint/2010/main" val="122360265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42B16-A89E-C6D2-58F1-7F830B8E3A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E76380-926B-6A91-46F3-885AD58C71EC}"/>
              </a:ext>
            </a:extLst>
          </p:cNvPr>
          <p:cNvSpPr>
            <a:spLocks noGrp="1"/>
          </p:cNvSpPr>
          <p:nvPr>
            <p:ph type="title"/>
          </p:nvPr>
        </p:nvSpPr>
        <p:spPr/>
        <p:txBody>
          <a:bodyPr>
            <a:normAutofit/>
          </a:bodyPr>
          <a:lstStyle/>
          <a:p>
            <a:r>
              <a:rPr lang="en-US" altLang="en-US" sz="28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GER and GERD and Infants: What Are Your Treatment Strategies? </a:t>
            </a:r>
            <a:endParaRPr lang="en-US" sz="2800" dirty="0"/>
          </a:p>
        </p:txBody>
      </p:sp>
      <p:sp>
        <p:nvSpPr>
          <p:cNvPr id="9" name="TextBox 8">
            <a:extLst>
              <a:ext uri="{FF2B5EF4-FFF2-40B4-BE49-F238E27FC236}">
                <a16:creationId xmlns:a16="http://schemas.microsoft.com/office/drawing/2014/main" id="{3C56256D-7353-0071-CFA5-223FBD57330A}"/>
              </a:ext>
            </a:extLst>
          </p:cNvPr>
          <p:cNvSpPr txBox="1"/>
          <p:nvPr/>
        </p:nvSpPr>
        <p:spPr>
          <a:xfrm>
            <a:off x="1519286" y="2725761"/>
            <a:ext cx="9153427" cy="1569660"/>
          </a:xfrm>
          <a:prstGeom prst="rect">
            <a:avLst/>
          </a:prstGeom>
          <a:noFill/>
        </p:spPr>
        <p:txBody>
          <a:bodyPr wrap="square" rtlCol="0">
            <a:spAutoFit/>
          </a:bodyPr>
          <a:lstStyle/>
          <a:p>
            <a:r>
              <a:rPr lang="en-US"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What is the earliest age you recommend thickening formula or human milk? Do you have any concerns regarding changing the macronutrient profile, since thickeners increase carbs, and thereby decrease protein and fat concentration?</a:t>
            </a:r>
          </a:p>
        </p:txBody>
      </p:sp>
    </p:spTree>
    <p:extLst>
      <p:ext uri="{BB962C8B-B14F-4D97-AF65-F5344CB8AC3E}">
        <p14:creationId xmlns:p14="http://schemas.microsoft.com/office/powerpoint/2010/main" val="37353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42B16-A89E-C6D2-58F1-7F830B8E3A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E76380-926B-6A91-46F3-885AD58C71EC}"/>
              </a:ext>
            </a:extLst>
          </p:cNvPr>
          <p:cNvSpPr>
            <a:spLocks noGrp="1"/>
          </p:cNvSpPr>
          <p:nvPr>
            <p:ph type="title"/>
          </p:nvPr>
        </p:nvSpPr>
        <p:spPr/>
        <p:txBody>
          <a:bodyPr>
            <a:normAutofit/>
          </a:bodyPr>
          <a:lstStyle/>
          <a:p>
            <a:r>
              <a:rPr lang="en-US" altLang="en-US" sz="28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GER and GERD and Infants: What Are Your Treatment Strategies? </a:t>
            </a:r>
            <a:endParaRPr lang="en-US" sz="2800" dirty="0"/>
          </a:p>
        </p:txBody>
      </p:sp>
      <p:sp>
        <p:nvSpPr>
          <p:cNvPr id="2" name="TextBox 1">
            <a:extLst>
              <a:ext uri="{FF2B5EF4-FFF2-40B4-BE49-F238E27FC236}">
                <a16:creationId xmlns:a16="http://schemas.microsoft.com/office/drawing/2014/main" id="{C1000640-5A1F-1E46-BA53-619D402F9A0D}"/>
              </a:ext>
            </a:extLst>
          </p:cNvPr>
          <p:cNvSpPr txBox="1"/>
          <p:nvPr/>
        </p:nvSpPr>
        <p:spPr>
          <a:xfrm>
            <a:off x="1519286" y="2725761"/>
            <a:ext cx="9153427" cy="830997"/>
          </a:xfrm>
          <a:prstGeom prst="rect">
            <a:avLst/>
          </a:prstGeom>
          <a:noFill/>
        </p:spPr>
        <p:txBody>
          <a:bodyPr wrap="square" rtlCol="0">
            <a:spAutoFit/>
          </a:bodyPr>
          <a:lstStyle>
            <a:defPPr>
              <a:defRPr lang="en-US"/>
            </a:defPPr>
            <a:lvl1pPr>
              <a:defRPr sz="2200">
                <a:solidFill>
                  <a:schemeClr val="tx1">
                    <a:lumMod val="75000"/>
                    <a:lumOff val="25000"/>
                  </a:schemeClr>
                </a:solidFill>
              </a:defRPr>
            </a:lvl1pPr>
          </a:lstStyle>
          <a:p>
            <a:r>
              <a:rPr lang="en-US" sz="2400" b="1" dirty="0">
                <a:latin typeface="Open Sans" panose="020B0606030504020204" pitchFamily="34" charset="0"/>
                <a:ea typeface="Open Sans" panose="020B0606030504020204" pitchFamily="34" charset="0"/>
                <a:cs typeface="Open Sans" panose="020B0606030504020204" pitchFamily="34" charset="0"/>
              </a:rPr>
              <a:t>What would you suggest to use to thicken regular infant formulas if specialized thickened formulas are unavailable?</a:t>
            </a:r>
          </a:p>
        </p:txBody>
      </p:sp>
    </p:spTree>
    <p:extLst>
      <p:ext uri="{BB962C8B-B14F-4D97-AF65-F5344CB8AC3E}">
        <p14:creationId xmlns:p14="http://schemas.microsoft.com/office/powerpoint/2010/main" val="176699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42B16-A89E-C6D2-58F1-7F830B8E3A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E76380-926B-6A91-46F3-885AD58C71EC}"/>
              </a:ext>
            </a:extLst>
          </p:cNvPr>
          <p:cNvSpPr>
            <a:spLocks noGrp="1"/>
          </p:cNvSpPr>
          <p:nvPr>
            <p:ph type="title"/>
          </p:nvPr>
        </p:nvSpPr>
        <p:spPr/>
        <p:txBody>
          <a:bodyPr>
            <a:normAutofit/>
          </a:bodyPr>
          <a:lstStyle/>
          <a:p>
            <a:r>
              <a:rPr lang="en-US" altLang="en-US" sz="28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GER and GERD and Infants: What Are Your Treatment Strategies? </a:t>
            </a:r>
            <a:endParaRPr lang="en-US" sz="2800" dirty="0"/>
          </a:p>
        </p:txBody>
      </p:sp>
      <p:sp>
        <p:nvSpPr>
          <p:cNvPr id="2" name="TextBox 1">
            <a:extLst>
              <a:ext uri="{FF2B5EF4-FFF2-40B4-BE49-F238E27FC236}">
                <a16:creationId xmlns:a16="http://schemas.microsoft.com/office/drawing/2014/main" id="{2FFB8D03-BB85-1100-A9F1-795EE8346782}"/>
              </a:ext>
            </a:extLst>
          </p:cNvPr>
          <p:cNvSpPr txBox="1"/>
          <p:nvPr/>
        </p:nvSpPr>
        <p:spPr>
          <a:xfrm>
            <a:off x="1519286" y="2725761"/>
            <a:ext cx="9236698" cy="461665"/>
          </a:xfrm>
          <a:prstGeom prst="rect">
            <a:avLst/>
          </a:prstGeom>
          <a:noFill/>
        </p:spPr>
        <p:txBody>
          <a:bodyPr wrap="square" rtlCol="0">
            <a:spAutoFit/>
          </a:bodyPr>
          <a:lstStyle>
            <a:defPPr>
              <a:defRPr lang="en-US"/>
            </a:defPPr>
            <a:lvl1pPr>
              <a:defRPr sz="2200">
                <a:solidFill>
                  <a:schemeClr val="tx1">
                    <a:lumMod val="75000"/>
                    <a:lumOff val="25000"/>
                  </a:schemeClr>
                </a:solidFill>
              </a:defRPr>
            </a:lvl1pPr>
          </a:lstStyle>
          <a:p>
            <a:r>
              <a:rPr lang="en-US" sz="2400" b="1" dirty="0">
                <a:latin typeface="Open Sans" panose="020B0606030504020204" pitchFamily="34" charset="0"/>
                <a:ea typeface="Open Sans" panose="020B0606030504020204" pitchFamily="34" charset="0"/>
                <a:cs typeface="Open Sans" panose="020B0606030504020204" pitchFamily="34" charset="0"/>
              </a:rPr>
              <a:t>Will thickening formula help a leaking G-tube for an older child? </a:t>
            </a:r>
          </a:p>
        </p:txBody>
      </p:sp>
    </p:spTree>
    <p:extLst>
      <p:ext uri="{BB962C8B-B14F-4D97-AF65-F5344CB8AC3E}">
        <p14:creationId xmlns:p14="http://schemas.microsoft.com/office/powerpoint/2010/main" val="244880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42B16-A89E-C6D2-58F1-7F830B8E3A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E76380-926B-6A91-46F3-885AD58C71EC}"/>
              </a:ext>
            </a:extLst>
          </p:cNvPr>
          <p:cNvSpPr>
            <a:spLocks noGrp="1"/>
          </p:cNvSpPr>
          <p:nvPr>
            <p:ph type="title"/>
          </p:nvPr>
        </p:nvSpPr>
        <p:spPr/>
        <p:txBody>
          <a:bodyPr>
            <a:normAutofit/>
          </a:bodyPr>
          <a:lstStyle/>
          <a:p>
            <a:r>
              <a:rPr lang="en-US" altLang="en-US" sz="28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GER and GERD and Infants: What Are Your Treatment Strategies? </a:t>
            </a:r>
            <a:endParaRPr lang="en-US" sz="2800" dirty="0"/>
          </a:p>
        </p:txBody>
      </p:sp>
      <p:sp>
        <p:nvSpPr>
          <p:cNvPr id="7" name="TextBox 6">
            <a:extLst>
              <a:ext uri="{FF2B5EF4-FFF2-40B4-BE49-F238E27FC236}">
                <a16:creationId xmlns:a16="http://schemas.microsoft.com/office/drawing/2014/main" id="{83A3C7B8-429D-BE9D-9118-79FF8B2BC389}"/>
              </a:ext>
            </a:extLst>
          </p:cNvPr>
          <p:cNvSpPr txBox="1"/>
          <p:nvPr/>
        </p:nvSpPr>
        <p:spPr>
          <a:xfrm>
            <a:off x="1519286" y="2725761"/>
            <a:ext cx="9153427" cy="1938992"/>
          </a:xfrm>
          <a:prstGeom prst="rect">
            <a:avLst/>
          </a:prstGeom>
          <a:noFill/>
        </p:spPr>
        <p:txBody>
          <a:bodyPr wrap="square" rtlCol="0">
            <a:spAutoFit/>
          </a:bodyPr>
          <a:lstStyle>
            <a:defPPr>
              <a:defRPr lang="en-US"/>
            </a:defPPr>
            <a:lvl1pPr>
              <a:defRPr sz="2200">
                <a:solidFill>
                  <a:schemeClr val="tx1">
                    <a:lumMod val="75000"/>
                    <a:lumOff val="25000"/>
                  </a:schemeClr>
                </a:solidFill>
              </a:defRPr>
            </a:lvl1pPr>
          </a:lstStyle>
          <a:p>
            <a:r>
              <a:rPr lang="en-US" sz="2400" b="1" dirty="0">
                <a:latin typeface="Open Sans" panose="020B0606030504020204" pitchFamily="34" charset="0"/>
                <a:ea typeface="Open Sans" panose="020B0606030504020204" pitchFamily="34" charset="0"/>
                <a:cs typeface="Open Sans" panose="020B0606030504020204" pitchFamily="34" charset="0"/>
              </a:rPr>
              <a:t>When babies in the NICU have some desaturation and bradycardia events while an NG tube is infusing, suggesting the spells are attributed to reflux, are there data that show that positioning with the head of the bed up during the feeding helps decrease these spells? </a:t>
            </a:r>
          </a:p>
        </p:txBody>
      </p:sp>
    </p:spTree>
    <p:extLst>
      <p:ext uri="{BB962C8B-B14F-4D97-AF65-F5344CB8AC3E}">
        <p14:creationId xmlns:p14="http://schemas.microsoft.com/office/powerpoint/2010/main" val="158766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42B16-A89E-C6D2-58F1-7F830B8E3A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E76380-926B-6A91-46F3-885AD58C71EC}"/>
              </a:ext>
            </a:extLst>
          </p:cNvPr>
          <p:cNvSpPr>
            <a:spLocks noGrp="1"/>
          </p:cNvSpPr>
          <p:nvPr>
            <p:ph type="title"/>
          </p:nvPr>
        </p:nvSpPr>
        <p:spPr/>
        <p:txBody>
          <a:bodyPr>
            <a:normAutofit/>
          </a:bodyPr>
          <a:lstStyle/>
          <a:p>
            <a:r>
              <a:rPr lang="en-US" altLang="en-US" sz="28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GER and GERD and Infants: What Are Your Treatment Strategies? </a:t>
            </a:r>
            <a:endParaRPr lang="en-US" sz="2800" dirty="0"/>
          </a:p>
        </p:txBody>
      </p:sp>
      <p:sp>
        <p:nvSpPr>
          <p:cNvPr id="7" name="TextBox 6">
            <a:extLst>
              <a:ext uri="{FF2B5EF4-FFF2-40B4-BE49-F238E27FC236}">
                <a16:creationId xmlns:a16="http://schemas.microsoft.com/office/drawing/2014/main" id="{83A3C7B8-429D-BE9D-9118-79FF8B2BC389}"/>
              </a:ext>
            </a:extLst>
          </p:cNvPr>
          <p:cNvSpPr txBox="1"/>
          <p:nvPr/>
        </p:nvSpPr>
        <p:spPr>
          <a:xfrm>
            <a:off x="1519286" y="2725761"/>
            <a:ext cx="9153427" cy="830997"/>
          </a:xfrm>
          <a:prstGeom prst="rect">
            <a:avLst/>
          </a:prstGeom>
          <a:noFill/>
        </p:spPr>
        <p:txBody>
          <a:bodyPr wrap="square" rtlCol="0">
            <a:spAutoFit/>
          </a:bodyPr>
          <a:lstStyle>
            <a:defPPr>
              <a:defRPr lang="en-US"/>
            </a:defPPr>
            <a:lvl1pPr>
              <a:defRPr sz="2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1" dirty="0"/>
              <a:t>Is the presence of bradycardias and desaturations with feeds always associated with reflux? </a:t>
            </a:r>
          </a:p>
        </p:txBody>
      </p:sp>
    </p:spTree>
    <p:extLst>
      <p:ext uri="{BB962C8B-B14F-4D97-AF65-F5344CB8AC3E}">
        <p14:creationId xmlns:p14="http://schemas.microsoft.com/office/powerpoint/2010/main" val="43012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7893841-045A-B1A2-292A-F434FA7BEFA8}"/>
              </a:ext>
            </a:extLst>
          </p:cNvPr>
          <p:cNvSpPr txBox="1">
            <a:spLocks/>
          </p:cNvSpPr>
          <p:nvPr/>
        </p:nvSpPr>
        <p:spPr>
          <a:xfrm>
            <a:off x="407325" y="327282"/>
            <a:ext cx="11682153" cy="1143000"/>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3600" b="1" kern="1200">
                <a:solidFill>
                  <a:schemeClr val="tx2">
                    <a:lumMod val="75000"/>
                  </a:schemeClr>
                </a:solidFill>
                <a:latin typeface="+mj-lt"/>
                <a:ea typeface="+mj-ea"/>
                <a:cs typeface="+mn-cs"/>
              </a:defRPr>
            </a:lvl1pPr>
          </a:lstStyle>
          <a:p>
            <a:r>
              <a:rPr lang="en-US" altLang="en-US" sz="2800">
                <a:latin typeface="Open Sans" panose="020B0606030504020204" pitchFamily="34" charset="0"/>
                <a:ea typeface="Open Sans" panose="020B0606030504020204" pitchFamily="34" charset="0"/>
                <a:cs typeface="Open Sans" panose="020B0606030504020204" pitchFamily="34" charset="0"/>
              </a:rPr>
              <a:t>GER and GERD and Infants: What Are Your Treatment Strategies? </a:t>
            </a:r>
            <a:endParaRPr lang="en-US" sz="2800" dirty="0"/>
          </a:p>
        </p:txBody>
      </p:sp>
      <p:sp>
        <p:nvSpPr>
          <p:cNvPr id="7" name="TextBox 6">
            <a:extLst>
              <a:ext uri="{FF2B5EF4-FFF2-40B4-BE49-F238E27FC236}">
                <a16:creationId xmlns:a16="http://schemas.microsoft.com/office/drawing/2014/main" id="{83A3C7B8-429D-BE9D-9118-79FF8B2BC389}"/>
              </a:ext>
            </a:extLst>
          </p:cNvPr>
          <p:cNvSpPr txBox="1"/>
          <p:nvPr/>
        </p:nvSpPr>
        <p:spPr>
          <a:xfrm>
            <a:off x="1519286" y="2725761"/>
            <a:ext cx="9153427" cy="461665"/>
          </a:xfrm>
          <a:prstGeom prst="rect">
            <a:avLst/>
          </a:prstGeom>
          <a:noFill/>
        </p:spPr>
        <p:txBody>
          <a:bodyPr wrap="square" rtlCol="0">
            <a:spAutoFit/>
          </a:bodyPr>
          <a:lstStyle>
            <a:defPPr>
              <a:defRPr lang="en-US"/>
            </a:defPPr>
            <a:lvl1pPr>
              <a:defRPr sz="2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1" dirty="0"/>
              <a:t>What thickeners would you recommend for a preterm infant? </a:t>
            </a:r>
          </a:p>
        </p:txBody>
      </p:sp>
    </p:spTree>
    <p:extLst>
      <p:ext uri="{BB962C8B-B14F-4D97-AF65-F5344CB8AC3E}">
        <p14:creationId xmlns:p14="http://schemas.microsoft.com/office/powerpoint/2010/main" val="3103808264"/>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808E594-6635-F849-E382-734D5CBA3F99}"/>
              </a:ext>
            </a:extLst>
          </p:cNvPr>
          <p:cNvSpPr>
            <a:spLocks noGrp="1"/>
          </p:cNvSpPr>
          <p:nvPr>
            <p:ph type="title"/>
          </p:nvPr>
        </p:nvSpPr>
        <p:spPr>
          <a:xfrm>
            <a:off x="254925" y="174882"/>
            <a:ext cx="11682153" cy="1143000"/>
          </a:xfrm>
        </p:spPr>
        <p:txBody>
          <a:bodyPr>
            <a:normAutofit/>
          </a:bodyPr>
          <a:lstStyle/>
          <a:p>
            <a:r>
              <a:rPr lang="en-US" altLang="en-US" sz="28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GER and GERD and Infants: What Are Your Treatment Strategies? </a:t>
            </a:r>
            <a:endParaRPr lang="en-US" sz="2800" dirty="0"/>
          </a:p>
        </p:txBody>
      </p:sp>
      <p:sp>
        <p:nvSpPr>
          <p:cNvPr id="7" name="TextBox 6">
            <a:extLst>
              <a:ext uri="{FF2B5EF4-FFF2-40B4-BE49-F238E27FC236}">
                <a16:creationId xmlns:a16="http://schemas.microsoft.com/office/drawing/2014/main" id="{83A3C7B8-429D-BE9D-9118-79FF8B2BC389}"/>
              </a:ext>
            </a:extLst>
          </p:cNvPr>
          <p:cNvSpPr txBox="1"/>
          <p:nvPr/>
        </p:nvSpPr>
        <p:spPr>
          <a:xfrm>
            <a:off x="1519286" y="2725761"/>
            <a:ext cx="9153427" cy="830997"/>
          </a:xfrm>
          <a:prstGeom prst="rect">
            <a:avLst/>
          </a:prstGeom>
          <a:noFill/>
        </p:spPr>
        <p:txBody>
          <a:bodyPr wrap="square" rtlCol="0">
            <a:spAutoFit/>
          </a:bodyPr>
          <a:lstStyle>
            <a:defPPr>
              <a:defRPr lang="en-US"/>
            </a:defPPr>
            <a:lvl1pPr>
              <a:defRPr sz="2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1" dirty="0"/>
              <a:t>Can we expect new guidelines on the management of GERD from NASPGHAN?</a:t>
            </a:r>
          </a:p>
        </p:txBody>
      </p:sp>
    </p:spTree>
    <p:extLst>
      <p:ext uri="{BB962C8B-B14F-4D97-AF65-F5344CB8AC3E}">
        <p14:creationId xmlns:p14="http://schemas.microsoft.com/office/powerpoint/2010/main" val="424416144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ired Logo Express Output 1920x1080">
            <a:hlinkClick r:id="" action="ppaction://media"/>
            <a:extLst>
              <a:ext uri="{FF2B5EF4-FFF2-40B4-BE49-F238E27FC236}">
                <a16:creationId xmlns:a16="http://schemas.microsoft.com/office/drawing/2014/main" id="{237FFFA0-D2B0-8D74-8DCE-5DE68FEED1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27233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67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F539-F35C-7CBA-5541-24EA3A9819BD}"/>
              </a:ext>
            </a:extLst>
          </p:cNvPr>
          <p:cNvSpPr>
            <a:spLocks noGrp="1"/>
          </p:cNvSpPr>
          <p:nvPr>
            <p:ph type="title"/>
          </p:nvPr>
        </p:nvSpPr>
        <p:spPr/>
        <p:txBody>
          <a:bodyPr/>
          <a:lstStyle/>
          <a:p>
            <a:r>
              <a:rPr lang="en-US" dirty="0"/>
              <a:t>Physiology of the Anti-Reflux Barrier</a:t>
            </a:r>
          </a:p>
        </p:txBody>
      </p:sp>
      <p:sp>
        <p:nvSpPr>
          <p:cNvPr id="4" name="Text Placeholder 3">
            <a:extLst>
              <a:ext uri="{FF2B5EF4-FFF2-40B4-BE49-F238E27FC236}">
                <a16:creationId xmlns:a16="http://schemas.microsoft.com/office/drawing/2014/main" id="{5410430C-40FF-A0F5-3A68-5D64E1BF1B7E}"/>
              </a:ext>
            </a:extLst>
          </p:cNvPr>
          <p:cNvSpPr>
            <a:spLocks noGrp="1"/>
          </p:cNvSpPr>
          <p:nvPr>
            <p:ph type="body" sz="quarter" idx="10"/>
          </p:nvPr>
        </p:nvSpPr>
        <p:spPr/>
        <p:txBody>
          <a:bodyPr/>
          <a:lstStyle/>
          <a:p>
            <a:r>
              <a:rPr lang="en-US" dirty="0"/>
              <a:t>[1]. Andrews WG, Louie BE. </a:t>
            </a:r>
            <a:r>
              <a:rPr lang="en-US" i="1" dirty="0"/>
              <a:t>Ann </a:t>
            </a:r>
            <a:r>
              <a:rPr lang="en-US" i="1" dirty="0" err="1"/>
              <a:t>Laparosc</a:t>
            </a:r>
            <a:r>
              <a:rPr lang="en-US" i="1" dirty="0"/>
              <a:t> </a:t>
            </a:r>
            <a:r>
              <a:rPr lang="en-US" i="1" dirty="0" err="1"/>
              <a:t>Endosc</a:t>
            </a:r>
            <a:r>
              <a:rPr lang="en-US" i="1" dirty="0"/>
              <a:t> Surg. </a:t>
            </a:r>
            <a:r>
              <a:rPr lang="en-US" dirty="0"/>
              <a:t>2021;6:41. [2]. Tack J, </a:t>
            </a:r>
            <a:r>
              <a:rPr lang="en-US" dirty="0" err="1"/>
              <a:t>Pandolfino</a:t>
            </a:r>
            <a:r>
              <a:rPr lang="en-US" dirty="0"/>
              <a:t> JE. </a:t>
            </a:r>
            <a:r>
              <a:rPr lang="en-US" i="1" dirty="0"/>
              <a:t>Gastroenterology</a:t>
            </a:r>
            <a:r>
              <a:rPr lang="en-US" dirty="0"/>
              <a:t>. 2018;154(2):277-288. doi:10.1053/j.gastro.2017.09.047</a:t>
            </a:r>
          </a:p>
        </p:txBody>
      </p:sp>
      <p:sp>
        <p:nvSpPr>
          <p:cNvPr id="5" name="Text Placeholder 4">
            <a:extLst>
              <a:ext uri="{FF2B5EF4-FFF2-40B4-BE49-F238E27FC236}">
                <a16:creationId xmlns:a16="http://schemas.microsoft.com/office/drawing/2014/main" id="{6EB9DFD6-D512-88AC-64C6-E908A8A5EC0C}"/>
              </a:ext>
            </a:extLst>
          </p:cNvPr>
          <p:cNvSpPr>
            <a:spLocks noGrp="1"/>
          </p:cNvSpPr>
          <p:nvPr>
            <p:ph type="body" sz="quarter" idx="11"/>
          </p:nvPr>
        </p:nvSpPr>
        <p:spPr/>
        <p:txBody>
          <a:bodyPr/>
          <a:lstStyle/>
          <a:p>
            <a:pPr marL="0" indent="0">
              <a:buNone/>
            </a:pPr>
            <a:r>
              <a:rPr lang="en-US" dirty="0"/>
              <a:t>Image used under a Creative Commons license (CC BY). © The Authors (2021).</a:t>
            </a:r>
          </a:p>
        </p:txBody>
      </p:sp>
      <p:sp>
        <p:nvSpPr>
          <p:cNvPr id="9" name="Content Placeholder 8">
            <a:extLst>
              <a:ext uri="{FF2B5EF4-FFF2-40B4-BE49-F238E27FC236}">
                <a16:creationId xmlns:a16="http://schemas.microsoft.com/office/drawing/2014/main" id="{DC58011E-0E00-95A0-2216-ACA6BB7D7B73}"/>
              </a:ext>
            </a:extLst>
          </p:cNvPr>
          <p:cNvSpPr>
            <a:spLocks noGrp="1"/>
          </p:cNvSpPr>
          <p:nvPr>
            <p:ph idx="1"/>
          </p:nvPr>
        </p:nvSpPr>
        <p:spPr>
          <a:xfrm>
            <a:off x="5352728" y="1342497"/>
            <a:ext cx="6595395" cy="4427551"/>
          </a:xfrm>
        </p:spPr>
        <p:txBody>
          <a:bodyPr>
            <a:normAutofit fontScale="92500" lnSpcReduction="10000"/>
          </a:bodyPr>
          <a:lstStyle/>
          <a:p>
            <a:r>
              <a:rPr lang="en-US" dirty="0"/>
              <a:t>The </a:t>
            </a:r>
            <a:r>
              <a:rPr lang="en-US" b="1" dirty="0">
                <a:solidFill>
                  <a:schemeClr val="tx2"/>
                </a:solidFill>
              </a:rPr>
              <a:t>anti-reflux barrier </a:t>
            </a:r>
            <a:r>
              <a:rPr lang="en-US" dirty="0"/>
              <a:t>is an anatomic zone that protects against esophageal reflux exposure</a:t>
            </a:r>
            <a:r>
              <a:rPr lang="en-US" baseline="30000" dirty="0"/>
              <a:t>[2]</a:t>
            </a:r>
            <a:endParaRPr lang="en-US" dirty="0"/>
          </a:p>
          <a:p>
            <a:pPr lvl="1"/>
            <a:r>
              <a:rPr lang="en-US" dirty="0"/>
              <a:t>Includes lower esophageal sphincter (LES), crural diaphragm, and structures supporting the gastroesophageal flap valve</a:t>
            </a:r>
          </a:p>
          <a:p>
            <a:pPr lvl="1"/>
            <a:r>
              <a:rPr lang="en-US" dirty="0"/>
              <a:t>Overlap of the LES and diaphragm creates an effective barrier</a:t>
            </a:r>
          </a:p>
          <a:p>
            <a:r>
              <a:rPr lang="en-US" b="1" dirty="0">
                <a:solidFill>
                  <a:schemeClr val="tx2"/>
                </a:solidFill>
              </a:rPr>
              <a:t>Airway protective mechanisms </a:t>
            </a:r>
            <a:r>
              <a:rPr lang="en-US" dirty="0"/>
              <a:t>(e.g., coughing and swallowing) facilitate esophageal clearance </a:t>
            </a:r>
          </a:p>
          <a:p>
            <a:r>
              <a:rPr lang="en-US" b="1" dirty="0">
                <a:solidFill>
                  <a:schemeClr val="tx2"/>
                </a:solidFill>
              </a:rPr>
              <a:t>Transient LES relaxation</a:t>
            </a:r>
            <a:r>
              <a:rPr lang="en-US" dirty="0"/>
              <a:t> and </a:t>
            </a:r>
            <a:r>
              <a:rPr lang="en-US" b="1" dirty="0">
                <a:solidFill>
                  <a:schemeClr val="tx2"/>
                </a:solidFill>
              </a:rPr>
              <a:t>impaired esophageal clearance </a:t>
            </a:r>
            <a:r>
              <a:rPr lang="en-US" dirty="0"/>
              <a:t>can lead to reflux</a:t>
            </a:r>
          </a:p>
        </p:txBody>
      </p:sp>
      <p:pic>
        <p:nvPicPr>
          <p:cNvPr id="10" name="Content Placeholder 5">
            <a:extLst>
              <a:ext uri="{FF2B5EF4-FFF2-40B4-BE49-F238E27FC236}">
                <a16:creationId xmlns:a16="http://schemas.microsoft.com/office/drawing/2014/main" id="{314616E2-40F3-DEFA-091C-AB9C04154776}"/>
              </a:ext>
            </a:extLst>
          </p:cNvPr>
          <p:cNvPicPr>
            <a:picLocks noChangeAspect="1"/>
          </p:cNvPicPr>
          <p:nvPr/>
        </p:nvPicPr>
        <p:blipFill>
          <a:blip r:embed="rId2"/>
          <a:srcRect l="2110" t="2812" r="2108" b="19051"/>
          <a:stretch/>
        </p:blipFill>
        <p:spPr>
          <a:xfrm>
            <a:off x="509795" y="1463837"/>
            <a:ext cx="4707419" cy="4101694"/>
          </a:xfrm>
          <a:prstGeom prst="rect">
            <a:avLst/>
          </a:prstGeom>
          <a:ln>
            <a:solidFill>
              <a:schemeClr val="tx1"/>
            </a:solidFill>
          </a:ln>
        </p:spPr>
      </p:pic>
      <p:sp>
        <p:nvSpPr>
          <p:cNvPr id="11" name="TextBox 10">
            <a:extLst>
              <a:ext uri="{FF2B5EF4-FFF2-40B4-BE49-F238E27FC236}">
                <a16:creationId xmlns:a16="http://schemas.microsoft.com/office/drawing/2014/main" id="{73C173AD-CE5C-9AD2-2EE6-D76774A72C0D}"/>
              </a:ext>
            </a:extLst>
          </p:cNvPr>
          <p:cNvSpPr txBox="1"/>
          <p:nvPr/>
        </p:nvSpPr>
        <p:spPr>
          <a:xfrm>
            <a:off x="885943" y="1074653"/>
            <a:ext cx="3955122" cy="369332"/>
          </a:xfrm>
          <a:prstGeom prst="rect">
            <a:avLst/>
          </a:prstGeom>
          <a:noFill/>
        </p:spPr>
        <p:txBody>
          <a:bodyPr wrap="none" rtlCol="0">
            <a:spAutoFit/>
          </a:bodyPr>
          <a:lstStyle/>
          <a:p>
            <a:pPr algn="ctr"/>
            <a:r>
              <a:rPr lang="en-US" b="1" dirty="0"/>
              <a:t>The Gastroesophageal Junction</a:t>
            </a:r>
            <a:r>
              <a:rPr lang="en-US" b="1" baseline="30000" dirty="0"/>
              <a:t>[1]</a:t>
            </a:r>
            <a:endParaRPr lang="en-US" b="1" dirty="0"/>
          </a:p>
        </p:txBody>
      </p:sp>
    </p:spTree>
    <p:extLst>
      <p:ext uri="{BB962C8B-B14F-4D97-AF65-F5344CB8AC3E}">
        <p14:creationId xmlns:p14="http://schemas.microsoft.com/office/powerpoint/2010/main" val="25259782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4183BD-AE64-D103-BEF2-67C75A2FEA48}"/>
              </a:ext>
            </a:extLst>
          </p:cNvPr>
          <p:cNvSpPr>
            <a:spLocks noGrp="1"/>
          </p:cNvSpPr>
          <p:nvPr>
            <p:ph type="title"/>
          </p:nvPr>
        </p:nvSpPr>
        <p:spPr/>
        <p:txBody>
          <a:bodyPr/>
          <a:lstStyle/>
          <a:p>
            <a:r>
              <a:rPr lang="en-US" dirty="0"/>
              <a:t>Defining Gastroesophageal Reflux and Gastroesophageal Reflux Disease</a:t>
            </a:r>
          </a:p>
        </p:txBody>
      </p:sp>
      <p:graphicFrame>
        <p:nvGraphicFramePr>
          <p:cNvPr id="8" name="Content Placeholder 7">
            <a:extLst>
              <a:ext uri="{FF2B5EF4-FFF2-40B4-BE49-F238E27FC236}">
                <a16:creationId xmlns:a16="http://schemas.microsoft.com/office/drawing/2014/main" id="{EFDAF749-BE78-CB04-1BAF-AC4457952FBD}"/>
              </a:ext>
            </a:extLst>
          </p:cNvPr>
          <p:cNvGraphicFramePr>
            <a:graphicFrameLocks noGrp="1"/>
          </p:cNvGraphicFramePr>
          <p:nvPr>
            <p:ph idx="1"/>
            <p:extLst>
              <p:ext uri="{D42A27DB-BD31-4B8C-83A1-F6EECF244321}">
                <p14:modId xmlns:p14="http://schemas.microsoft.com/office/powerpoint/2010/main" val="3064849657"/>
              </p:ext>
            </p:extLst>
          </p:nvPr>
        </p:nvGraphicFramePr>
        <p:xfrm>
          <a:off x="1040823" y="1669040"/>
          <a:ext cx="10110354" cy="3557231"/>
        </p:xfrm>
        <a:graphic>
          <a:graphicData uri="http://schemas.openxmlformats.org/drawingml/2006/table">
            <a:tbl>
              <a:tblPr firstRow="1" bandRow="1">
                <a:tableStyleId>{5C22544A-7EE6-4342-B048-85BDC9FD1C3A}</a:tableStyleId>
              </a:tblPr>
              <a:tblGrid>
                <a:gridCol w="3234599">
                  <a:extLst>
                    <a:ext uri="{9D8B030D-6E8A-4147-A177-3AD203B41FA5}">
                      <a16:colId xmlns:a16="http://schemas.microsoft.com/office/drawing/2014/main" val="4193597083"/>
                    </a:ext>
                  </a:extLst>
                </a:gridCol>
                <a:gridCol w="6875755">
                  <a:extLst>
                    <a:ext uri="{9D8B030D-6E8A-4147-A177-3AD203B41FA5}">
                      <a16:colId xmlns:a16="http://schemas.microsoft.com/office/drawing/2014/main" val="301478020"/>
                    </a:ext>
                  </a:extLst>
                </a:gridCol>
              </a:tblGrid>
              <a:tr h="724689">
                <a:tc>
                  <a:txBody>
                    <a:bodyPr/>
                    <a:lstStyle/>
                    <a:p>
                      <a:r>
                        <a:rPr lang="en-US" sz="2200" dirty="0"/>
                        <a:t>Terminology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t>NASPGHAN/ESPGHAN definitions for pediatric populations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1703200"/>
                  </a:ext>
                </a:extLst>
              </a:tr>
              <a:tr h="1035271">
                <a:tc>
                  <a:txBody>
                    <a:bodyPr/>
                    <a:lstStyle/>
                    <a:p>
                      <a:r>
                        <a:rPr lang="en-US" sz="2000" b="1" dirty="0"/>
                        <a:t>Gastroesophageal reflux (GER)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The passage of gastric contents into the esophagus </a:t>
                      </a:r>
                      <a:r>
                        <a:rPr lang="en-US" b="1" i="1" dirty="0"/>
                        <a:t>with</a:t>
                      </a:r>
                      <a:r>
                        <a:rPr lang="en-US" dirty="0"/>
                        <a:t> or </a:t>
                      </a:r>
                      <a:r>
                        <a:rPr lang="en-US" b="1" i="1" dirty="0"/>
                        <a:t>without</a:t>
                      </a:r>
                      <a:r>
                        <a:rPr lang="en-US" dirty="0"/>
                        <a:t> regurgitation and vomiting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6648459"/>
                  </a:ext>
                </a:extLst>
              </a:tr>
              <a:tr h="1035271">
                <a:tc>
                  <a:txBody>
                    <a:bodyPr/>
                    <a:lstStyle/>
                    <a:p>
                      <a:r>
                        <a:rPr lang="en-US" sz="2000" b="1" dirty="0"/>
                        <a:t>Gastroesophageal reflux disease (GERD)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When GER leads to </a:t>
                      </a:r>
                      <a:r>
                        <a:rPr lang="en-US" b="1" i="1" dirty="0"/>
                        <a:t>troublesome symptoms </a:t>
                      </a:r>
                      <a:r>
                        <a:rPr lang="en-US" dirty="0"/>
                        <a:t>that affect daily functioning and/or result in complications (eg, esophagitis, strictures)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9938314"/>
                  </a:ext>
                </a:extLst>
              </a:tr>
              <a:tr h="724689">
                <a:tc>
                  <a:txBody>
                    <a:bodyPr/>
                    <a:lstStyle/>
                    <a:p>
                      <a:r>
                        <a:rPr lang="en-US" sz="2000" b="1" dirty="0"/>
                        <a:t>Refractory GERD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GERD that does not respond to optimal treatment after 8 weeks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5496939"/>
                  </a:ext>
                </a:extLst>
              </a:tr>
            </a:tbl>
          </a:graphicData>
        </a:graphic>
      </p:graphicFrame>
      <p:sp>
        <p:nvSpPr>
          <p:cNvPr id="6" name="Text Placeholder 5">
            <a:extLst>
              <a:ext uri="{FF2B5EF4-FFF2-40B4-BE49-F238E27FC236}">
                <a16:creationId xmlns:a16="http://schemas.microsoft.com/office/drawing/2014/main" id="{E426FA32-CC86-AB54-FE8A-E22873C305A5}"/>
              </a:ext>
            </a:extLst>
          </p:cNvPr>
          <p:cNvSpPr>
            <a:spLocks noGrp="1"/>
          </p:cNvSpPr>
          <p:nvPr>
            <p:ph type="body" sz="quarter" idx="10"/>
          </p:nvPr>
        </p:nvSpPr>
        <p:spPr/>
        <p:txBody>
          <a:bodyPr/>
          <a:lstStyle/>
          <a:p>
            <a:r>
              <a:rPr lang="en-US" dirty="0"/>
              <a:t>Rosen R et al. </a:t>
            </a:r>
            <a:r>
              <a:rPr lang="en-US" i="1" dirty="0"/>
              <a:t>J </a:t>
            </a:r>
            <a:r>
              <a:rPr lang="en-US" i="1" dirty="0" err="1"/>
              <a:t>Pediatr</a:t>
            </a:r>
            <a:r>
              <a:rPr lang="en-US" i="1" dirty="0"/>
              <a:t> Gastroenterol </a:t>
            </a:r>
            <a:r>
              <a:rPr lang="en-US" i="1" dirty="0" err="1"/>
              <a:t>Nutr</a:t>
            </a:r>
            <a:r>
              <a:rPr lang="en-US" i="1" dirty="0"/>
              <a:t>.</a:t>
            </a:r>
            <a:r>
              <a:rPr lang="en-US" dirty="0"/>
              <a:t> 2018;66(3):516-554.</a:t>
            </a:r>
          </a:p>
        </p:txBody>
      </p:sp>
      <p:sp>
        <p:nvSpPr>
          <p:cNvPr id="7" name="Text Placeholder 6">
            <a:extLst>
              <a:ext uri="{FF2B5EF4-FFF2-40B4-BE49-F238E27FC236}">
                <a16:creationId xmlns:a16="http://schemas.microsoft.com/office/drawing/2014/main" id="{B5E0915B-282C-FE0D-0C67-68FCFE5727C8}"/>
              </a:ext>
            </a:extLst>
          </p:cNvPr>
          <p:cNvSpPr>
            <a:spLocks noGrp="1"/>
          </p:cNvSpPr>
          <p:nvPr>
            <p:ph type="body" sz="quarter" idx="11"/>
          </p:nvPr>
        </p:nvSpPr>
        <p:spPr/>
        <p:txBody>
          <a:bodyPr/>
          <a:lstStyle/>
          <a:p>
            <a:pPr marL="0" indent="0">
              <a:buNone/>
            </a:pPr>
            <a:r>
              <a:rPr lang="en-US" dirty="0"/>
              <a:t>ESPGHAN, European Society for Pediatric Gastroenterology, Hepatology, and Nutrition; NASPGHAN, </a:t>
            </a:r>
            <a:r>
              <a:rPr lang="en-US" dirty="0">
                <a:effectLst/>
              </a:rPr>
              <a:t>North American Society for Pediatric Gastroenterology, Hepatology, and Nutrition.</a:t>
            </a:r>
          </a:p>
        </p:txBody>
      </p:sp>
    </p:spTree>
    <p:extLst>
      <p:ext uri="{BB962C8B-B14F-4D97-AF65-F5344CB8AC3E}">
        <p14:creationId xmlns:p14="http://schemas.microsoft.com/office/powerpoint/2010/main" val="37419049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79FBA-9CF4-0DC9-052F-6AF8C8CF6C46}"/>
              </a:ext>
            </a:extLst>
          </p:cNvPr>
          <p:cNvSpPr>
            <a:spLocks noGrp="1"/>
          </p:cNvSpPr>
          <p:nvPr>
            <p:ph type="title"/>
          </p:nvPr>
        </p:nvSpPr>
        <p:spPr/>
        <p:txBody>
          <a:bodyPr/>
          <a:lstStyle/>
          <a:p>
            <a:r>
              <a:rPr lang="en-US" dirty="0"/>
              <a:t>Prevalence and Natural History of GER and GERD</a:t>
            </a:r>
          </a:p>
        </p:txBody>
      </p:sp>
      <p:graphicFrame>
        <p:nvGraphicFramePr>
          <p:cNvPr id="6" name="Content Placeholder 5">
            <a:extLst>
              <a:ext uri="{FF2B5EF4-FFF2-40B4-BE49-F238E27FC236}">
                <a16:creationId xmlns:a16="http://schemas.microsoft.com/office/drawing/2014/main" id="{3D14C9E1-462B-9A28-F2E6-DC19A2E3F823}"/>
              </a:ext>
            </a:extLst>
          </p:cNvPr>
          <p:cNvGraphicFramePr>
            <a:graphicFrameLocks noGrp="1"/>
          </p:cNvGraphicFramePr>
          <p:nvPr>
            <p:ph idx="1"/>
            <p:extLst>
              <p:ext uri="{D42A27DB-BD31-4B8C-83A1-F6EECF244321}">
                <p14:modId xmlns:p14="http://schemas.microsoft.com/office/powerpoint/2010/main" val="758694922"/>
              </p:ext>
            </p:extLst>
          </p:nvPr>
        </p:nvGraphicFramePr>
        <p:xfrm>
          <a:off x="266700" y="1343025"/>
          <a:ext cx="11680825" cy="442753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F0BC546F-C08B-C076-1186-A7D883EF9C3B}"/>
              </a:ext>
            </a:extLst>
          </p:cNvPr>
          <p:cNvSpPr>
            <a:spLocks noGrp="1"/>
          </p:cNvSpPr>
          <p:nvPr>
            <p:ph type="body" sz="quarter" idx="10"/>
          </p:nvPr>
        </p:nvSpPr>
        <p:spPr/>
        <p:txBody>
          <a:bodyPr/>
          <a:lstStyle/>
          <a:p>
            <a:r>
              <a:rPr lang="en-US" dirty="0" err="1"/>
              <a:t>Curien-Chotard</a:t>
            </a:r>
            <a:r>
              <a:rPr lang="en-US" dirty="0"/>
              <a:t> M, </a:t>
            </a:r>
            <a:r>
              <a:rPr lang="en-US" dirty="0" err="1"/>
              <a:t>Jantchou</a:t>
            </a:r>
            <a:r>
              <a:rPr lang="en-US" dirty="0"/>
              <a:t> P. </a:t>
            </a:r>
            <a:r>
              <a:rPr lang="en-US" i="1" dirty="0"/>
              <a:t>BMC </a:t>
            </a:r>
            <a:r>
              <a:rPr lang="en-US" i="1" dirty="0" err="1"/>
              <a:t>Pediatr</a:t>
            </a:r>
            <a:r>
              <a:rPr lang="en-US" i="1" dirty="0"/>
              <a:t>.</a:t>
            </a:r>
            <a:r>
              <a:rPr lang="en-US" dirty="0"/>
              <a:t> 2020;20(1):152. </a:t>
            </a:r>
          </a:p>
        </p:txBody>
      </p:sp>
    </p:spTree>
    <p:extLst>
      <p:ext uri="{BB962C8B-B14F-4D97-AF65-F5344CB8AC3E}">
        <p14:creationId xmlns:p14="http://schemas.microsoft.com/office/powerpoint/2010/main" val="265888042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87F5D-B0E2-9722-1519-2449E840754A}"/>
              </a:ext>
            </a:extLst>
          </p:cNvPr>
          <p:cNvSpPr>
            <a:spLocks noGrp="1"/>
          </p:cNvSpPr>
          <p:nvPr>
            <p:ph type="title"/>
          </p:nvPr>
        </p:nvSpPr>
        <p:spPr/>
        <p:txBody>
          <a:bodyPr/>
          <a:lstStyle/>
          <a:p>
            <a:r>
              <a:rPr lang="en-US" dirty="0"/>
              <a:t>Risk Factors for GERD in Infants</a:t>
            </a:r>
          </a:p>
        </p:txBody>
      </p:sp>
      <p:sp>
        <p:nvSpPr>
          <p:cNvPr id="3" name="Content Placeholder 2">
            <a:extLst>
              <a:ext uri="{FF2B5EF4-FFF2-40B4-BE49-F238E27FC236}">
                <a16:creationId xmlns:a16="http://schemas.microsoft.com/office/drawing/2014/main" id="{6B280B10-1192-9630-04CB-1C8E45891E33}"/>
              </a:ext>
            </a:extLst>
          </p:cNvPr>
          <p:cNvSpPr>
            <a:spLocks noGrp="1"/>
          </p:cNvSpPr>
          <p:nvPr>
            <p:ph idx="1"/>
          </p:nvPr>
        </p:nvSpPr>
        <p:spPr/>
        <p:txBody>
          <a:bodyPr/>
          <a:lstStyle/>
          <a:p>
            <a:pPr marL="0" indent="0">
              <a:buNone/>
            </a:pPr>
            <a:r>
              <a:rPr lang="en-US" b="1" dirty="0">
                <a:solidFill>
                  <a:schemeClr val="tx2"/>
                </a:solidFill>
              </a:rPr>
              <a:t>Several risk factors for GERD in infants have been identified, including:</a:t>
            </a:r>
          </a:p>
          <a:p>
            <a:pPr lvl="1"/>
            <a:endParaRPr lang="en-US" dirty="0"/>
          </a:p>
          <a:p>
            <a:pPr marL="974725" lvl="1" indent="-274638">
              <a:spcAft>
                <a:spcPts val="300"/>
              </a:spcAft>
            </a:pPr>
            <a:r>
              <a:rPr lang="en-US" dirty="0"/>
              <a:t>Preterm birth</a:t>
            </a:r>
          </a:p>
          <a:p>
            <a:pPr marL="974725" lvl="1" indent="-274638">
              <a:spcAft>
                <a:spcPts val="300"/>
              </a:spcAft>
            </a:pPr>
            <a:endParaRPr lang="en-US" dirty="0"/>
          </a:p>
          <a:p>
            <a:pPr marL="974725" lvl="1" indent="-274638">
              <a:spcAft>
                <a:spcPts val="300"/>
              </a:spcAft>
            </a:pPr>
            <a:r>
              <a:rPr lang="en-US" dirty="0"/>
              <a:t>Cystic fibrosis and other chronic lung conditions</a:t>
            </a:r>
          </a:p>
          <a:p>
            <a:pPr marL="974725" lvl="1" indent="-274638">
              <a:spcAft>
                <a:spcPts val="300"/>
              </a:spcAft>
            </a:pPr>
            <a:endParaRPr lang="en-US" dirty="0"/>
          </a:p>
          <a:p>
            <a:pPr marL="974725" lvl="1" indent="-274638">
              <a:spcAft>
                <a:spcPts val="300"/>
              </a:spcAft>
            </a:pPr>
            <a:r>
              <a:rPr lang="en-US" dirty="0"/>
              <a:t>Congenital diaphragmatic hernia</a:t>
            </a:r>
          </a:p>
          <a:p>
            <a:pPr marL="974725" lvl="1" indent="-274638">
              <a:spcAft>
                <a:spcPts val="300"/>
              </a:spcAft>
            </a:pPr>
            <a:endParaRPr lang="en-US" dirty="0"/>
          </a:p>
          <a:p>
            <a:pPr marL="974725" lvl="1" indent="-274638">
              <a:spcAft>
                <a:spcPts val="300"/>
              </a:spcAft>
            </a:pPr>
            <a:r>
              <a:rPr lang="en-US" dirty="0"/>
              <a:t>Esophageal atresia</a:t>
            </a:r>
          </a:p>
          <a:p>
            <a:pPr marL="974725" lvl="1" indent="-274638">
              <a:spcAft>
                <a:spcPts val="300"/>
              </a:spcAft>
            </a:pPr>
            <a:endParaRPr lang="en-US" dirty="0"/>
          </a:p>
          <a:p>
            <a:pPr marL="974725" lvl="1" indent="-274638">
              <a:spcAft>
                <a:spcPts val="300"/>
              </a:spcAft>
            </a:pPr>
            <a:r>
              <a:rPr lang="en-US" dirty="0"/>
              <a:t>Cerebral palsy and other neurological conditions</a:t>
            </a:r>
          </a:p>
        </p:txBody>
      </p:sp>
      <p:sp>
        <p:nvSpPr>
          <p:cNvPr id="4" name="Text Placeholder 3">
            <a:extLst>
              <a:ext uri="{FF2B5EF4-FFF2-40B4-BE49-F238E27FC236}">
                <a16:creationId xmlns:a16="http://schemas.microsoft.com/office/drawing/2014/main" id="{F907F03B-B50B-F2BF-977C-7FC03F0A7E5E}"/>
              </a:ext>
            </a:extLst>
          </p:cNvPr>
          <p:cNvSpPr>
            <a:spLocks noGrp="1"/>
          </p:cNvSpPr>
          <p:nvPr>
            <p:ph type="body" sz="quarter" idx="10"/>
          </p:nvPr>
        </p:nvSpPr>
        <p:spPr/>
        <p:txBody>
          <a:bodyPr/>
          <a:lstStyle/>
          <a:p>
            <a:r>
              <a:rPr lang="en-US" dirty="0"/>
              <a:t>National Institute of Diabetes and Digestive and Kidney Diseases. November 2020. </a:t>
            </a:r>
            <a:r>
              <a:rPr lang="en-US" dirty="0">
                <a:hlinkClick r:id="rId2"/>
              </a:rPr>
              <a:t>https://www.niddk.nih.gov/health-information/digestive-diseases/acid-reflux-ger-gerd-infants/symptoms-causes</a:t>
            </a:r>
            <a:r>
              <a:rPr lang="en-US" dirty="0"/>
              <a:t>. </a:t>
            </a:r>
          </a:p>
        </p:txBody>
      </p:sp>
      <p:grpSp>
        <p:nvGrpSpPr>
          <p:cNvPr id="8" name="Group 7">
            <a:extLst>
              <a:ext uri="{FF2B5EF4-FFF2-40B4-BE49-F238E27FC236}">
                <a16:creationId xmlns:a16="http://schemas.microsoft.com/office/drawing/2014/main" id="{702C36CA-BB3E-1962-AA72-71133A869CA1}"/>
              </a:ext>
            </a:extLst>
          </p:cNvPr>
          <p:cNvGrpSpPr/>
          <p:nvPr/>
        </p:nvGrpSpPr>
        <p:grpSpPr>
          <a:xfrm>
            <a:off x="532122" y="2286000"/>
            <a:ext cx="676275" cy="676275"/>
            <a:chOff x="533400" y="2286000"/>
            <a:chExt cx="676275" cy="676275"/>
          </a:xfrm>
        </p:grpSpPr>
        <p:sp>
          <p:nvSpPr>
            <p:cNvPr id="6" name="Oval 5">
              <a:extLst>
                <a:ext uri="{FF2B5EF4-FFF2-40B4-BE49-F238E27FC236}">
                  <a16:creationId xmlns:a16="http://schemas.microsoft.com/office/drawing/2014/main" id="{D7354001-E326-0F97-1E46-9341271C8058}"/>
                </a:ext>
              </a:extLst>
            </p:cNvPr>
            <p:cNvSpPr/>
            <p:nvPr/>
          </p:nvSpPr>
          <p:spPr>
            <a:xfrm>
              <a:off x="533400" y="2286000"/>
              <a:ext cx="676275" cy="676275"/>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024D464-2932-4E77-3E2D-04F153C28DD8}"/>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09123" y="2361723"/>
              <a:ext cx="524828" cy="524828"/>
            </a:xfrm>
            <a:prstGeom prst="rect">
              <a:avLst/>
            </a:prstGeom>
          </p:spPr>
        </p:pic>
      </p:grpSp>
      <p:grpSp>
        <p:nvGrpSpPr>
          <p:cNvPr id="9" name="Group 8">
            <a:extLst>
              <a:ext uri="{FF2B5EF4-FFF2-40B4-BE49-F238E27FC236}">
                <a16:creationId xmlns:a16="http://schemas.microsoft.com/office/drawing/2014/main" id="{0CDD74ED-39B3-E6E6-3A28-E87B905DFE98}"/>
              </a:ext>
            </a:extLst>
          </p:cNvPr>
          <p:cNvGrpSpPr/>
          <p:nvPr/>
        </p:nvGrpSpPr>
        <p:grpSpPr>
          <a:xfrm>
            <a:off x="532122" y="3008841"/>
            <a:ext cx="676275" cy="676275"/>
            <a:chOff x="533400" y="2286000"/>
            <a:chExt cx="676275" cy="676275"/>
          </a:xfrm>
        </p:grpSpPr>
        <p:sp>
          <p:nvSpPr>
            <p:cNvPr id="10" name="Oval 9">
              <a:extLst>
                <a:ext uri="{FF2B5EF4-FFF2-40B4-BE49-F238E27FC236}">
                  <a16:creationId xmlns:a16="http://schemas.microsoft.com/office/drawing/2014/main" id="{93148195-FB5A-6D5B-A710-D23C15BFCAE3}"/>
                </a:ext>
              </a:extLst>
            </p:cNvPr>
            <p:cNvSpPr/>
            <p:nvPr/>
          </p:nvSpPr>
          <p:spPr>
            <a:xfrm>
              <a:off x="533400" y="2286000"/>
              <a:ext cx="676275" cy="676275"/>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E5D47CBD-A6C1-CFEF-6F4E-7CD329F13604}"/>
                </a:ext>
              </a:extLst>
            </p:cNvPr>
            <p:cNvPicPr>
              <a:picLocks/>
            </p:cNvPicPr>
            <p:nvPr/>
          </p:nvPicPr>
          <p:blipFill>
            <a:blip r:embed="rId5">
              <a:extLst>
                <a:ext uri="{96DAC541-7B7A-43D3-8B79-37D633B846F1}">
                  <asvg:svgBlip xmlns:asvg="http://schemas.microsoft.com/office/drawing/2016/SVG/main" r:embed="rId6"/>
                </a:ext>
              </a:extLst>
            </a:blip>
            <a:srcRect/>
            <a:stretch/>
          </p:blipFill>
          <p:spPr>
            <a:xfrm>
              <a:off x="661376" y="2364377"/>
              <a:ext cx="452439" cy="452439"/>
            </a:xfrm>
            <a:prstGeom prst="rect">
              <a:avLst/>
            </a:prstGeom>
          </p:spPr>
        </p:pic>
      </p:grpSp>
      <p:grpSp>
        <p:nvGrpSpPr>
          <p:cNvPr id="13" name="Group 12">
            <a:extLst>
              <a:ext uri="{FF2B5EF4-FFF2-40B4-BE49-F238E27FC236}">
                <a16:creationId xmlns:a16="http://schemas.microsoft.com/office/drawing/2014/main" id="{8EC4A0D1-D9EC-6225-B38F-0C2C3E4A08FB}"/>
              </a:ext>
            </a:extLst>
          </p:cNvPr>
          <p:cNvGrpSpPr/>
          <p:nvPr/>
        </p:nvGrpSpPr>
        <p:grpSpPr>
          <a:xfrm>
            <a:off x="532122" y="3731682"/>
            <a:ext cx="676275" cy="676275"/>
            <a:chOff x="533400" y="2286000"/>
            <a:chExt cx="676275" cy="676275"/>
          </a:xfrm>
        </p:grpSpPr>
        <p:sp>
          <p:nvSpPr>
            <p:cNvPr id="14" name="Oval 13">
              <a:extLst>
                <a:ext uri="{FF2B5EF4-FFF2-40B4-BE49-F238E27FC236}">
                  <a16:creationId xmlns:a16="http://schemas.microsoft.com/office/drawing/2014/main" id="{FC7898F5-E9B0-A585-919E-8F258DE26F69}"/>
                </a:ext>
              </a:extLst>
            </p:cNvPr>
            <p:cNvSpPr/>
            <p:nvPr/>
          </p:nvSpPr>
          <p:spPr>
            <a:xfrm>
              <a:off x="533400" y="2286000"/>
              <a:ext cx="676275" cy="676275"/>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18CCC69-0C06-4B83-53F0-CCA585781699}"/>
                </a:ext>
              </a:extLst>
            </p:cNvPr>
            <p:cNvPicPr>
              <a:picLocks/>
            </p:cNvPicPr>
            <p:nvPr/>
          </p:nvPicPr>
          <p:blipFill>
            <a:blip r:embed="rId7">
              <a:extLst>
                <a:ext uri="{96DAC541-7B7A-43D3-8B79-37D633B846F1}">
                  <asvg:svgBlip xmlns:asvg="http://schemas.microsoft.com/office/drawing/2016/SVG/main" r:embed="rId8"/>
                </a:ext>
              </a:extLst>
            </a:blip>
            <a:srcRect/>
            <a:stretch/>
          </p:blipFill>
          <p:spPr>
            <a:xfrm>
              <a:off x="661376" y="2364377"/>
              <a:ext cx="452439" cy="452439"/>
            </a:xfrm>
            <a:prstGeom prst="rect">
              <a:avLst/>
            </a:prstGeom>
          </p:spPr>
        </p:pic>
      </p:grpSp>
      <p:grpSp>
        <p:nvGrpSpPr>
          <p:cNvPr id="18" name="Group 17">
            <a:extLst>
              <a:ext uri="{FF2B5EF4-FFF2-40B4-BE49-F238E27FC236}">
                <a16:creationId xmlns:a16="http://schemas.microsoft.com/office/drawing/2014/main" id="{BFCB93E2-4231-7113-E0EF-C9CB50ECF076}"/>
              </a:ext>
            </a:extLst>
          </p:cNvPr>
          <p:cNvGrpSpPr/>
          <p:nvPr/>
        </p:nvGrpSpPr>
        <p:grpSpPr>
          <a:xfrm>
            <a:off x="532122" y="4454523"/>
            <a:ext cx="676275" cy="676275"/>
            <a:chOff x="533400" y="2286000"/>
            <a:chExt cx="676275" cy="676275"/>
          </a:xfrm>
        </p:grpSpPr>
        <p:sp>
          <p:nvSpPr>
            <p:cNvPr id="19" name="Oval 18">
              <a:extLst>
                <a:ext uri="{FF2B5EF4-FFF2-40B4-BE49-F238E27FC236}">
                  <a16:creationId xmlns:a16="http://schemas.microsoft.com/office/drawing/2014/main" id="{65BCF50B-5DF9-7514-DE93-2A57F6AAEA1B}"/>
                </a:ext>
              </a:extLst>
            </p:cNvPr>
            <p:cNvSpPr/>
            <p:nvPr/>
          </p:nvSpPr>
          <p:spPr>
            <a:xfrm>
              <a:off x="533400" y="2286000"/>
              <a:ext cx="676275" cy="676275"/>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371BDF23-558F-B6C7-A333-D08B0128655B}"/>
                </a:ext>
              </a:extLst>
            </p:cNvPr>
            <p:cNvPicPr>
              <a:picLocks/>
            </p:cNvPicPr>
            <p:nvPr/>
          </p:nvPicPr>
          <p:blipFill>
            <a:blip r:embed="rId9">
              <a:extLst>
                <a:ext uri="{96DAC541-7B7A-43D3-8B79-37D633B846F1}">
                  <asvg:svgBlip xmlns:asvg="http://schemas.microsoft.com/office/drawing/2016/SVG/main" r:embed="rId10"/>
                </a:ext>
              </a:extLst>
            </a:blip>
            <a:srcRect/>
            <a:stretch/>
          </p:blipFill>
          <p:spPr>
            <a:xfrm>
              <a:off x="661376" y="2364377"/>
              <a:ext cx="452439" cy="452439"/>
            </a:xfrm>
            <a:prstGeom prst="rect">
              <a:avLst/>
            </a:prstGeom>
          </p:spPr>
        </p:pic>
      </p:grpSp>
      <p:grpSp>
        <p:nvGrpSpPr>
          <p:cNvPr id="21" name="Group 20">
            <a:extLst>
              <a:ext uri="{FF2B5EF4-FFF2-40B4-BE49-F238E27FC236}">
                <a16:creationId xmlns:a16="http://schemas.microsoft.com/office/drawing/2014/main" id="{AEB71C32-3563-D939-55EE-1D4A81631161}"/>
              </a:ext>
            </a:extLst>
          </p:cNvPr>
          <p:cNvGrpSpPr/>
          <p:nvPr/>
        </p:nvGrpSpPr>
        <p:grpSpPr>
          <a:xfrm>
            <a:off x="532122" y="5177365"/>
            <a:ext cx="676275" cy="676275"/>
            <a:chOff x="533400" y="2286000"/>
            <a:chExt cx="676275" cy="676275"/>
          </a:xfrm>
        </p:grpSpPr>
        <p:sp>
          <p:nvSpPr>
            <p:cNvPr id="22" name="Oval 21">
              <a:extLst>
                <a:ext uri="{FF2B5EF4-FFF2-40B4-BE49-F238E27FC236}">
                  <a16:creationId xmlns:a16="http://schemas.microsoft.com/office/drawing/2014/main" id="{7828BEFE-1CD0-ED8A-3D7F-D63B36D76D98}"/>
                </a:ext>
              </a:extLst>
            </p:cNvPr>
            <p:cNvSpPr/>
            <p:nvPr/>
          </p:nvSpPr>
          <p:spPr>
            <a:xfrm>
              <a:off x="533400" y="2286000"/>
              <a:ext cx="676275" cy="676275"/>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4AE67428-4BD0-D8B5-1120-0ECBF1D4738E}"/>
                </a:ext>
              </a:extLst>
            </p:cNvPr>
            <p:cNvPicPr>
              <a:picLocks/>
            </p:cNvPicPr>
            <p:nvPr/>
          </p:nvPicPr>
          <p:blipFill>
            <a:blip r:embed="rId11">
              <a:extLst>
                <a:ext uri="{96DAC541-7B7A-43D3-8B79-37D633B846F1}">
                  <asvg:svgBlip xmlns:asvg="http://schemas.microsoft.com/office/drawing/2016/SVG/main" r:embed="rId12"/>
                </a:ext>
              </a:extLst>
            </a:blip>
            <a:srcRect/>
            <a:stretch/>
          </p:blipFill>
          <p:spPr>
            <a:xfrm>
              <a:off x="645318" y="2397918"/>
              <a:ext cx="452439" cy="452439"/>
            </a:xfrm>
            <a:prstGeom prst="rect">
              <a:avLst/>
            </a:prstGeom>
          </p:spPr>
        </p:pic>
      </p:grpSp>
    </p:spTree>
    <p:extLst>
      <p:ext uri="{BB962C8B-B14F-4D97-AF65-F5344CB8AC3E}">
        <p14:creationId xmlns:p14="http://schemas.microsoft.com/office/powerpoint/2010/main" val="3185453123"/>
      </p:ext>
    </p:extLst>
  </p:cSld>
  <p:clrMapOvr>
    <a:masterClrMapping/>
  </p:clrMapOvr>
  <p:transition>
    <p:fade/>
  </p:transition>
</p:sld>
</file>

<file path=ppt/theme/theme1.xml><?xml version="1.0" encoding="utf-8"?>
<a:theme xmlns:a="http://schemas.openxmlformats.org/drawingml/2006/main" name="PNCE Content Slides">
  <a:themeElements>
    <a:clrScheme name="6079 Color Set">
      <a:dk1>
        <a:srgbClr val="333333"/>
      </a:dk1>
      <a:lt1>
        <a:sysClr val="window" lastClr="FFFFFF"/>
      </a:lt1>
      <a:dk2>
        <a:srgbClr val="181C39"/>
      </a:dk2>
      <a:lt2>
        <a:srgbClr val="D5E7F1"/>
      </a:lt2>
      <a:accent1>
        <a:srgbClr val="F9A23C"/>
      </a:accent1>
      <a:accent2>
        <a:srgbClr val="992826"/>
      </a:accent2>
      <a:accent3>
        <a:srgbClr val="E94124"/>
      </a:accent3>
      <a:accent4>
        <a:srgbClr val="204360"/>
      </a:accent4>
      <a:accent5>
        <a:srgbClr val="6D7E8C"/>
      </a:accent5>
      <a:accent6>
        <a:srgbClr val="ADC8D8"/>
      </a:accent6>
      <a:hlink>
        <a:srgbClr val="56C7AA"/>
      </a:hlink>
      <a:folHlink>
        <a:srgbClr val="59A8D1"/>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NCE Frontmatter">
  <a:themeElements>
    <a:clrScheme name="6079 Color Set">
      <a:dk1>
        <a:srgbClr val="333333"/>
      </a:dk1>
      <a:lt1>
        <a:sysClr val="window" lastClr="FFFFFF"/>
      </a:lt1>
      <a:dk2>
        <a:srgbClr val="181C39"/>
      </a:dk2>
      <a:lt2>
        <a:srgbClr val="D5E7F1"/>
      </a:lt2>
      <a:accent1>
        <a:srgbClr val="992826"/>
      </a:accent1>
      <a:accent2>
        <a:srgbClr val="F9A23C"/>
      </a:accent2>
      <a:accent3>
        <a:srgbClr val="E94124"/>
      </a:accent3>
      <a:accent4>
        <a:srgbClr val="204360"/>
      </a:accent4>
      <a:accent5>
        <a:srgbClr val="6D7E8C"/>
      </a:accent5>
      <a:accent6>
        <a:srgbClr val="ADC8D8"/>
      </a:accent6>
      <a:hlink>
        <a:srgbClr val="56C7AA"/>
      </a:hlink>
      <a:folHlink>
        <a:srgbClr val="59A8D1"/>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NCE Section Slides">
  <a:themeElements>
    <a:clrScheme name="6079 Color Set">
      <a:dk1>
        <a:srgbClr val="333333"/>
      </a:dk1>
      <a:lt1>
        <a:sysClr val="window" lastClr="FFFFFF"/>
      </a:lt1>
      <a:dk2>
        <a:srgbClr val="181C39"/>
      </a:dk2>
      <a:lt2>
        <a:srgbClr val="D5E7F1"/>
      </a:lt2>
      <a:accent1>
        <a:srgbClr val="992826"/>
      </a:accent1>
      <a:accent2>
        <a:srgbClr val="F9A23C"/>
      </a:accent2>
      <a:accent3>
        <a:srgbClr val="E94124"/>
      </a:accent3>
      <a:accent4>
        <a:srgbClr val="204360"/>
      </a:accent4>
      <a:accent5>
        <a:srgbClr val="6D7E8C"/>
      </a:accent5>
      <a:accent6>
        <a:srgbClr val="ADC8D8"/>
      </a:accent6>
      <a:hlink>
        <a:srgbClr val="56C7AA"/>
      </a:hlink>
      <a:folHlink>
        <a:srgbClr val="59A8D1"/>
      </a:folHlink>
    </a:clrScheme>
    <a:fontScheme name="Custom 5">
      <a:majorFont>
        <a:latin typeface="Bitter SemiBold"/>
        <a:ea typeface=""/>
        <a:cs typeface="Segoe UI"/>
      </a:majorFont>
      <a:minorFont>
        <a:latin typeface="Aptos"/>
        <a:ea typeface=""/>
        <a:cs typeface="Aptos Serif"/>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a:themeElements>
    <a:clrScheme name="6079 Color Set">
      <a:dk1>
        <a:srgbClr val="333333"/>
      </a:dk1>
      <a:lt1>
        <a:sysClr val="window" lastClr="FFFFFF"/>
      </a:lt1>
      <a:dk2>
        <a:srgbClr val="181C39"/>
      </a:dk2>
      <a:lt2>
        <a:srgbClr val="D5E7F1"/>
      </a:lt2>
      <a:accent1>
        <a:srgbClr val="992826"/>
      </a:accent1>
      <a:accent2>
        <a:srgbClr val="F9A23C"/>
      </a:accent2>
      <a:accent3>
        <a:srgbClr val="E94124"/>
      </a:accent3>
      <a:accent4>
        <a:srgbClr val="204360"/>
      </a:accent4>
      <a:accent5>
        <a:srgbClr val="6D7E8C"/>
      </a:accent5>
      <a:accent6>
        <a:srgbClr val="ADC8D8"/>
      </a:accent6>
      <a:hlink>
        <a:srgbClr val="56C7AA"/>
      </a:hlink>
      <a:folHlink>
        <a:srgbClr val="59A8D1"/>
      </a:folHlink>
    </a:clrScheme>
    <a:fontScheme name="6080 Font Styles">
      <a:majorFont>
        <a:latin typeface="Maitree"/>
        <a:ea typeface=""/>
        <a:cs typeface="Segoe UI"/>
      </a:majorFont>
      <a:minorFont>
        <a:latin typeface="Aptos"/>
        <a:ea typeface=""/>
        <a:cs typeface="Aptos Serif"/>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NCE Section Slides">
  <a:themeElements>
    <a:clrScheme name="6085 Custom Colors">
      <a:dk1>
        <a:srgbClr val="333333"/>
      </a:dk1>
      <a:lt1>
        <a:sysClr val="window" lastClr="FFFFFF"/>
      </a:lt1>
      <a:dk2>
        <a:srgbClr val="204360"/>
      </a:dk2>
      <a:lt2>
        <a:srgbClr val="D5E7F1"/>
      </a:lt2>
      <a:accent1>
        <a:srgbClr val="F07522"/>
      </a:accent1>
      <a:accent2>
        <a:srgbClr val="ED1C24"/>
      </a:accent2>
      <a:accent3>
        <a:srgbClr val="F2CB15"/>
      </a:accent3>
      <a:accent4>
        <a:srgbClr val="23C3ED"/>
      </a:accent4>
      <a:accent5>
        <a:srgbClr val="6D7E8C"/>
      </a:accent5>
      <a:accent6>
        <a:srgbClr val="ADC8D8"/>
      </a:accent6>
      <a:hlink>
        <a:srgbClr val="56C7AA"/>
      </a:hlink>
      <a:folHlink>
        <a:srgbClr val="59A8D1"/>
      </a:folHlink>
    </a:clrScheme>
    <a:fontScheme name="6080 Font Styles">
      <a:majorFont>
        <a:latin typeface="Maitree"/>
        <a:ea typeface=""/>
        <a:cs typeface="Segoe UI"/>
      </a:majorFont>
      <a:minorFont>
        <a:latin typeface="Aptos"/>
        <a:ea typeface=""/>
        <a:cs typeface="Aptos Serif"/>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73223DB-B18F-A04F-AA7B-8A7B8A9EB4A0}">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0</TotalTime>
  <Words>4734</Words>
  <Application>Microsoft Office PowerPoint</Application>
  <PresentationFormat>Widescreen</PresentationFormat>
  <Paragraphs>579</Paragraphs>
  <Slides>58</Slides>
  <Notes>10</Notes>
  <HiddenSlides>1</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58</vt:i4>
      </vt:variant>
    </vt:vector>
  </HeadingPairs>
  <TitlesOfParts>
    <vt:vector size="73" baseType="lpstr">
      <vt:lpstr>Open Sans</vt:lpstr>
      <vt:lpstr>Calibri</vt:lpstr>
      <vt:lpstr>Maitree</vt:lpstr>
      <vt:lpstr>Open Sans Semibold</vt:lpstr>
      <vt:lpstr>Open Sans Extrabold</vt:lpstr>
      <vt:lpstr>Wingdings</vt:lpstr>
      <vt:lpstr>Maitree SemiBold</vt:lpstr>
      <vt:lpstr>Arial</vt:lpstr>
      <vt:lpstr>IBM Plex Sans</vt:lpstr>
      <vt:lpstr>Aptos Display</vt:lpstr>
      <vt:lpstr>PNCE Content Slides</vt:lpstr>
      <vt:lpstr>PNCE Frontmatter</vt:lpstr>
      <vt:lpstr>PNCE Section Slides</vt:lpstr>
      <vt:lpstr>Title Slide</vt:lpstr>
      <vt:lpstr>1_PNCE Section Slides</vt:lpstr>
      <vt:lpstr>PowerPoint Presentation</vt:lpstr>
      <vt:lpstr>Faculty Presenters</vt:lpstr>
      <vt:lpstr>Faculty Disclosures</vt:lpstr>
      <vt:lpstr>Learning Objectives</vt:lpstr>
      <vt:lpstr>Overview of GER and GERD</vt:lpstr>
      <vt:lpstr>Physiology of the Anti-Reflux Barrier</vt:lpstr>
      <vt:lpstr>Defining Gastroesophageal Reflux and Gastroesophageal Reflux Disease</vt:lpstr>
      <vt:lpstr>Prevalence and Natural History of GER and GERD</vt:lpstr>
      <vt:lpstr>Risk Factors for GERD in Infants</vt:lpstr>
      <vt:lpstr>Clinical Presentation of GERD in Infants</vt:lpstr>
      <vt:lpstr>ENT Evaluation, Airway Inflammation, and GERD</vt:lpstr>
      <vt:lpstr>Diagnosing GERD in Infants: Challenges and Considerations</vt:lpstr>
      <vt:lpstr>Evaluating the Infant With Frequent Regurgitation or Vomiting</vt:lpstr>
      <vt:lpstr>Differential Diagnosis: Red Flag Signs and Symptoms</vt:lpstr>
      <vt:lpstr>Differential Diagnosis: Selected GERD Mimickers</vt:lpstr>
      <vt:lpstr>Diagnosing GERD in Infants: Additional Evaluations</vt:lpstr>
      <vt:lpstr>GERD Management: Nonpharmacologic Treatment</vt:lpstr>
      <vt:lpstr>Nonpharmacologic Treatment Strategies: the Cornerstones of GER and GERD Management</vt:lpstr>
      <vt:lpstr>Infant Positioning to Reduce GER/GERD Symptoms</vt:lpstr>
      <vt:lpstr>Thickened or “Anti-Reflux” Formulas for the Formula-fed Infant With Visible Reflux</vt:lpstr>
      <vt:lpstr>Stepped Care Approach: Nonpharmacologic Interventions for Formula-Fed Infants</vt:lpstr>
      <vt:lpstr>Nutritional Interventions for Breastmilk-Fed Infants</vt:lpstr>
      <vt:lpstr>Contraindications for Thickeners</vt:lpstr>
      <vt:lpstr>Thickener Types and Characteristics</vt:lpstr>
      <vt:lpstr>Troubleshooting Caregiver Issues and Concerns Related to Thickening</vt:lpstr>
      <vt:lpstr>GERD Management:  Pharmacologic Treatment</vt:lpstr>
      <vt:lpstr>Pharmacologic Treatment Options for GERD</vt:lpstr>
      <vt:lpstr>Risk-Benefit Profile of Acid-Suppressive Medications for the Management of Infant GERD</vt:lpstr>
      <vt:lpstr>Risks of Acid-Suppressive Medications in Preterm Infants</vt:lpstr>
      <vt:lpstr>NASPGHAN/ESPGHAN Recommendations for Medical Management of Infant GERD</vt:lpstr>
      <vt:lpstr>Management of Uncomplicated GER in Clinical Practice: a Case Study </vt:lpstr>
      <vt:lpstr>Case #1: Breastfed Infant With Regurgitation</vt:lpstr>
      <vt:lpstr>Case #1: Breastfed Infant With Regurgitation</vt:lpstr>
      <vt:lpstr>Case #1: Breastfed Infant With Regurgitation</vt:lpstr>
      <vt:lpstr>Pediatric GERD Treatment Algorithm in Infants[1]</vt:lpstr>
      <vt:lpstr>Use of Acid Suppressants in Real-World Clinical Practice</vt:lpstr>
      <vt:lpstr>Key Components of Reassurance for Caregivers of Infants With GER</vt:lpstr>
      <vt:lpstr>Providing Guidance on Red Flags</vt:lpstr>
      <vt:lpstr>Differential Diagnostic Approach to GER Red Flags: a Case Study </vt:lpstr>
      <vt:lpstr>Case #2: Infant With Feeding Difficulties</vt:lpstr>
      <vt:lpstr>Case #2: Infant With Feeding Difficulties</vt:lpstr>
      <vt:lpstr>Case #2: Infant With Feeding Difficulties</vt:lpstr>
      <vt:lpstr>Case #2: Infant With Feeding Difficulties</vt:lpstr>
      <vt:lpstr>Case #2: Infant With Feeding Difficulties</vt:lpstr>
      <vt:lpstr>Collaborative Care for Infants With GER/GERD</vt:lpstr>
      <vt:lpstr>Key Takeaways</vt:lpstr>
      <vt:lpstr>Key Takeaways: GER/GERD Evaluation and Diagnosis</vt:lpstr>
      <vt:lpstr>Key Takeaways: GER/GERD Management</vt:lpstr>
      <vt:lpstr>PowerPoint Presentation</vt:lpstr>
      <vt:lpstr>GER and GERD and Infants: What Are Your Treatment Strategies? </vt:lpstr>
      <vt:lpstr>GER and GERD and Infants: What Are Your Treatment Strategies? </vt:lpstr>
      <vt:lpstr>GER and GERD and Infants: What Are Your Treatment Strategies? </vt:lpstr>
      <vt:lpstr>GER and GERD and Infants: What Are Your Treatment Strategies? </vt:lpstr>
      <vt:lpstr>GER and GERD and Infants: What Are Your Treatment Strategies? </vt:lpstr>
      <vt:lpstr>PowerPoint Presentation</vt:lpstr>
      <vt:lpstr>GER and GERD and Infants: What Are Your Treatment Strategies? </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 and GERD in Infants: What Are Your Treatment Strategies?</dc:title>
  <dc:subject>Pediatric Gastroenterology</dc:subject>
  <dc:creator/>
  <cp:keywords>Gastroesophageal reflux, gastroesophageal reflux disease, infants, neonatal, thickened formulas, thickeners, acid suppressants, proton pump inhibitors, PPIs, H2RAs</cp:keywords>
  <dc:description/>
  <cp:lastModifiedBy/>
  <cp:revision>1</cp:revision>
  <dcterms:created xsi:type="dcterms:W3CDTF">2024-06-17T22:41:21Z</dcterms:created>
  <dcterms:modified xsi:type="dcterms:W3CDTF">2024-10-25T16:21:55Z</dcterms:modified>
  <cp:category/>
</cp:coreProperties>
</file>