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901" r:id="rId3"/>
    <p:sldId id="903" r:id="rId4"/>
    <p:sldId id="904" r:id="rId5"/>
    <p:sldId id="906" r:id="rId6"/>
    <p:sldId id="909" r:id="rId7"/>
    <p:sldId id="895" r:id="rId8"/>
    <p:sldId id="379" r:id="rId9"/>
    <p:sldId id="912" r:id="rId10"/>
    <p:sldId id="913" r:id="rId11"/>
    <p:sldId id="915" r:id="rId12"/>
    <p:sldId id="920" r:id="rId13"/>
    <p:sldId id="922" r:id="rId14"/>
    <p:sldId id="926" r:id="rId15"/>
    <p:sldId id="929" r:id="rId16"/>
    <p:sldId id="676" r:id="rId17"/>
    <p:sldId id="931" r:id="rId18"/>
    <p:sldId id="937" r:id="rId19"/>
    <p:sldId id="894" r:id="rId20"/>
    <p:sldId id="939" r:id="rId21"/>
    <p:sldId id="941" r:id="rId22"/>
    <p:sldId id="943" r:id="rId23"/>
    <p:sldId id="944" r:id="rId24"/>
    <p:sldId id="947" r:id="rId25"/>
    <p:sldId id="948" r:id="rId26"/>
    <p:sldId id="949" r:id="rId27"/>
    <p:sldId id="632" r:id="rId28"/>
    <p:sldId id="952" r:id="rId29"/>
    <p:sldId id="954" r:id="rId30"/>
    <p:sldId id="377" r:id="rId31"/>
    <p:sldId id="384" r:id="rId32"/>
    <p:sldId id="260" r:id="rId33"/>
    <p:sldId id="863" r:id="rId34"/>
    <p:sldId id="9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4660"/>
  </p:normalViewPr>
  <p:slideViewPr>
    <p:cSldViewPr snapToGrid="0">
      <p:cViewPr varScale="1">
        <p:scale>
          <a:sx n="108" d="100"/>
          <a:sy n="108" d="100"/>
        </p:scale>
        <p:origin x="342" y="102"/>
      </p:cViewPr>
      <p:guideLst/>
    </p:cSldViewPr>
  </p:slideViewPr>
  <p:notesTextViewPr>
    <p:cViewPr>
      <p:scale>
        <a:sx n="1" d="1"/>
        <a:sy n="1" d="1"/>
      </p:scale>
      <p:origin x="0" y="0"/>
    </p:cViewPr>
  </p:notesTextViewPr>
  <p:sorterViewPr>
    <p:cViewPr>
      <p:scale>
        <a:sx n="100" d="100"/>
        <a:sy n="100" d="100"/>
      </p:scale>
      <p:origin x="0" y="-4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the\Downloads\Histograms.%20Body%20composition%20centiles%20by%20reference_12032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ifshd\homedir$\1-Current%20projects\Z-score%20comparisons%20INTERGROWTH%20vs%20Norris\Updated%20data\Histograms.%20Body%20composition%20centiles%20by%20reference_1203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Fig 1A. Fat-free mass</a:t>
            </a:r>
          </a:p>
        </c:rich>
      </c:tx>
      <c:layout>
        <c:manualLayout>
          <c:xMode val="edge"/>
          <c:yMode val="edge"/>
          <c:x val="0.32648915187376726"/>
          <c:y val="0"/>
        </c:manualLayout>
      </c:layout>
      <c:overlay val="0"/>
      <c:spPr>
        <a:noFill/>
        <a:ln>
          <a:noFill/>
        </a:ln>
        <a:effectLst/>
      </c:spPr>
    </c:title>
    <c:autoTitleDeleted val="0"/>
    <c:plotArea>
      <c:layout/>
      <c:barChart>
        <c:barDir val="col"/>
        <c:grouping val="clustered"/>
        <c:varyColors val="0"/>
        <c:ser>
          <c:idx val="0"/>
          <c:order val="0"/>
          <c:tx>
            <c:strRef>
              <c:f>'[Histograms. Body composition centiles by reference_120322.xlsx]FAT FREE MASS'!$J$3</c:f>
              <c:strCache>
                <c:ptCount val="1"/>
                <c:pt idx="0">
                  <c:v>Intergrowth-21</c:v>
                </c:pt>
              </c:strCache>
            </c:strRef>
          </c:tx>
          <c:spPr>
            <a:solidFill>
              <a:schemeClr val="accent1"/>
            </a:solidFill>
            <a:ln>
              <a:noFill/>
            </a:ln>
            <a:effectLst/>
          </c:spPr>
          <c:invertIfNegative val="0"/>
          <c:dLbls>
            <c:dLbl>
              <c:idx val="0"/>
              <c:layout>
                <c:manualLayout>
                  <c:x val="3.6973706689030733E-3"/>
                  <c:y val="1.76017601760176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74-43A6-9F2A-F52749583678}"/>
                </c:ext>
              </c:extLst>
            </c:dLbl>
            <c:dLbl>
              <c:idx val="1"/>
              <c:layout>
                <c:manualLayout>
                  <c:x val="1.5819209039548022E-2"/>
                  <c:y val="1.32013201320132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74-43A6-9F2A-F52749583678}"/>
                </c:ext>
              </c:extLst>
            </c:dLbl>
            <c:dLbl>
              <c:idx val="2"/>
              <c:layout>
                <c:manualLayout>
                  <c:x val="-6.2046312258304988E-3"/>
                  <c:y val="1.76017601760175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74-43A6-9F2A-F52749583678}"/>
                </c:ext>
              </c:extLst>
            </c:dLbl>
            <c:dLbl>
              <c:idx val="3"/>
              <c:delete val="1"/>
              <c:extLst>
                <c:ext xmlns:c15="http://schemas.microsoft.com/office/drawing/2012/chart" uri="{CE6537A1-D6FC-4f65-9D91-7224C49458BB}"/>
                <c:ext xmlns:c16="http://schemas.microsoft.com/office/drawing/2014/chart" uri="{C3380CC4-5D6E-409C-BE32-E72D297353CC}">
                  <c16:uniqueId val="{00000003-F074-43A6-9F2A-F52749583678}"/>
                </c:ext>
              </c:extLst>
            </c:dLbl>
            <c:dLbl>
              <c:idx val="4"/>
              <c:delete val="1"/>
              <c:extLst>
                <c:ext xmlns:c15="http://schemas.microsoft.com/office/drawing/2012/chart" uri="{CE6537A1-D6FC-4f65-9D91-7224C49458BB}"/>
                <c:ext xmlns:c16="http://schemas.microsoft.com/office/drawing/2014/chart" uri="{C3380CC4-5D6E-409C-BE32-E72D297353CC}">
                  <c16:uniqueId val="{00000004-F074-43A6-9F2A-F52749583678}"/>
                </c:ext>
              </c:extLst>
            </c:dLbl>
            <c:numFmt formatCode="0.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'[Histograms. Body composition centiles by reference_120322.xlsx]FAT FREE MASS'!$I$4:$I$8</c:f>
              <c:strCache>
                <c:ptCount val="5"/>
                <c:pt idx="0">
                  <c:v>&lt;3rd%ile</c:v>
                </c:pt>
                <c:pt idx="1">
                  <c:v>3-10th%ile</c:v>
                </c:pt>
                <c:pt idx="2">
                  <c:v>10-90th%ile</c:v>
                </c:pt>
                <c:pt idx="3">
                  <c:v>90-97th%ile</c:v>
                </c:pt>
                <c:pt idx="4">
                  <c:v>&gt;=97th%ile</c:v>
                </c:pt>
              </c:strCache>
            </c:strRef>
          </c:cat>
          <c:val>
            <c:numRef>
              <c:f>'[Histograms. Body composition centiles by reference_120322.xlsx]FAT FREE MASS'!$J$4:$J$8</c:f>
              <c:numCache>
                <c:formatCode>General</c:formatCode>
                <c:ptCount val="5"/>
                <c:pt idx="0">
                  <c:v>0.29089999999999999</c:v>
                </c:pt>
                <c:pt idx="1">
                  <c:v>0.2364</c:v>
                </c:pt>
                <c:pt idx="2">
                  <c:v>0.47270000000000001</c:v>
                </c:pt>
                <c:pt idx="3">
                  <c:v>0</c:v>
                </c:pt>
                <c:pt idx="4">
                  <c:v>0</c:v>
                </c:pt>
              </c:numCache>
            </c:numRef>
          </c:val>
          <c:extLst>
            <c:ext xmlns:c16="http://schemas.microsoft.com/office/drawing/2014/chart" uri="{C3380CC4-5D6E-409C-BE32-E72D297353CC}">
              <c16:uniqueId val="{00000005-F074-43A6-9F2A-F52749583678}"/>
            </c:ext>
          </c:extLst>
        </c:ser>
        <c:ser>
          <c:idx val="1"/>
          <c:order val="1"/>
          <c:tx>
            <c:strRef>
              <c:f>'[Histograms. Body composition centiles by reference_120322.xlsx]FAT FREE MASS'!$K$3</c:f>
              <c:strCache>
                <c:ptCount val="1"/>
                <c:pt idx="0">
                  <c:v>Norris</c:v>
                </c:pt>
              </c:strCache>
            </c:strRef>
          </c:tx>
          <c:spPr>
            <a:solidFill>
              <a:srgbClr val="D95045"/>
            </a:solidFill>
            <a:ln>
              <a:noFill/>
            </a:ln>
            <a:effectLst/>
          </c:spPr>
          <c:invertIfNegative val="0"/>
          <c:dLbls>
            <c:dLbl>
              <c:idx val="0"/>
              <c:layout>
                <c:manualLayout>
                  <c:x val="2.0338983050847456E-2"/>
                  <c:y val="3.08030803080307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074-43A6-9F2A-F52749583678}"/>
                </c:ext>
              </c:extLst>
            </c:dLbl>
            <c:dLbl>
              <c:idx val="1"/>
              <c:layout>
                <c:manualLayout>
                  <c:x val="1.1299435028248546E-2"/>
                  <c:y val="1.3201320132013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074-43A6-9F2A-F52749583678}"/>
                </c:ext>
              </c:extLst>
            </c:dLbl>
            <c:dLbl>
              <c:idx val="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074-43A6-9F2A-F52749583678}"/>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074-43A6-9F2A-F52749583678}"/>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074-43A6-9F2A-F52749583678}"/>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'[Histograms. Body composition centiles by reference_120322.xlsx]FAT FREE MASS'!$I$4:$I$8</c:f>
              <c:strCache>
                <c:ptCount val="5"/>
                <c:pt idx="0">
                  <c:v>&lt;3rd%ile</c:v>
                </c:pt>
                <c:pt idx="1">
                  <c:v>3-10th%ile</c:v>
                </c:pt>
                <c:pt idx="2">
                  <c:v>10-90th%ile</c:v>
                </c:pt>
                <c:pt idx="3">
                  <c:v>90-97th%ile</c:v>
                </c:pt>
                <c:pt idx="4">
                  <c:v>&gt;=97th%ile</c:v>
                </c:pt>
              </c:strCache>
            </c:strRef>
          </c:cat>
          <c:val>
            <c:numRef>
              <c:f>'[Histograms. Body composition centiles by reference_120322.xlsx]FAT FREE MASS'!$K$4:$K$8</c:f>
              <c:numCache>
                <c:formatCode>General</c:formatCode>
                <c:ptCount val="5"/>
                <c:pt idx="0">
                  <c:v>0.2545</c:v>
                </c:pt>
                <c:pt idx="1">
                  <c:v>0.14550000000000002</c:v>
                </c:pt>
                <c:pt idx="2">
                  <c:v>0.55449999999999999</c:v>
                </c:pt>
                <c:pt idx="3">
                  <c:v>2.7300000000000001E-2</c:v>
                </c:pt>
                <c:pt idx="4">
                  <c:v>1.8200000000000001E-2</c:v>
                </c:pt>
              </c:numCache>
            </c:numRef>
          </c:val>
          <c:extLst>
            <c:ext xmlns:c16="http://schemas.microsoft.com/office/drawing/2014/chart" uri="{C3380CC4-5D6E-409C-BE32-E72D297353CC}">
              <c16:uniqueId val="{0000000B-F074-43A6-9F2A-F52749583678}"/>
            </c:ext>
          </c:extLst>
        </c:ser>
        <c:dLbls>
          <c:showLegendKey val="0"/>
          <c:showVal val="0"/>
          <c:showCatName val="0"/>
          <c:showSerName val="0"/>
          <c:showPercent val="0"/>
          <c:showBubbleSize val="0"/>
        </c:dLbls>
        <c:gapWidth val="100"/>
        <c:axId val="304097280"/>
        <c:axId val="306257920"/>
      </c:barChart>
      <c:catAx>
        <c:axId val="30409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06257920"/>
        <c:crosses val="autoZero"/>
        <c:auto val="1"/>
        <c:lblAlgn val="ctr"/>
        <c:lblOffset val="100"/>
        <c:noMultiLvlLbl val="0"/>
      </c:catAx>
      <c:valAx>
        <c:axId val="306257920"/>
        <c:scaling>
          <c:orientation val="minMax"/>
        </c:scaling>
        <c:delete val="0"/>
        <c:axPos val="l"/>
        <c:numFmt formatCode="0%" sourceLinked="0"/>
        <c:majorTickMark val="none"/>
        <c:minorTickMark val="none"/>
        <c:tickLblPos val="nextTo"/>
        <c:spPr>
          <a:noFill/>
          <a:ln>
            <a:noFill/>
          </a:ln>
          <a:effectLst/>
        </c:spPr>
        <c:txPr>
          <a:bodyPr rot="-60000000" vert="horz"/>
          <a:lstStyle/>
          <a:p>
            <a:pPr>
              <a:defRPr/>
            </a:pPr>
            <a:endParaRPr lang="en-US"/>
          </a:p>
        </c:txPr>
        <c:crossAx val="304097280"/>
        <c:crosses val="autoZero"/>
        <c:crossBetween val="between"/>
      </c:valAx>
      <c:spPr>
        <a:noFill/>
        <a:ln>
          <a:noFill/>
        </a:ln>
        <a:effectLst/>
      </c:spPr>
    </c:plotArea>
    <c:legend>
      <c:legendPos val="t"/>
      <c:layout>
        <c:manualLayout>
          <c:xMode val="edge"/>
          <c:yMode val="edge"/>
          <c:x val="0.31767367096864374"/>
          <c:y val="0.10261826182618262"/>
          <c:w val="0.368597431238255"/>
          <c:h val="9.453739074694871E-2"/>
        </c:manualLayout>
      </c:layout>
      <c:overlay val="0"/>
      <c:spPr>
        <a:noFill/>
        <a:ln>
          <a:noFill/>
        </a:ln>
        <a:effectLst/>
      </c:spPr>
      <c:txPr>
        <a:bodyPr rot="0" vert="horz"/>
        <a:lstStyle/>
        <a:p>
          <a:pPr>
            <a:defRPr/>
          </a:pPr>
          <a:endParaRPr lang="en-US"/>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a:t>Fig 1C. Body fat percent</a:t>
            </a:r>
          </a:p>
        </c:rich>
      </c:tx>
      <c:layout>
        <c:manualLayout>
          <c:xMode val="edge"/>
          <c:yMode val="edge"/>
          <c:x val="0.29163865497779101"/>
          <c:y val="0"/>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'BODY FAT %'!$I$3</c:f>
              <c:strCache>
                <c:ptCount val="1"/>
                <c:pt idx="0">
                  <c:v>Intergrowth-21</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4FBD-4265-A824-E592C12432B0}"/>
                </c:ext>
              </c:extLst>
            </c:dLbl>
            <c:dLbl>
              <c:idx val="1"/>
              <c:layout>
                <c:manualLayout>
                  <c:x val="0"/>
                  <c:y val="-1.04986876640421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BD-4265-A824-E592C12432B0}"/>
                </c:ext>
              </c:extLst>
            </c:dLbl>
            <c:dLbl>
              <c:idx val="2"/>
              <c:layout>
                <c:manualLayout>
                  <c:x val="-1.4641288433382214E-2"/>
                  <c:y val="1.049868766404199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BD-4265-A824-E592C12432B0}"/>
                </c:ext>
              </c:extLst>
            </c:dLbl>
            <c:dLbl>
              <c:idx val="3"/>
              <c:layout>
                <c:manualLayout>
                  <c:x val="-4.1832252666806876E-3"/>
                  <c:y val="1.049868766404199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BD-4265-A824-E592C12432B0}"/>
                </c:ext>
              </c:extLst>
            </c:dLbl>
            <c:dLbl>
              <c:idx val="4"/>
              <c:layout>
                <c:manualLayout>
                  <c:x val="-5.9171597633136093E-3"/>
                  <c:y val="9.13242009132417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BD-4265-A824-E592C12432B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'BODY FAT %'!$H$4:$H$8</c:f>
              <c:strCache>
                <c:ptCount val="5"/>
                <c:pt idx="0">
                  <c:v>&lt;3rd%ile</c:v>
                </c:pt>
                <c:pt idx="1">
                  <c:v>3-10th%ile</c:v>
                </c:pt>
                <c:pt idx="2">
                  <c:v>10-90th%ile</c:v>
                </c:pt>
                <c:pt idx="3">
                  <c:v>90-97th%ile</c:v>
                </c:pt>
                <c:pt idx="4">
                  <c:v>&gt;=97th%ile</c:v>
                </c:pt>
              </c:strCache>
            </c:strRef>
          </c:cat>
          <c:val>
            <c:numRef>
              <c:f>'BODY FAT %'!$I$11:$I$15</c:f>
              <c:numCache>
                <c:formatCode>General</c:formatCode>
                <c:ptCount val="5"/>
                <c:pt idx="0">
                  <c:v>0</c:v>
                </c:pt>
                <c:pt idx="1">
                  <c:v>1.8200000000000001E-2</c:v>
                </c:pt>
                <c:pt idx="2">
                  <c:v>0.1182</c:v>
                </c:pt>
                <c:pt idx="3">
                  <c:v>0.1636</c:v>
                </c:pt>
                <c:pt idx="4">
                  <c:v>0.7</c:v>
                </c:pt>
              </c:numCache>
            </c:numRef>
          </c:val>
          <c:extLst>
            <c:ext xmlns:c16="http://schemas.microsoft.com/office/drawing/2014/chart" uri="{C3380CC4-5D6E-409C-BE32-E72D297353CC}">
              <c16:uniqueId val="{00000005-4FBD-4265-A824-E592C12432B0}"/>
            </c:ext>
          </c:extLst>
        </c:ser>
        <c:ser>
          <c:idx val="1"/>
          <c:order val="1"/>
          <c:tx>
            <c:strRef>
              <c:f>'BODY FAT %'!$J$3</c:f>
              <c:strCache>
                <c:ptCount val="1"/>
                <c:pt idx="0">
                  <c:v>Norris</c:v>
                </c:pt>
              </c:strCache>
            </c:strRef>
          </c:tx>
          <c:spPr>
            <a:solidFill>
              <a:srgbClr val="D95045"/>
            </a:solidFill>
            <a:ln>
              <a:noFill/>
            </a:ln>
            <a:effectLst/>
          </c:spPr>
          <c:invertIfNegative val="0"/>
          <c:dLbls>
            <c:dLbl>
              <c:idx val="1"/>
              <c:layout>
                <c:manualLayout>
                  <c:x val="1.2549675800041833E-2"/>
                  <c:y val="1.04986876640418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FBD-4265-A824-E592C12432B0}"/>
                </c:ext>
              </c:extLst>
            </c:dLbl>
            <c:dLbl>
              <c:idx val="2"/>
              <c:layout>
                <c:manualLayout>
                  <c:x val="6.274837900020916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FBD-4265-A824-E592C12432B0}"/>
                </c:ext>
              </c:extLst>
            </c:dLbl>
            <c:dLbl>
              <c:idx val="3"/>
              <c:layout>
                <c:manualLayout>
                  <c:x val="1.882451370006259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FBD-4265-A824-E592C12432B0}"/>
                </c:ext>
              </c:extLst>
            </c:dLbl>
            <c:dLbl>
              <c:idx val="4"/>
              <c:layout>
                <c:manualLayout>
                  <c:x val="1.6971377098572736E-2"/>
                  <c:y val="1.963110775536619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FBD-4265-A824-E592C12432B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'BODY FAT %'!$H$4:$H$8</c:f>
              <c:strCache>
                <c:ptCount val="5"/>
                <c:pt idx="0">
                  <c:v>&lt;3rd%ile</c:v>
                </c:pt>
                <c:pt idx="1">
                  <c:v>3-10th%ile</c:v>
                </c:pt>
                <c:pt idx="2">
                  <c:v>10-90th%ile</c:v>
                </c:pt>
                <c:pt idx="3">
                  <c:v>90-97th%ile</c:v>
                </c:pt>
                <c:pt idx="4">
                  <c:v>&gt;=97th%ile</c:v>
                </c:pt>
              </c:strCache>
            </c:strRef>
          </c:cat>
          <c:val>
            <c:numRef>
              <c:f>'BODY FAT %'!$J$11:$J$15</c:f>
              <c:numCache>
                <c:formatCode>General</c:formatCode>
                <c:ptCount val="5"/>
                <c:pt idx="0">
                  <c:v>9.1000000000000004E-3</c:v>
                </c:pt>
                <c:pt idx="1">
                  <c:v>9.1000000000000004E-3</c:v>
                </c:pt>
                <c:pt idx="2">
                  <c:v>0.14550000000000002</c:v>
                </c:pt>
                <c:pt idx="3">
                  <c:v>0.17269999999999999</c:v>
                </c:pt>
                <c:pt idx="4">
                  <c:v>0.66359999999999997</c:v>
                </c:pt>
              </c:numCache>
            </c:numRef>
          </c:val>
          <c:extLst>
            <c:ext xmlns:c16="http://schemas.microsoft.com/office/drawing/2014/chart" uri="{C3380CC4-5D6E-409C-BE32-E72D297353CC}">
              <c16:uniqueId val="{0000000A-4FBD-4265-A824-E592C12432B0}"/>
            </c:ext>
          </c:extLst>
        </c:ser>
        <c:dLbls>
          <c:showLegendKey val="0"/>
          <c:showVal val="0"/>
          <c:showCatName val="0"/>
          <c:showSerName val="0"/>
          <c:showPercent val="0"/>
          <c:showBubbleSize val="0"/>
        </c:dLbls>
        <c:gapWidth val="100"/>
        <c:axId val="1065267624"/>
        <c:axId val="1065267952"/>
      </c:barChart>
      <c:catAx>
        <c:axId val="1065267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65267952"/>
        <c:crosses val="autoZero"/>
        <c:auto val="1"/>
        <c:lblAlgn val="ctr"/>
        <c:lblOffset val="100"/>
        <c:noMultiLvlLbl val="0"/>
      </c:catAx>
      <c:valAx>
        <c:axId val="1065267952"/>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65267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A1B8B-35F9-43FF-B84E-677D7BECF930}"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939C6-C4EB-46A6-88BD-09853532E641}" type="slidenum">
              <a:rPr lang="en-US" smtClean="0"/>
              <a:t>‹#›</a:t>
            </a:fld>
            <a:endParaRPr lang="en-US"/>
          </a:p>
        </p:txBody>
      </p:sp>
    </p:spTree>
    <p:extLst>
      <p:ext uri="{BB962C8B-B14F-4D97-AF65-F5344CB8AC3E}">
        <p14:creationId xmlns:p14="http://schemas.microsoft.com/office/powerpoint/2010/main" val="321056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 I find this topic so interesting is that there is so much amazing work being done on all levels from basic science to epi to clinical trials to QI/implementation to advocacy </a:t>
            </a:r>
          </a:p>
          <a:p>
            <a:r>
              <a:rPr lang="en-US" dirty="0"/>
              <a:t>My own work draws on my training in epidemiology and you will see that I love a big dataset</a:t>
            </a:r>
          </a:p>
          <a:p>
            <a:r>
              <a:rPr lang="en-US" dirty="0"/>
              <a:t>I will also highlight the work of others in the field to illustrate all the different ways in which I see the science of human milk being leveraged to improve the health of our very preterm patients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1A1A6-D770-1F46-B645-3D4626FDA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256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a:t>
            </a:r>
          </a:p>
        </p:txBody>
      </p:sp>
      <p:sp>
        <p:nvSpPr>
          <p:cNvPr id="4" name="Slide Number Placeholder 3"/>
          <p:cNvSpPr>
            <a:spLocks noGrp="1"/>
          </p:cNvSpPr>
          <p:nvPr>
            <p:ph type="sldNum" sz="quarter" idx="5"/>
          </p:nvPr>
        </p:nvSpPr>
        <p:spPr/>
        <p:txBody>
          <a:bodyPr/>
          <a:lstStyle/>
          <a:p>
            <a:fld id="{B613FAD0-48A7-4DDA-8ACA-87A7C16A20E6}" type="slidenum">
              <a:rPr lang="en-US" smtClean="0"/>
              <a:t>28</a:t>
            </a:fld>
            <a:endParaRPr lang="en-US"/>
          </a:p>
        </p:txBody>
      </p:sp>
    </p:spTree>
    <p:extLst>
      <p:ext uri="{BB962C8B-B14F-4D97-AF65-F5344CB8AC3E}">
        <p14:creationId xmlns:p14="http://schemas.microsoft.com/office/powerpoint/2010/main" val="2237920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MANDY</a:t>
            </a:r>
          </a:p>
        </p:txBody>
      </p:sp>
      <p:sp>
        <p:nvSpPr>
          <p:cNvPr id="4" name="Slide Number Placeholder 3"/>
          <p:cNvSpPr>
            <a:spLocks noGrp="1"/>
          </p:cNvSpPr>
          <p:nvPr>
            <p:ph type="sldNum" sz="quarter" idx="5"/>
          </p:nvPr>
        </p:nvSpPr>
        <p:spPr/>
        <p:txBody>
          <a:bodyPr/>
          <a:lstStyle/>
          <a:p>
            <a:fld id="{B613FAD0-48A7-4DDA-8ACA-87A7C16A20E6}" type="slidenum">
              <a:rPr lang="en-US" smtClean="0"/>
              <a:t>29</a:t>
            </a:fld>
            <a:endParaRPr lang="en-US"/>
          </a:p>
        </p:txBody>
      </p:sp>
    </p:spTree>
    <p:extLst>
      <p:ext uri="{BB962C8B-B14F-4D97-AF65-F5344CB8AC3E}">
        <p14:creationId xmlns:p14="http://schemas.microsoft.com/office/powerpoint/2010/main" val="2166368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 </a:t>
            </a:r>
            <a:r>
              <a:rPr lang="en-US" dirty="0">
                <a:sym typeface="Wingdings" panose="05000000000000000000" pitchFamily="2" charset="2"/>
              </a:rPr>
              <a:t> transition to MANDY</a:t>
            </a: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30</a:t>
            </a:fld>
            <a:endParaRPr lang="en-US" dirty="0"/>
          </a:p>
        </p:txBody>
      </p:sp>
    </p:spTree>
    <p:extLst>
      <p:ext uri="{BB962C8B-B14F-4D97-AF65-F5344CB8AC3E}">
        <p14:creationId xmlns:p14="http://schemas.microsoft.com/office/powerpoint/2010/main" val="233382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a:t>
            </a:r>
          </a:p>
        </p:txBody>
      </p:sp>
      <p:sp>
        <p:nvSpPr>
          <p:cNvPr id="4" name="Slide Number Placeholder 3"/>
          <p:cNvSpPr>
            <a:spLocks noGrp="1"/>
          </p:cNvSpPr>
          <p:nvPr>
            <p:ph type="sldNum" sz="quarter" idx="5"/>
          </p:nvPr>
        </p:nvSpPr>
        <p:spPr/>
        <p:txBody>
          <a:bodyPr/>
          <a:lstStyle/>
          <a:p>
            <a:fld id="{B613FAD0-48A7-4DDA-8ACA-87A7C16A20E6}" type="slidenum">
              <a:rPr lang="en-US" smtClean="0"/>
              <a:t>31</a:t>
            </a:fld>
            <a:endParaRPr lang="en-US"/>
          </a:p>
        </p:txBody>
      </p:sp>
    </p:spTree>
    <p:extLst>
      <p:ext uri="{BB962C8B-B14F-4D97-AF65-F5344CB8AC3E}">
        <p14:creationId xmlns:p14="http://schemas.microsoft.com/office/powerpoint/2010/main" val="551234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SARA</a:t>
            </a:r>
          </a:p>
          <a:p>
            <a:endParaRPr lang="en-US" dirty="0"/>
          </a:p>
        </p:txBody>
      </p:sp>
      <p:sp>
        <p:nvSpPr>
          <p:cNvPr id="4" name="Slide Number Placeholder 3"/>
          <p:cNvSpPr>
            <a:spLocks noGrp="1"/>
          </p:cNvSpPr>
          <p:nvPr>
            <p:ph type="sldNum" sz="quarter" idx="5"/>
          </p:nvPr>
        </p:nvSpPr>
        <p:spPr/>
        <p:txBody>
          <a:bodyPr/>
          <a:lstStyle/>
          <a:p>
            <a:fld id="{B613FAD0-48A7-4DDA-8ACA-87A7C16A20E6}" type="slidenum">
              <a:rPr lang="en-US" smtClean="0"/>
              <a:t>32</a:t>
            </a:fld>
            <a:endParaRPr lang="en-US"/>
          </a:p>
        </p:txBody>
      </p:sp>
    </p:spTree>
    <p:extLst>
      <p:ext uri="{BB962C8B-B14F-4D97-AF65-F5344CB8AC3E}">
        <p14:creationId xmlns:p14="http://schemas.microsoft.com/office/powerpoint/2010/main" val="570056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a:t>
            </a:r>
          </a:p>
        </p:txBody>
      </p:sp>
      <p:sp>
        <p:nvSpPr>
          <p:cNvPr id="4" name="Slide Number Placeholder 3"/>
          <p:cNvSpPr>
            <a:spLocks noGrp="1"/>
          </p:cNvSpPr>
          <p:nvPr>
            <p:ph type="sldNum" sz="quarter" idx="5"/>
          </p:nvPr>
        </p:nvSpPr>
        <p:spPr/>
        <p:txBody>
          <a:bodyPr/>
          <a:lstStyle/>
          <a:p>
            <a:fld id="{B613FAD0-48A7-4DDA-8ACA-87A7C16A20E6}" type="slidenum">
              <a:rPr lang="en-US" smtClean="0"/>
              <a:t>33</a:t>
            </a:fld>
            <a:endParaRPr lang="en-US"/>
          </a:p>
        </p:txBody>
      </p:sp>
    </p:spTree>
    <p:extLst>
      <p:ext uri="{BB962C8B-B14F-4D97-AF65-F5344CB8AC3E}">
        <p14:creationId xmlns:p14="http://schemas.microsoft.com/office/powerpoint/2010/main" val="120421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 I find this topic so interesting is that there is so much amazing work being done on all levels from basic science to epi to clinical trials to QI/implementation to advocacy </a:t>
            </a:r>
          </a:p>
          <a:p>
            <a:r>
              <a:rPr lang="en-US" dirty="0"/>
              <a:t>My own work draws on my training in epidemiology and you will see that I love a big dataset</a:t>
            </a:r>
          </a:p>
          <a:p>
            <a:r>
              <a:rPr lang="en-US" dirty="0"/>
              <a:t>I will also highlight the work of others in the field to illustrate all the different ways in which I see the science of human milk being leveraged to improve the health of our very preterm patients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1A1A6-D770-1F46-B645-3D4626FDAD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616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about cardiovascular disease? Here is a figure from an excellent review article that synthesizes a large and growing body of work led by Casey Crump using population based data from Sweden. </a:t>
            </a:r>
          </a:p>
          <a:p>
            <a:r>
              <a:rPr lang="en-US" dirty="0"/>
              <a:t>I am specifically focusing on these disease outcomes of ischemic heart disease, heart failure, and chronic kidney disease, which are at least in part preventable by taking early action on risk factors such as hypertension and diabetes. </a:t>
            </a:r>
          </a:p>
          <a:p>
            <a:r>
              <a:rPr lang="en-US" dirty="0"/>
              <a:t>Not shown here, but a recent paper reported an increase in stroke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50AC-2F3C-DF4C-98B3-2AD91C8C1D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Goal is to maximize neurodevelopmental potential while minimizing excess adiposity and cardiometabolic risk</a:t>
            </a:r>
          </a:p>
          <a:p>
            <a:endParaRPr lang="en-US" dirty="0"/>
          </a:p>
        </p:txBody>
      </p:sp>
      <p:sp>
        <p:nvSpPr>
          <p:cNvPr id="4" name="Slide Number Placeholder 3"/>
          <p:cNvSpPr>
            <a:spLocks noGrp="1"/>
          </p:cNvSpPr>
          <p:nvPr>
            <p:ph type="sldNum" sz="quarter" idx="5"/>
          </p:nvPr>
        </p:nvSpPr>
        <p:spPr/>
        <p:txBody>
          <a:bodyPr/>
          <a:lstStyle/>
          <a:p>
            <a:fld id="{F2F05530-B843-4EFF-9ED3-E47AB02C893B}" type="slidenum">
              <a:rPr lang="en-US" smtClean="0"/>
              <a:t>5</a:t>
            </a:fld>
            <a:endParaRPr lang="en-US"/>
          </a:p>
        </p:txBody>
      </p:sp>
    </p:spTree>
    <p:extLst>
      <p:ext uri="{BB962C8B-B14F-4D97-AF65-F5344CB8AC3E}">
        <p14:creationId xmlns:p14="http://schemas.microsoft.com/office/powerpoint/2010/main" val="2304748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clinicians now how much to feed babies in the NICU?  Well currently the available guidelines for both macronutrients such as protein and micronutrients such as iron and zinc are based on a concept known as the “reference” fetus.  And essentially this concept says that the preterm infant should grow and accrete nutrients just like a fetus. Now this makes intuitive sense, and it is also practical, because it is possible to model fetal nutrient accretion rates and thereby provide recommendations for all macronutrients and micronutrients. But this approach also gives a false sense that we actually know what is optimal for a preterm baby who is not in the womb but instead is in the NICU, faced with environmental stressors, physical demands, and illnesses that are not experienced in-utero.  And there are more challenges such as the immature digestive, absorptive, and metabolic functions of the preterm infant. So the reference fetus concept is a starting point, a hypothesis, but we need to test it in order to create truly evidence-based dietary recommendations for preterm infants.  And for these babies who are born at a vulnerable developmental stage and experience such a different environment from the fetus, it may not just be a matter of maintaining sufficiency or </a:t>
            </a:r>
            <a:r>
              <a:rPr lang="en-US" dirty="0" err="1"/>
              <a:t>repleting</a:t>
            </a:r>
            <a:r>
              <a:rPr lang="en-US" dirty="0"/>
              <a:t> deficits that were incurred in-utero.  </a:t>
            </a:r>
          </a:p>
        </p:txBody>
      </p:sp>
      <p:sp>
        <p:nvSpPr>
          <p:cNvPr id="4" name="Slide Number Placeholder 3"/>
          <p:cNvSpPr>
            <a:spLocks noGrp="1"/>
          </p:cNvSpPr>
          <p:nvPr>
            <p:ph type="sldNum" sz="quarter" idx="5"/>
          </p:nvPr>
        </p:nvSpPr>
        <p:spPr/>
        <p:txBody>
          <a:bodyPr/>
          <a:lstStyle/>
          <a:p>
            <a:fld id="{95ACAA26-77F0-4290-BE47-7024DD08D945}" type="slidenum">
              <a:rPr lang="en-US" smtClean="0"/>
              <a:t>8</a:t>
            </a:fld>
            <a:endParaRPr lang="en-US"/>
          </a:p>
        </p:txBody>
      </p:sp>
    </p:spTree>
    <p:extLst>
      <p:ext uri="{BB962C8B-B14F-4D97-AF65-F5344CB8AC3E}">
        <p14:creationId xmlns:p14="http://schemas.microsoft.com/office/powerpoint/2010/main" val="3115907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05530-B843-4EFF-9ED3-E47AB02C893B}" type="slidenum">
              <a:rPr lang="en-US" smtClean="0"/>
              <a:t>9</a:t>
            </a:fld>
            <a:endParaRPr lang="en-US"/>
          </a:p>
        </p:txBody>
      </p:sp>
    </p:spTree>
    <p:extLst>
      <p:ext uri="{BB962C8B-B14F-4D97-AF65-F5344CB8AC3E}">
        <p14:creationId xmlns:p14="http://schemas.microsoft.com/office/powerpoint/2010/main" val="1653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05530-B843-4EFF-9ED3-E47AB02C893B}" type="slidenum">
              <a:rPr lang="en-US" smtClean="0"/>
              <a:t>10</a:t>
            </a:fld>
            <a:endParaRPr lang="en-US"/>
          </a:p>
        </p:txBody>
      </p:sp>
    </p:spTree>
    <p:extLst>
      <p:ext uri="{BB962C8B-B14F-4D97-AF65-F5344CB8AC3E}">
        <p14:creationId xmlns:p14="http://schemas.microsoft.com/office/powerpoint/2010/main" val="1399748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5F683-F49F-9640-8726-BC9A01DFCF50}" type="slidenum">
              <a:rPr lang="en-US" smtClean="0"/>
              <a:t>12</a:t>
            </a:fld>
            <a:endParaRPr lang="en-US"/>
          </a:p>
        </p:txBody>
      </p:sp>
    </p:spTree>
    <p:extLst>
      <p:ext uri="{BB962C8B-B14F-4D97-AF65-F5344CB8AC3E}">
        <p14:creationId xmlns:p14="http://schemas.microsoft.com/office/powerpoint/2010/main" val="422485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5F683-F49F-9640-8726-BC9A01DFCF50}" type="slidenum">
              <a:rPr lang="en-US" smtClean="0"/>
              <a:t>13</a:t>
            </a:fld>
            <a:endParaRPr lang="en-US"/>
          </a:p>
        </p:txBody>
      </p:sp>
    </p:spTree>
    <p:extLst>
      <p:ext uri="{BB962C8B-B14F-4D97-AF65-F5344CB8AC3E}">
        <p14:creationId xmlns:p14="http://schemas.microsoft.com/office/powerpoint/2010/main" val="52260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Halfway</a:t>
            </a:r>
          </a:p>
        </p:txBody>
      </p:sp>
      <p:sp>
        <p:nvSpPr>
          <p:cNvPr id="4" name="Slide Number Placeholder 3"/>
          <p:cNvSpPr>
            <a:spLocks noGrp="1"/>
          </p:cNvSpPr>
          <p:nvPr>
            <p:ph type="sldNum" sz="quarter" idx="5"/>
          </p:nvPr>
        </p:nvSpPr>
        <p:spPr/>
        <p:txBody>
          <a:bodyPr/>
          <a:lstStyle/>
          <a:p>
            <a:fld id="{3965F683-F49F-9640-8726-BC9A01DFCF50}" type="slidenum">
              <a:rPr lang="en-US" smtClean="0"/>
              <a:t>14</a:t>
            </a:fld>
            <a:endParaRPr lang="en-US"/>
          </a:p>
        </p:txBody>
      </p:sp>
    </p:spTree>
    <p:extLst>
      <p:ext uri="{BB962C8B-B14F-4D97-AF65-F5344CB8AC3E}">
        <p14:creationId xmlns:p14="http://schemas.microsoft.com/office/powerpoint/2010/main" val="47020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D5EA2-280D-F3F0-3AF3-80477222AC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B974A1-32D2-A6A9-1ED9-8A87F027D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72FD02-35F9-0025-AF87-C866F3AE9F0B}"/>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5" name="Footer Placeholder 4">
            <a:extLst>
              <a:ext uri="{FF2B5EF4-FFF2-40B4-BE49-F238E27FC236}">
                <a16:creationId xmlns:a16="http://schemas.microsoft.com/office/drawing/2014/main" id="{7F71E558-9278-14B8-0367-AC12C1D6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E1B8CA-BDA6-48C4-2333-E0AA02C48B5C}"/>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1385963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AA167-CA42-D3F5-B880-99C57243DE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F1E858-7FE5-449F-1493-7F4815735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55255-F15C-11EE-36A7-3A4017F5332B}"/>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5" name="Footer Placeholder 4">
            <a:extLst>
              <a:ext uri="{FF2B5EF4-FFF2-40B4-BE49-F238E27FC236}">
                <a16:creationId xmlns:a16="http://schemas.microsoft.com/office/drawing/2014/main" id="{343B6F64-258A-C0E0-BFAD-8678835E3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56D51-6DAE-6E72-CFCE-142C76B28C77}"/>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159444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2DA695-C3D2-3836-723B-F7BDA8D315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C10DB-E654-C575-DF88-640666882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822BFF-03A6-87B5-358A-4107CEB66AA4}"/>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5" name="Footer Placeholder 4">
            <a:extLst>
              <a:ext uri="{FF2B5EF4-FFF2-40B4-BE49-F238E27FC236}">
                <a16:creationId xmlns:a16="http://schemas.microsoft.com/office/drawing/2014/main" id="{82527815-994F-3F7F-A143-62E93915B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0448D-F5E5-167A-DA1F-2E6901E6AFBB}"/>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391707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7C4C-E7C4-A3CD-5054-6ED661A40F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D13C5F-B6C7-F126-563A-A07DE564CB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A1E63-245A-F737-A7A2-0788E8D6E0E8}"/>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5" name="Footer Placeholder 4">
            <a:extLst>
              <a:ext uri="{FF2B5EF4-FFF2-40B4-BE49-F238E27FC236}">
                <a16:creationId xmlns:a16="http://schemas.microsoft.com/office/drawing/2014/main" id="{A6FE4DA1-D9FF-7E14-BF62-818412D86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4A6B9-860F-6FDD-D9DD-38637FE66910}"/>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276468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294EA-D430-EFE7-C09E-93734010F0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1EE24E-2276-55FC-2626-45F69CB5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E4BFFE-EEB2-ECC2-4204-63D82E8BFAB5}"/>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5" name="Footer Placeholder 4">
            <a:extLst>
              <a:ext uri="{FF2B5EF4-FFF2-40B4-BE49-F238E27FC236}">
                <a16:creationId xmlns:a16="http://schemas.microsoft.com/office/drawing/2014/main" id="{1EFE0104-6E71-3C55-5967-F83A70C95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6502-A7A3-A37B-711F-A72D40B2DBFB}"/>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180693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AF8F-2BD3-8568-7F57-051133939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F950C2-F350-6E5D-7EF6-207ACF16F4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45C0F1-38D3-DF10-17E8-5A64A2BEB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DCA42-EE9A-E591-3D77-FDED971435DF}"/>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6" name="Footer Placeholder 5">
            <a:extLst>
              <a:ext uri="{FF2B5EF4-FFF2-40B4-BE49-F238E27FC236}">
                <a16:creationId xmlns:a16="http://schemas.microsoft.com/office/drawing/2014/main" id="{AC98F29D-A2CF-798D-D3F6-53A2E4443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9BD6EA-119A-965C-C7A3-201DB914D388}"/>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4260507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67A53-F8B1-F507-4E09-29102A7BB0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C385DA-C53F-E176-C15A-094545101B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17E1B9-81B1-40C3-CC8D-A7FFDE2BCF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618434-78A2-E7E7-349C-D96F79B30C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875BA-CB31-EC93-DF47-564D578350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52D706-2748-58EC-FAFC-22F0B0390D85}"/>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8" name="Footer Placeholder 7">
            <a:extLst>
              <a:ext uri="{FF2B5EF4-FFF2-40B4-BE49-F238E27FC236}">
                <a16:creationId xmlns:a16="http://schemas.microsoft.com/office/drawing/2014/main" id="{356B1942-B7FF-4B88-094D-353CAE7620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56884A-CC6D-CB41-DC3A-6CBB807FBDB6}"/>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80849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1A03-2A0C-681A-06A8-67DAECBC87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7D9E85-6581-3FCE-FF4A-EA94C83407FE}"/>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4" name="Footer Placeholder 3">
            <a:extLst>
              <a:ext uri="{FF2B5EF4-FFF2-40B4-BE49-F238E27FC236}">
                <a16:creationId xmlns:a16="http://schemas.microsoft.com/office/drawing/2014/main" id="{9B98F934-B251-B9AE-4F3D-94C731217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4F0F6D-84DC-0AC8-0A0D-ACCF00D5BDA0}"/>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3817632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1CA44-C4F0-7618-D61F-B125D76F9C43}"/>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3" name="Footer Placeholder 2">
            <a:extLst>
              <a:ext uri="{FF2B5EF4-FFF2-40B4-BE49-F238E27FC236}">
                <a16:creationId xmlns:a16="http://schemas.microsoft.com/office/drawing/2014/main" id="{864A4A45-9AAA-B46B-198B-2D372D631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07984A-7E2F-C55C-77DE-D1BBCED1FC11}"/>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375949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CF54-0BDE-1B7B-469F-78343ABA6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9DCA0E-0673-B05B-0D03-AA3EEE7B87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564BAF-5F27-6AFD-7CB3-799D77093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A566CE-93BE-8F3B-B78F-478262966363}"/>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6" name="Footer Placeholder 5">
            <a:extLst>
              <a:ext uri="{FF2B5EF4-FFF2-40B4-BE49-F238E27FC236}">
                <a16:creationId xmlns:a16="http://schemas.microsoft.com/office/drawing/2014/main" id="{C2E22682-47E9-E580-07B2-313C23A305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71C7A5-38DA-A4FF-1170-0E1BE08601C5}"/>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1329755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59F0-D095-08B2-157C-6BE326AD3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98EBF6-4215-DB84-847A-C6047A3D51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80A035-1D40-4B96-4E75-934493ABBB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37D648-501E-1529-559E-28A27201A264}"/>
              </a:ext>
            </a:extLst>
          </p:cNvPr>
          <p:cNvSpPr>
            <a:spLocks noGrp="1"/>
          </p:cNvSpPr>
          <p:nvPr>
            <p:ph type="dt" sz="half" idx="10"/>
          </p:nvPr>
        </p:nvSpPr>
        <p:spPr/>
        <p:txBody>
          <a:bodyPr/>
          <a:lstStyle/>
          <a:p>
            <a:fld id="{E8DBDC1F-08B3-4B97-962E-7D52A315FB22}" type="datetimeFigureOut">
              <a:rPr lang="en-US" smtClean="0"/>
              <a:t>1/9/2025</a:t>
            </a:fld>
            <a:endParaRPr lang="en-US"/>
          </a:p>
        </p:txBody>
      </p:sp>
      <p:sp>
        <p:nvSpPr>
          <p:cNvPr id="6" name="Footer Placeholder 5">
            <a:extLst>
              <a:ext uri="{FF2B5EF4-FFF2-40B4-BE49-F238E27FC236}">
                <a16:creationId xmlns:a16="http://schemas.microsoft.com/office/drawing/2014/main" id="{448DB352-12B0-D9ED-3248-D85FF8A3A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55D70-7E1E-419F-43D9-67AD4CE0D836}"/>
              </a:ext>
            </a:extLst>
          </p:cNvPr>
          <p:cNvSpPr>
            <a:spLocks noGrp="1"/>
          </p:cNvSpPr>
          <p:nvPr>
            <p:ph type="sldNum" sz="quarter" idx="12"/>
          </p:nvPr>
        </p:nvSpPr>
        <p:spPr/>
        <p:txBody>
          <a:bodyPr/>
          <a:lstStyle/>
          <a:p>
            <a:fld id="{4A2033CE-A87F-4CC6-AA29-31BA4A14F13C}" type="slidenum">
              <a:rPr lang="en-US" smtClean="0"/>
              <a:t>‹#›</a:t>
            </a:fld>
            <a:endParaRPr lang="en-US"/>
          </a:p>
        </p:txBody>
      </p:sp>
    </p:spTree>
    <p:extLst>
      <p:ext uri="{BB962C8B-B14F-4D97-AF65-F5344CB8AC3E}">
        <p14:creationId xmlns:p14="http://schemas.microsoft.com/office/powerpoint/2010/main" val="2653513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0DDE9B-121A-4E59-51AD-6B41E4AD4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DC372D-A6F1-643F-84F3-52DEF62EF6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BF5CF-60DB-B64E-F423-787446F09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BDC1F-08B3-4B97-962E-7D52A315FB22}" type="datetimeFigureOut">
              <a:rPr lang="en-US" smtClean="0"/>
              <a:t>1/9/2025</a:t>
            </a:fld>
            <a:endParaRPr lang="en-US"/>
          </a:p>
        </p:txBody>
      </p:sp>
      <p:sp>
        <p:nvSpPr>
          <p:cNvPr id="5" name="Footer Placeholder 4">
            <a:extLst>
              <a:ext uri="{FF2B5EF4-FFF2-40B4-BE49-F238E27FC236}">
                <a16:creationId xmlns:a16="http://schemas.microsoft.com/office/drawing/2014/main" id="{9A23B9CB-B692-8BBC-25D2-6A698ECDD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9919D5-2673-569E-23C4-88A53E7138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033CE-A87F-4CC6-AA29-31BA4A14F13C}" type="slidenum">
              <a:rPr lang="en-US" smtClean="0"/>
              <a:t>‹#›</a:t>
            </a:fld>
            <a:endParaRPr lang="en-US"/>
          </a:p>
        </p:txBody>
      </p:sp>
    </p:spTree>
    <p:extLst>
      <p:ext uri="{BB962C8B-B14F-4D97-AF65-F5344CB8AC3E}">
        <p14:creationId xmlns:p14="http://schemas.microsoft.com/office/powerpoint/2010/main" val="4283580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C6AF-4EE2-1957-BC79-C38EFB9E8DCA}"/>
              </a:ext>
            </a:extLst>
          </p:cNvPr>
          <p:cNvSpPr>
            <a:spLocks noGrp="1"/>
          </p:cNvSpPr>
          <p:nvPr>
            <p:ph type="ctrTitle"/>
          </p:nvPr>
        </p:nvSpPr>
        <p:spPr>
          <a:xfrm>
            <a:off x="1184856" y="1124285"/>
            <a:ext cx="9822287" cy="2387600"/>
          </a:xfrm>
        </p:spPr>
        <p:txBody>
          <a:bodyPr>
            <a:normAutofit fontScale="90000"/>
          </a:bodyPr>
          <a:lstStyle/>
          <a:p>
            <a:r>
              <a:rPr lang="en-US" b="1" dirty="0">
                <a:solidFill>
                  <a:srgbClr val="008080"/>
                </a:solidFill>
              </a:rPr>
              <a:t>Updates on nutritional assessment of very preterm infants</a:t>
            </a:r>
          </a:p>
        </p:txBody>
      </p:sp>
      <p:sp>
        <p:nvSpPr>
          <p:cNvPr id="3" name="Subtitle 2">
            <a:extLst>
              <a:ext uri="{FF2B5EF4-FFF2-40B4-BE49-F238E27FC236}">
                <a16:creationId xmlns:a16="http://schemas.microsoft.com/office/drawing/2014/main" id="{80020EE7-1B74-B0C5-8313-5179B1747493}"/>
              </a:ext>
            </a:extLst>
          </p:cNvPr>
          <p:cNvSpPr>
            <a:spLocks noGrp="1"/>
          </p:cNvSpPr>
          <p:nvPr>
            <p:ph type="subTitle" idx="1"/>
          </p:nvPr>
        </p:nvSpPr>
        <p:spPr/>
        <p:txBody>
          <a:bodyPr>
            <a:normAutofit lnSpcReduction="10000"/>
          </a:bodyPr>
          <a:lstStyle/>
          <a:p>
            <a:r>
              <a:rPr lang="en-US" dirty="0"/>
              <a:t>Mandy Brown Belfort, MD MPH</a:t>
            </a:r>
          </a:p>
          <a:p>
            <a:r>
              <a:rPr lang="en-US" dirty="0"/>
              <a:t>Associate Professor of Pediatrics, Harvard Medical School</a:t>
            </a:r>
          </a:p>
          <a:p>
            <a:r>
              <a:rPr lang="en-US" dirty="0"/>
              <a:t>Attending Neonatologist, Brigham and Women’s Hospital</a:t>
            </a:r>
          </a:p>
          <a:p>
            <a:r>
              <a:rPr lang="en-US" dirty="0"/>
              <a:t>Miami Neonatology / November 19, 2024</a:t>
            </a:r>
          </a:p>
        </p:txBody>
      </p:sp>
      <p:pic>
        <p:nvPicPr>
          <p:cNvPr id="4" name="Picture 4" descr="Boston Hospital &amp; Medical Center - Brigham and Women's Hospital">
            <a:extLst>
              <a:ext uri="{FF2B5EF4-FFF2-40B4-BE49-F238E27FC236}">
                <a16:creationId xmlns:a16="http://schemas.microsoft.com/office/drawing/2014/main" id="{AC3C4262-6C41-5AFD-55F2-5A8F07B8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047" y="5707128"/>
            <a:ext cx="428625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MS Logo">
            <a:extLst>
              <a:ext uri="{FF2B5EF4-FFF2-40B4-BE49-F238E27FC236}">
                <a16:creationId xmlns:a16="http://schemas.microsoft.com/office/drawing/2014/main" id="{5B7185D4-B889-0052-5544-7266BE158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5395" y="5721455"/>
            <a:ext cx="3461558" cy="113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960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F775-102E-D05D-CF7E-34D71467F4A0}"/>
              </a:ext>
            </a:extLst>
          </p:cNvPr>
          <p:cNvSpPr>
            <a:spLocks noGrp="1"/>
          </p:cNvSpPr>
          <p:nvPr>
            <p:ph type="title"/>
          </p:nvPr>
        </p:nvSpPr>
        <p:spPr>
          <a:xfrm>
            <a:off x="376666" y="295850"/>
            <a:ext cx="11540448" cy="1325563"/>
          </a:xfrm>
        </p:spPr>
        <p:txBody>
          <a:bodyPr>
            <a:noAutofit/>
          </a:bodyPr>
          <a:lstStyle/>
          <a:p>
            <a:r>
              <a:rPr lang="en-US" sz="3200" b="1" dirty="0">
                <a:solidFill>
                  <a:srgbClr val="008080"/>
                </a:solidFill>
              </a:rPr>
              <a:t>Optimal decision-making requires accurate, specific assessment of current nutritional status and response to intervention over time.</a:t>
            </a:r>
          </a:p>
        </p:txBody>
      </p:sp>
      <p:pic>
        <p:nvPicPr>
          <p:cNvPr id="7" name="Picture 6">
            <a:extLst>
              <a:ext uri="{FF2B5EF4-FFF2-40B4-BE49-F238E27FC236}">
                <a16:creationId xmlns:a16="http://schemas.microsoft.com/office/drawing/2014/main" id="{A09BB3B1-798B-053C-6061-42A9D50DA150}"/>
              </a:ext>
            </a:extLst>
          </p:cNvPr>
          <p:cNvPicPr>
            <a:picLocks noChangeAspect="1"/>
          </p:cNvPicPr>
          <p:nvPr/>
        </p:nvPicPr>
        <p:blipFill>
          <a:blip r:embed="rId3"/>
          <a:stretch>
            <a:fillRect/>
          </a:stretch>
        </p:blipFill>
        <p:spPr>
          <a:xfrm>
            <a:off x="682519" y="1791613"/>
            <a:ext cx="2794012" cy="3740054"/>
          </a:xfrm>
          <a:prstGeom prst="rect">
            <a:avLst/>
          </a:prstGeom>
        </p:spPr>
      </p:pic>
      <p:sp>
        <p:nvSpPr>
          <p:cNvPr id="8" name="TextBox 7">
            <a:extLst>
              <a:ext uri="{FF2B5EF4-FFF2-40B4-BE49-F238E27FC236}">
                <a16:creationId xmlns:a16="http://schemas.microsoft.com/office/drawing/2014/main" id="{2ECBD01D-17C6-3256-BA4E-C4CC024A5675}"/>
              </a:ext>
            </a:extLst>
          </p:cNvPr>
          <p:cNvSpPr txBox="1"/>
          <p:nvPr/>
        </p:nvSpPr>
        <p:spPr>
          <a:xfrm>
            <a:off x="354840" y="5531667"/>
            <a:ext cx="3449370" cy="923330"/>
          </a:xfrm>
          <a:prstGeom prst="rect">
            <a:avLst/>
          </a:prstGeom>
          <a:solidFill>
            <a:schemeClr val="accent5">
              <a:lumMod val="20000"/>
              <a:lumOff val="80000"/>
            </a:schemeClr>
          </a:solidFill>
        </p:spPr>
        <p:txBody>
          <a:bodyPr wrap="square" rtlCol="0">
            <a:spAutoFit/>
          </a:bodyPr>
          <a:lstStyle/>
          <a:p>
            <a:pPr algn="ctr"/>
            <a:r>
              <a:rPr lang="en-US" dirty="0"/>
              <a:t>Serial anthropometry is the primary approach to nutritional assessment in the NICU.</a:t>
            </a:r>
          </a:p>
        </p:txBody>
      </p:sp>
      <p:sp>
        <p:nvSpPr>
          <p:cNvPr id="9" name="TextBox 8">
            <a:extLst>
              <a:ext uri="{FF2B5EF4-FFF2-40B4-BE49-F238E27FC236}">
                <a16:creationId xmlns:a16="http://schemas.microsoft.com/office/drawing/2014/main" id="{00A53CE7-01B9-651C-F387-0EB6ECE01F81}"/>
              </a:ext>
            </a:extLst>
          </p:cNvPr>
          <p:cNvSpPr txBox="1"/>
          <p:nvPr/>
        </p:nvSpPr>
        <p:spPr>
          <a:xfrm>
            <a:off x="8570614" y="5661112"/>
            <a:ext cx="3449370" cy="646331"/>
          </a:xfrm>
          <a:prstGeom prst="rect">
            <a:avLst/>
          </a:prstGeom>
          <a:solidFill>
            <a:schemeClr val="accent2">
              <a:lumMod val="20000"/>
              <a:lumOff val="80000"/>
            </a:schemeClr>
          </a:solidFill>
        </p:spPr>
        <p:txBody>
          <a:bodyPr wrap="square" rtlCol="0">
            <a:spAutoFit/>
          </a:bodyPr>
          <a:lstStyle/>
          <a:p>
            <a:pPr algn="ctr"/>
            <a:r>
              <a:rPr lang="en-US" dirty="0"/>
              <a:t>Biochemical markers provide complementary information.</a:t>
            </a:r>
          </a:p>
        </p:txBody>
      </p:sp>
      <p:grpSp>
        <p:nvGrpSpPr>
          <p:cNvPr id="11" name="Group 10">
            <a:extLst>
              <a:ext uri="{FF2B5EF4-FFF2-40B4-BE49-F238E27FC236}">
                <a16:creationId xmlns:a16="http://schemas.microsoft.com/office/drawing/2014/main" id="{06E5F244-D266-CC67-B719-B43AF090EB15}"/>
              </a:ext>
            </a:extLst>
          </p:cNvPr>
          <p:cNvGrpSpPr/>
          <p:nvPr/>
        </p:nvGrpSpPr>
        <p:grpSpPr>
          <a:xfrm>
            <a:off x="4463359" y="3092898"/>
            <a:ext cx="3673228" cy="3530782"/>
            <a:chOff x="4463359" y="3092898"/>
            <a:chExt cx="3673228" cy="3530782"/>
          </a:xfrm>
        </p:grpSpPr>
        <p:pic>
          <p:nvPicPr>
            <p:cNvPr id="4" name="Picture 3">
              <a:extLst>
                <a:ext uri="{FF2B5EF4-FFF2-40B4-BE49-F238E27FC236}">
                  <a16:creationId xmlns:a16="http://schemas.microsoft.com/office/drawing/2014/main" id="{FC2B5449-48EB-6169-8AEB-0581D9B6488A}"/>
                </a:ext>
              </a:extLst>
            </p:cNvPr>
            <p:cNvPicPr>
              <a:picLocks noChangeAspect="1"/>
            </p:cNvPicPr>
            <p:nvPr/>
          </p:nvPicPr>
          <p:blipFill>
            <a:blip r:embed="rId4"/>
            <a:stretch>
              <a:fillRect/>
            </a:stretch>
          </p:blipFill>
          <p:spPr>
            <a:xfrm>
              <a:off x="4463359" y="3092898"/>
              <a:ext cx="3673228" cy="2304265"/>
            </a:xfrm>
            <a:prstGeom prst="rect">
              <a:avLst/>
            </a:prstGeom>
          </p:spPr>
        </p:pic>
        <p:sp>
          <p:nvSpPr>
            <p:cNvPr id="10" name="Text Box 24">
              <a:extLst>
                <a:ext uri="{FF2B5EF4-FFF2-40B4-BE49-F238E27FC236}">
                  <a16:creationId xmlns:a16="http://schemas.microsoft.com/office/drawing/2014/main" id="{4EB04DB1-103D-0BB4-5F2B-F9C4151363D1}"/>
                </a:ext>
              </a:extLst>
            </p:cNvPr>
            <p:cNvSpPr txBox="1">
              <a:spLocks noChangeArrowheads="1"/>
            </p:cNvSpPr>
            <p:nvPr/>
          </p:nvSpPr>
          <p:spPr bwMode="auto">
            <a:xfrm>
              <a:off x="5254583" y="6362070"/>
              <a:ext cx="2443326" cy="261610"/>
            </a:xfrm>
            <a:prstGeom prst="rect">
              <a:avLst/>
            </a:prstGeom>
            <a:noFill/>
            <a:ln w="9525">
              <a:noFill/>
              <a:miter lim="800000"/>
              <a:headEnd/>
              <a:tailEnd/>
            </a:ln>
            <a:effectLst/>
          </p:spPr>
          <p:txBody>
            <a:bodyPr wrap="square">
              <a:spAutoFit/>
            </a:bodyPr>
            <a:lstStyle/>
            <a:p>
              <a:pPr algn="ctr">
                <a:spcBef>
                  <a:spcPct val="50000"/>
                </a:spcBef>
              </a:pPr>
              <a:r>
                <a:rPr lang="en-US" sz="1100" dirty="0"/>
                <a:t>Ellis. </a:t>
              </a:r>
              <a:r>
                <a:rPr lang="en-US" sz="1100" i="1" dirty="0"/>
                <a:t>Semin Fetal Neonatal Med </a:t>
              </a:r>
              <a:r>
                <a:rPr lang="en-US" sz="1100" dirty="0"/>
                <a:t>2007</a:t>
              </a:r>
            </a:p>
          </p:txBody>
        </p:sp>
      </p:grpSp>
      <p:sp>
        <p:nvSpPr>
          <p:cNvPr id="3" name="TextBox 2">
            <a:extLst>
              <a:ext uri="{FF2B5EF4-FFF2-40B4-BE49-F238E27FC236}">
                <a16:creationId xmlns:a16="http://schemas.microsoft.com/office/drawing/2014/main" id="{A96F2AF3-A026-712C-86B1-64C0F4B2B973}"/>
              </a:ext>
            </a:extLst>
          </p:cNvPr>
          <p:cNvSpPr txBox="1"/>
          <p:nvPr/>
        </p:nvSpPr>
        <p:spPr>
          <a:xfrm>
            <a:off x="4751561" y="5486401"/>
            <a:ext cx="3449370" cy="923330"/>
          </a:xfrm>
          <a:prstGeom prst="rect">
            <a:avLst/>
          </a:prstGeom>
          <a:solidFill>
            <a:schemeClr val="accent6">
              <a:lumMod val="20000"/>
              <a:lumOff val="80000"/>
            </a:schemeClr>
          </a:solidFill>
        </p:spPr>
        <p:txBody>
          <a:bodyPr wrap="square" rtlCol="0">
            <a:spAutoFit/>
          </a:bodyPr>
          <a:lstStyle/>
          <a:p>
            <a:pPr algn="ctr"/>
            <a:r>
              <a:rPr lang="en-US" dirty="0"/>
              <a:t>Body composition assessment provides more specific information about the type of weight gain.</a:t>
            </a:r>
          </a:p>
        </p:txBody>
      </p:sp>
      <p:pic>
        <p:nvPicPr>
          <p:cNvPr id="12" name="Graphic 11" descr="Test tubes outline">
            <a:extLst>
              <a:ext uri="{FF2B5EF4-FFF2-40B4-BE49-F238E27FC236}">
                <a16:creationId xmlns:a16="http://schemas.microsoft.com/office/drawing/2014/main" id="{203AFA9D-B7B6-2539-BE23-5FD9C1A803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8282" y="3515442"/>
            <a:ext cx="2145670" cy="2145670"/>
          </a:xfrm>
          <a:prstGeom prst="rect">
            <a:avLst/>
          </a:prstGeom>
        </p:spPr>
      </p:pic>
      <p:sp>
        <p:nvSpPr>
          <p:cNvPr id="13" name="TextBox 12">
            <a:extLst>
              <a:ext uri="{FF2B5EF4-FFF2-40B4-BE49-F238E27FC236}">
                <a16:creationId xmlns:a16="http://schemas.microsoft.com/office/drawing/2014/main" id="{4428A911-8D4C-1C45-B3BF-D1CDE8B324F3}"/>
              </a:ext>
            </a:extLst>
          </p:cNvPr>
          <p:cNvSpPr txBox="1"/>
          <p:nvPr/>
        </p:nvSpPr>
        <p:spPr>
          <a:xfrm>
            <a:off x="9910748" y="3219212"/>
            <a:ext cx="808775" cy="369332"/>
          </a:xfrm>
          <a:prstGeom prst="rect">
            <a:avLst/>
          </a:prstGeom>
          <a:noFill/>
        </p:spPr>
        <p:txBody>
          <a:bodyPr wrap="square" rtlCol="0">
            <a:spAutoFit/>
          </a:bodyPr>
          <a:lstStyle/>
          <a:p>
            <a:pPr algn="ctr"/>
            <a:r>
              <a:rPr lang="en-US" dirty="0"/>
              <a:t>BUN</a:t>
            </a:r>
          </a:p>
        </p:txBody>
      </p:sp>
      <p:sp>
        <p:nvSpPr>
          <p:cNvPr id="14" name="TextBox 13">
            <a:extLst>
              <a:ext uri="{FF2B5EF4-FFF2-40B4-BE49-F238E27FC236}">
                <a16:creationId xmlns:a16="http://schemas.microsoft.com/office/drawing/2014/main" id="{E61285CD-C438-DFFA-E840-3FF4F3214821}"/>
              </a:ext>
            </a:extLst>
          </p:cNvPr>
          <p:cNvSpPr txBox="1"/>
          <p:nvPr/>
        </p:nvSpPr>
        <p:spPr>
          <a:xfrm>
            <a:off x="8832190" y="2572274"/>
            <a:ext cx="808775" cy="369332"/>
          </a:xfrm>
          <a:prstGeom prst="rect">
            <a:avLst/>
          </a:prstGeom>
          <a:noFill/>
        </p:spPr>
        <p:txBody>
          <a:bodyPr wrap="square" rtlCol="0">
            <a:spAutoFit/>
          </a:bodyPr>
          <a:lstStyle/>
          <a:p>
            <a:pPr algn="ctr"/>
            <a:r>
              <a:rPr lang="en-US" dirty="0"/>
              <a:t>Ca</a:t>
            </a:r>
          </a:p>
        </p:txBody>
      </p:sp>
      <p:sp>
        <p:nvSpPr>
          <p:cNvPr id="15" name="TextBox 14">
            <a:extLst>
              <a:ext uri="{FF2B5EF4-FFF2-40B4-BE49-F238E27FC236}">
                <a16:creationId xmlns:a16="http://schemas.microsoft.com/office/drawing/2014/main" id="{821F743C-1DAE-CB9C-8CDC-222F8DBB906A}"/>
              </a:ext>
            </a:extLst>
          </p:cNvPr>
          <p:cNvSpPr txBox="1"/>
          <p:nvPr/>
        </p:nvSpPr>
        <p:spPr>
          <a:xfrm>
            <a:off x="9378335" y="2567400"/>
            <a:ext cx="808775" cy="369332"/>
          </a:xfrm>
          <a:prstGeom prst="rect">
            <a:avLst/>
          </a:prstGeom>
          <a:noFill/>
        </p:spPr>
        <p:txBody>
          <a:bodyPr wrap="square" rtlCol="0">
            <a:spAutoFit/>
          </a:bodyPr>
          <a:lstStyle/>
          <a:p>
            <a:pPr algn="ctr"/>
            <a:r>
              <a:rPr lang="en-US" dirty="0" err="1"/>
              <a:t>Phos</a:t>
            </a:r>
            <a:endParaRPr lang="en-US" dirty="0"/>
          </a:p>
        </p:txBody>
      </p:sp>
      <p:sp>
        <p:nvSpPr>
          <p:cNvPr id="16" name="TextBox 15">
            <a:extLst>
              <a:ext uri="{FF2B5EF4-FFF2-40B4-BE49-F238E27FC236}">
                <a16:creationId xmlns:a16="http://schemas.microsoft.com/office/drawing/2014/main" id="{C5A7CE9B-B432-D1AF-D0AB-D9FE77046DD3}"/>
              </a:ext>
            </a:extLst>
          </p:cNvPr>
          <p:cNvSpPr txBox="1"/>
          <p:nvPr/>
        </p:nvSpPr>
        <p:spPr>
          <a:xfrm>
            <a:off x="9704601" y="2001193"/>
            <a:ext cx="808775" cy="369332"/>
          </a:xfrm>
          <a:prstGeom prst="rect">
            <a:avLst/>
          </a:prstGeom>
          <a:noFill/>
        </p:spPr>
        <p:txBody>
          <a:bodyPr wrap="square" rtlCol="0">
            <a:spAutoFit/>
          </a:bodyPr>
          <a:lstStyle/>
          <a:p>
            <a:pPr algn="ctr"/>
            <a:r>
              <a:rPr lang="en-US" dirty="0" err="1"/>
              <a:t>Hct</a:t>
            </a:r>
            <a:endParaRPr lang="en-US" dirty="0"/>
          </a:p>
        </p:txBody>
      </p:sp>
      <p:sp>
        <p:nvSpPr>
          <p:cNvPr id="17" name="TextBox 16">
            <a:extLst>
              <a:ext uri="{FF2B5EF4-FFF2-40B4-BE49-F238E27FC236}">
                <a16:creationId xmlns:a16="http://schemas.microsoft.com/office/drawing/2014/main" id="{3394A642-5109-E413-1465-68A51B1FDFAD}"/>
              </a:ext>
            </a:extLst>
          </p:cNvPr>
          <p:cNvSpPr txBox="1"/>
          <p:nvPr/>
        </p:nvSpPr>
        <p:spPr>
          <a:xfrm>
            <a:off x="10315136" y="2003248"/>
            <a:ext cx="808775" cy="369332"/>
          </a:xfrm>
          <a:prstGeom prst="rect">
            <a:avLst/>
          </a:prstGeom>
          <a:noFill/>
        </p:spPr>
        <p:txBody>
          <a:bodyPr wrap="square" rtlCol="0">
            <a:spAutoFit/>
          </a:bodyPr>
          <a:lstStyle/>
          <a:p>
            <a:pPr algn="ctr"/>
            <a:r>
              <a:rPr lang="en-US" dirty="0"/>
              <a:t>retic</a:t>
            </a:r>
          </a:p>
        </p:txBody>
      </p:sp>
      <p:sp>
        <p:nvSpPr>
          <p:cNvPr id="18" name="TextBox 17">
            <a:extLst>
              <a:ext uri="{FF2B5EF4-FFF2-40B4-BE49-F238E27FC236}">
                <a16:creationId xmlns:a16="http://schemas.microsoft.com/office/drawing/2014/main" id="{ADA074D1-0B97-E1D2-4CAD-2B3C5FBB31F1}"/>
              </a:ext>
            </a:extLst>
          </p:cNvPr>
          <p:cNvSpPr txBox="1"/>
          <p:nvPr/>
        </p:nvSpPr>
        <p:spPr>
          <a:xfrm>
            <a:off x="9957057" y="1701386"/>
            <a:ext cx="914398" cy="369332"/>
          </a:xfrm>
          <a:prstGeom prst="rect">
            <a:avLst/>
          </a:prstGeom>
          <a:noFill/>
        </p:spPr>
        <p:txBody>
          <a:bodyPr wrap="square" rtlCol="0">
            <a:spAutoFit/>
          </a:bodyPr>
          <a:lstStyle/>
          <a:p>
            <a:pPr algn="ctr"/>
            <a:r>
              <a:rPr lang="en-US" dirty="0"/>
              <a:t>ferritin</a:t>
            </a:r>
          </a:p>
        </p:txBody>
      </p:sp>
      <p:sp>
        <p:nvSpPr>
          <p:cNvPr id="20" name="TextBox 19">
            <a:extLst>
              <a:ext uri="{FF2B5EF4-FFF2-40B4-BE49-F238E27FC236}">
                <a16:creationId xmlns:a16="http://schemas.microsoft.com/office/drawing/2014/main" id="{511D06A6-50CC-03BE-AEB4-EDA7AAEB9917}"/>
              </a:ext>
            </a:extLst>
          </p:cNvPr>
          <p:cNvSpPr txBox="1"/>
          <p:nvPr/>
        </p:nvSpPr>
        <p:spPr>
          <a:xfrm>
            <a:off x="10522249" y="2667889"/>
            <a:ext cx="1081643" cy="646331"/>
          </a:xfrm>
          <a:prstGeom prst="rect">
            <a:avLst/>
          </a:prstGeom>
          <a:noFill/>
        </p:spPr>
        <p:txBody>
          <a:bodyPr wrap="square" rtlCol="0">
            <a:spAutoFit/>
          </a:bodyPr>
          <a:lstStyle/>
          <a:p>
            <a:pPr algn="ctr"/>
            <a:r>
              <a:rPr lang="en-US" dirty="0"/>
              <a:t>Fatty acid profile</a:t>
            </a:r>
          </a:p>
        </p:txBody>
      </p:sp>
      <p:sp>
        <p:nvSpPr>
          <p:cNvPr id="6" name="TextBox 5">
            <a:extLst>
              <a:ext uri="{FF2B5EF4-FFF2-40B4-BE49-F238E27FC236}">
                <a16:creationId xmlns:a16="http://schemas.microsoft.com/office/drawing/2014/main" id="{FFA85CF2-29FA-0AE5-1D85-3FD3E48CF62B}"/>
              </a:ext>
            </a:extLst>
          </p:cNvPr>
          <p:cNvSpPr txBox="1"/>
          <p:nvPr/>
        </p:nvSpPr>
        <p:spPr>
          <a:xfrm>
            <a:off x="9111953" y="2893306"/>
            <a:ext cx="808775" cy="369332"/>
          </a:xfrm>
          <a:prstGeom prst="rect">
            <a:avLst/>
          </a:prstGeom>
          <a:noFill/>
        </p:spPr>
        <p:txBody>
          <a:bodyPr wrap="square" rtlCol="0">
            <a:spAutoFit/>
          </a:bodyPr>
          <a:lstStyle/>
          <a:p>
            <a:pPr algn="ctr"/>
            <a:r>
              <a:rPr lang="en-US" dirty="0"/>
              <a:t>Vit D</a:t>
            </a:r>
          </a:p>
        </p:txBody>
      </p:sp>
      <p:sp>
        <p:nvSpPr>
          <p:cNvPr id="5" name="Rectangle 4">
            <a:extLst>
              <a:ext uri="{FF2B5EF4-FFF2-40B4-BE49-F238E27FC236}">
                <a16:creationId xmlns:a16="http://schemas.microsoft.com/office/drawing/2014/main" id="{47D2A48B-6A29-8D3E-866B-38AC867C3D5A}"/>
              </a:ext>
            </a:extLst>
          </p:cNvPr>
          <p:cNvSpPr/>
          <p:nvPr/>
        </p:nvSpPr>
        <p:spPr>
          <a:xfrm>
            <a:off x="353806" y="1701386"/>
            <a:ext cx="7927566" cy="505374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4261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77D8-106B-491B-A232-20E628F22CE6}"/>
              </a:ext>
            </a:extLst>
          </p:cNvPr>
          <p:cNvSpPr>
            <a:spLocks noGrp="1"/>
          </p:cNvSpPr>
          <p:nvPr>
            <p:ph type="title"/>
          </p:nvPr>
        </p:nvSpPr>
        <p:spPr>
          <a:xfrm>
            <a:off x="838200" y="365125"/>
            <a:ext cx="10797540" cy="1325563"/>
          </a:xfrm>
        </p:spPr>
        <p:txBody>
          <a:bodyPr>
            <a:normAutofit/>
          </a:bodyPr>
          <a:lstStyle/>
          <a:p>
            <a:r>
              <a:rPr lang="en-US" sz="4000" b="1" dirty="0">
                <a:solidFill>
                  <a:srgbClr val="008080"/>
                </a:solidFill>
              </a:rPr>
              <a:t>Preterm infants “should” grow like a healthy fetus</a:t>
            </a:r>
          </a:p>
        </p:txBody>
      </p:sp>
      <p:sp>
        <p:nvSpPr>
          <p:cNvPr id="4" name="Slide Number Placeholder 3">
            <a:extLst>
              <a:ext uri="{FF2B5EF4-FFF2-40B4-BE49-F238E27FC236}">
                <a16:creationId xmlns:a16="http://schemas.microsoft.com/office/drawing/2014/main" id="{32DD27BD-AEB0-4D45-BA7D-663262DC2292}"/>
              </a:ext>
            </a:extLst>
          </p:cNvPr>
          <p:cNvSpPr>
            <a:spLocks noGrp="1"/>
          </p:cNvSpPr>
          <p:nvPr>
            <p:ph type="sldNum" sz="quarter" idx="12"/>
          </p:nvPr>
        </p:nvSpPr>
        <p:spPr/>
        <p:txBody>
          <a:bodyPr/>
          <a:lstStyle/>
          <a:p>
            <a:fld id="{F9409A12-05AC-024F-A1E2-9D51551D4400}" type="slidenum">
              <a:rPr lang="en-US" smtClean="0"/>
              <a:t>11</a:t>
            </a:fld>
            <a:endParaRPr lang="en-US"/>
          </a:p>
        </p:txBody>
      </p:sp>
      <p:pic>
        <p:nvPicPr>
          <p:cNvPr id="5" name="Picture 4">
            <a:extLst>
              <a:ext uri="{FF2B5EF4-FFF2-40B4-BE49-F238E27FC236}">
                <a16:creationId xmlns:a16="http://schemas.microsoft.com/office/drawing/2014/main" id="{F0D8438F-A3F2-4FAA-BFF6-7B22B750EC5C}"/>
              </a:ext>
            </a:extLst>
          </p:cNvPr>
          <p:cNvPicPr>
            <a:picLocks noChangeAspect="1"/>
          </p:cNvPicPr>
          <p:nvPr/>
        </p:nvPicPr>
        <p:blipFill>
          <a:blip r:embed="rId2"/>
          <a:stretch>
            <a:fillRect/>
          </a:stretch>
        </p:blipFill>
        <p:spPr>
          <a:xfrm>
            <a:off x="190565" y="2523104"/>
            <a:ext cx="2483388" cy="2483388"/>
          </a:xfrm>
          <a:prstGeom prst="rect">
            <a:avLst/>
          </a:prstGeom>
        </p:spPr>
      </p:pic>
      <p:pic>
        <p:nvPicPr>
          <p:cNvPr id="6" name="Picture 5">
            <a:extLst>
              <a:ext uri="{FF2B5EF4-FFF2-40B4-BE49-F238E27FC236}">
                <a16:creationId xmlns:a16="http://schemas.microsoft.com/office/drawing/2014/main" id="{18C292C7-4D71-450E-974B-5F3744B5A407}"/>
              </a:ext>
            </a:extLst>
          </p:cNvPr>
          <p:cNvPicPr>
            <a:picLocks noChangeAspect="1"/>
          </p:cNvPicPr>
          <p:nvPr/>
        </p:nvPicPr>
        <p:blipFill>
          <a:blip r:embed="rId3"/>
          <a:stretch>
            <a:fillRect/>
          </a:stretch>
        </p:blipFill>
        <p:spPr>
          <a:xfrm>
            <a:off x="2908724" y="2585504"/>
            <a:ext cx="3758162" cy="2289062"/>
          </a:xfrm>
          <a:prstGeom prst="rect">
            <a:avLst/>
          </a:prstGeom>
        </p:spPr>
      </p:pic>
      <p:sp>
        <p:nvSpPr>
          <p:cNvPr id="7" name="TextBox 6">
            <a:extLst>
              <a:ext uri="{FF2B5EF4-FFF2-40B4-BE49-F238E27FC236}">
                <a16:creationId xmlns:a16="http://schemas.microsoft.com/office/drawing/2014/main" id="{4D1EFA70-BBE5-49E3-9D83-D7BB866310A0}"/>
              </a:ext>
            </a:extLst>
          </p:cNvPr>
          <p:cNvSpPr txBox="1"/>
          <p:nvPr/>
        </p:nvSpPr>
        <p:spPr>
          <a:xfrm>
            <a:off x="4658168" y="4897813"/>
            <a:ext cx="1987347" cy="276999"/>
          </a:xfrm>
          <a:prstGeom prst="rect">
            <a:avLst/>
          </a:prstGeom>
          <a:noFill/>
        </p:spPr>
        <p:txBody>
          <a:bodyPr wrap="square" rtlCol="0">
            <a:spAutoFit/>
          </a:bodyPr>
          <a:lstStyle/>
          <a:p>
            <a:r>
              <a:rPr lang="en-US" sz="1200" dirty="0"/>
              <a:t>Ziegler et. al. </a:t>
            </a:r>
            <a:r>
              <a:rPr lang="en-US" sz="1200" i="1" dirty="0"/>
              <a:t>Growth </a:t>
            </a:r>
            <a:r>
              <a:rPr lang="en-US" sz="1200" dirty="0"/>
              <a:t>1976</a:t>
            </a:r>
          </a:p>
        </p:txBody>
      </p:sp>
      <p:sp>
        <p:nvSpPr>
          <p:cNvPr id="12" name="TextBox 11">
            <a:extLst>
              <a:ext uri="{FF2B5EF4-FFF2-40B4-BE49-F238E27FC236}">
                <a16:creationId xmlns:a16="http://schemas.microsoft.com/office/drawing/2014/main" id="{9D4AFF6B-9428-4A0A-B9FA-2EBBBF2810CE}"/>
              </a:ext>
            </a:extLst>
          </p:cNvPr>
          <p:cNvSpPr txBox="1"/>
          <p:nvPr/>
        </p:nvSpPr>
        <p:spPr>
          <a:xfrm>
            <a:off x="6747649" y="5194476"/>
            <a:ext cx="5308168" cy="1200329"/>
          </a:xfrm>
          <a:prstGeom prst="rect">
            <a:avLst/>
          </a:prstGeom>
          <a:solidFill>
            <a:srgbClr val="F8F8F8"/>
          </a:solidFill>
          <a:ln>
            <a:solidFill>
              <a:srgbClr val="B2B2B2"/>
            </a:solidFill>
          </a:ln>
        </p:spPr>
        <p:txBody>
          <a:bodyPr wrap="square" rtlCol="0">
            <a:spAutoFit/>
          </a:bodyPr>
          <a:lstStyle/>
          <a:p>
            <a:pPr algn="ctr"/>
            <a:r>
              <a:rPr lang="en-US" sz="2400" b="1" dirty="0"/>
              <a:t>Compare growth with “reference fetus” defined by size at birth across GA range </a:t>
            </a:r>
          </a:p>
          <a:p>
            <a:pPr algn="ctr"/>
            <a:r>
              <a:rPr lang="en-US" sz="2400" b="1" dirty="0"/>
              <a:t>e.g., Fenton 2013</a:t>
            </a:r>
          </a:p>
        </p:txBody>
      </p:sp>
      <p:sp>
        <p:nvSpPr>
          <p:cNvPr id="13" name="TextBox 12">
            <a:extLst>
              <a:ext uri="{FF2B5EF4-FFF2-40B4-BE49-F238E27FC236}">
                <a16:creationId xmlns:a16="http://schemas.microsoft.com/office/drawing/2014/main" id="{DC63CB61-616B-438E-A206-404EF28F59B8}"/>
              </a:ext>
            </a:extLst>
          </p:cNvPr>
          <p:cNvSpPr txBox="1"/>
          <p:nvPr/>
        </p:nvSpPr>
        <p:spPr>
          <a:xfrm rot="21251291">
            <a:off x="2479736" y="1491446"/>
            <a:ext cx="1495815" cy="584775"/>
          </a:xfrm>
          <a:prstGeom prst="rect">
            <a:avLst/>
          </a:prstGeom>
          <a:solidFill>
            <a:srgbClr val="FFFF00"/>
          </a:solidFill>
        </p:spPr>
        <p:txBody>
          <a:bodyPr wrap="square" rtlCol="0">
            <a:spAutoFit/>
          </a:bodyPr>
          <a:lstStyle/>
          <a:p>
            <a:pPr algn="ctr"/>
            <a:r>
              <a:rPr lang="en-US" sz="3200" dirty="0">
                <a:solidFill>
                  <a:srgbClr val="4D4D4D"/>
                </a:solidFill>
              </a:rPr>
              <a:t>Dogma</a:t>
            </a:r>
          </a:p>
        </p:txBody>
      </p:sp>
      <p:pic>
        <p:nvPicPr>
          <p:cNvPr id="8" name="Picture 7">
            <a:extLst>
              <a:ext uri="{FF2B5EF4-FFF2-40B4-BE49-F238E27FC236}">
                <a16:creationId xmlns:a16="http://schemas.microsoft.com/office/drawing/2014/main" id="{033CB534-7174-DBE7-786A-13A232D40342}"/>
              </a:ext>
            </a:extLst>
          </p:cNvPr>
          <p:cNvPicPr>
            <a:picLocks noChangeAspect="1"/>
          </p:cNvPicPr>
          <p:nvPr/>
        </p:nvPicPr>
        <p:blipFill>
          <a:blip r:embed="rId4"/>
          <a:stretch>
            <a:fillRect/>
          </a:stretch>
        </p:blipFill>
        <p:spPr>
          <a:xfrm>
            <a:off x="8100956" y="1374610"/>
            <a:ext cx="2794012" cy="3740054"/>
          </a:xfrm>
          <a:prstGeom prst="rect">
            <a:avLst/>
          </a:prstGeom>
        </p:spPr>
      </p:pic>
      <p:sp>
        <p:nvSpPr>
          <p:cNvPr id="3" name="TextBox 2">
            <a:extLst>
              <a:ext uri="{FF2B5EF4-FFF2-40B4-BE49-F238E27FC236}">
                <a16:creationId xmlns:a16="http://schemas.microsoft.com/office/drawing/2014/main" id="{0B01E80F-AFB2-27A4-ED76-868E5539D5DA}"/>
              </a:ext>
            </a:extLst>
          </p:cNvPr>
          <p:cNvSpPr txBox="1"/>
          <p:nvPr/>
        </p:nvSpPr>
        <p:spPr>
          <a:xfrm>
            <a:off x="1195216" y="5379143"/>
            <a:ext cx="4634083" cy="830997"/>
          </a:xfrm>
          <a:prstGeom prst="rect">
            <a:avLst/>
          </a:prstGeom>
          <a:solidFill>
            <a:srgbClr val="F8F8F8"/>
          </a:solidFill>
          <a:ln>
            <a:solidFill>
              <a:srgbClr val="B2B2B2"/>
            </a:solidFill>
          </a:ln>
        </p:spPr>
        <p:txBody>
          <a:bodyPr wrap="square" rtlCol="0">
            <a:spAutoFit/>
          </a:bodyPr>
          <a:lstStyle/>
          <a:p>
            <a:pPr algn="ctr"/>
            <a:r>
              <a:rPr lang="en-US" sz="2400" b="1" dirty="0"/>
              <a:t>Nutrient accretion based on chemical analysis </a:t>
            </a:r>
            <a:r>
              <a:rPr lang="en-US" sz="2400" b="1" dirty="0">
                <a:sym typeface="Wingdings" pitchFamily="2" charset="2"/>
              </a:rPr>
              <a:t> dietary intake</a:t>
            </a:r>
            <a:endParaRPr lang="en-US" sz="2400" b="1" dirty="0"/>
          </a:p>
        </p:txBody>
      </p:sp>
    </p:spTree>
    <p:extLst>
      <p:ext uri="{BB962C8B-B14F-4D97-AF65-F5344CB8AC3E}">
        <p14:creationId xmlns:p14="http://schemas.microsoft.com/office/powerpoint/2010/main" val="3400870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77D8-106B-491B-A232-20E628F22CE6}"/>
              </a:ext>
            </a:extLst>
          </p:cNvPr>
          <p:cNvSpPr>
            <a:spLocks noGrp="1"/>
          </p:cNvSpPr>
          <p:nvPr>
            <p:ph type="title"/>
          </p:nvPr>
        </p:nvSpPr>
        <p:spPr>
          <a:xfrm>
            <a:off x="674370" y="365125"/>
            <a:ext cx="11183332" cy="1325563"/>
          </a:xfrm>
        </p:spPr>
        <p:txBody>
          <a:bodyPr/>
          <a:lstStyle/>
          <a:p>
            <a:r>
              <a:rPr lang="en-US" sz="4400" b="1" dirty="0">
                <a:solidFill>
                  <a:srgbClr val="008080"/>
                </a:solidFill>
              </a:rPr>
              <a:t>Preterm infants </a:t>
            </a:r>
            <a:r>
              <a:rPr lang="en-US" sz="4400" b="1" u="sng" dirty="0">
                <a:solidFill>
                  <a:srgbClr val="008080"/>
                </a:solidFill>
              </a:rPr>
              <a:t>don’t</a:t>
            </a:r>
            <a:r>
              <a:rPr lang="en-US" sz="4400" b="1" dirty="0">
                <a:solidFill>
                  <a:srgbClr val="008080"/>
                </a:solidFill>
              </a:rPr>
              <a:t> grow like a healthy fetus.</a:t>
            </a:r>
            <a:endParaRPr lang="en-US" i="1" dirty="0"/>
          </a:p>
        </p:txBody>
      </p:sp>
      <p:sp>
        <p:nvSpPr>
          <p:cNvPr id="4" name="Slide Number Placeholder 3">
            <a:extLst>
              <a:ext uri="{FF2B5EF4-FFF2-40B4-BE49-F238E27FC236}">
                <a16:creationId xmlns:a16="http://schemas.microsoft.com/office/drawing/2014/main" id="{32DD27BD-AEB0-4D45-BA7D-663262DC2292}"/>
              </a:ext>
            </a:extLst>
          </p:cNvPr>
          <p:cNvSpPr>
            <a:spLocks noGrp="1"/>
          </p:cNvSpPr>
          <p:nvPr>
            <p:ph type="sldNum" sz="quarter" idx="12"/>
          </p:nvPr>
        </p:nvSpPr>
        <p:spPr/>
        <p:txBody>
          <a:bodyPr/>
          <a:lstStyle/>
          <a:p>
            <a:fld id="{F9409A12-05AC-024F-A1E2-9D51551D4400}" type="slidenum">
              <a:rPr lang="en-US" smtClean="0"/>
              <a:t>12</a:t>
            </a:fld>
            <a:endParaRPr lang="en-US"/>
          </a:p>
        </p:txBody>
      </p:sp>
      <p:sp>
        <p:nvSpPr>
          <p:cNvPr id="15" name="TextBox 14">
            <a:extLst>
              <a:ext uri="{FF2B5EF4-FFF2-40B4-BE49-F238E27FC236}">
                <a16:creationId xmlns:a16="http://schemas.microsoft.com/office/drawing/2014/main" id="{AF8F5BBB-7F51-445E-AFB7-D6B5FF05A090}"/>
              </a:ext>
            </a:extLst>
          </p:cNvPr>
          <p:cNvSpPr txBox="1"/>
          <p:nvPr/>
        </p:nvSpPr>
        <p:spPr>
          <a:xfrm>
            <a:off x="9872569" y="6582784"/>
            <a:ext cx="2625213" cy="276999"/>
          </a:xfrm>
          <a:prstGeom prst="rect">
            <a:avLst/>
          </a:prstGeom>
          <a:noFill/>
        </p:spPr>
        <p:txBody>
          <a:bodyPr wrap="square">
            <a:spAutoFit/>
          </a:bodyPr>
          <a:lstStyle/>
          <a:p>
            <a:pPr algn="ctr">
              <a:defRPr/>
            </a:pPr>
            <a:r>
              <a:rPr lang="en-US" sz="1200" dirty="0">
                <a:latin typeface="+mn-lt"/>
              </a:rPr>
              <a:t>Edwards et. al. </a:t>
            </a:r>
            <a:r>
              <a:rPr lang="en-US" sz="1200" i="1" dirty="0"/>
              <a:t>Pediatrics</a:t>
            </a:r>
            <a:r>
              <a:rPr lang="en-US" sz="1200" i="1" dirty="0">
                <a:latin typeface="+mn-lt"/>
              </a:rPr>
              <a:t> </a:t>
            </a:r>
            <a:r>
              <a:rPr lang="en-US" sz="1200" dirty="0">
                <a:latin typeface="+mn-lt"/>
              </a:rPr>
              <a:t>2021</a:t>
            </a:r>
          </a:p>
        </p:txBody>
      </p:sp>
      <p:sp>
        <p:nvSpPr>
          <p:cNvPr id="16" name="TextBox 15">
            <a:extLst>
              <a:ext uri="{FF2B5EF4-FFF2-40B4-BE49-F238E27FC236}">
                <a16:creationId xmlns:a16="http://schemas.microsoft.com/office/drawing/2014/main" id="{23541562-70D4-4715-B9E0-58AF06B6BB45}"/>
              </a:ext>
            </a:extLst>
          </p:cNvPr>
          <p:cNvSpPr txBox="1"/>
          <p:nvPr/>
        </p:nvSpPr>
        <p:spPr>
          <a:xfrm>
            <a:off x="1198511" y="2851645"/>
            <a:ext cx="4897489" cy="830997"/>
          </a:xfrm>
          <a:prstGeom prst="rect">
            <a:avLst/>
          </a:prstGeom>
          <a:solidFill>
            <a:srgbClr val="F8F8F8"/>
          </a:solidFill>
          <a:ln>
            <a:solidFill>
              <a:srgbClr val="B2B2B2"/>
            </a:solidFill>
          </a:ln>
        </p:spPr>
        <p:txBody>
          <a:bodyPr wrap="square" rtlCol="0">
            <a:spAutoFit/>
          </a:bodyPr>
          <a:lstStyle/>
          <a:p>
            <a:pPr marL="457200" indent="-457200">
              <a:buFont typeface="Arial" panose="020B0604020202020204" pitchFamily="34" charset="0"/>
              <a:buChar char="•"/>
            </a:pPr>
            <a:r>
              <a:rPr lang="en-US" sz="2400" b="1" dirty="0"/>
              <a:t>Marked improvement over time </a:t>
            </a:r>
          </a:p>
          <a:p>
            <a:pPr marL="457200" indent="-457200">
              <a:buFont typeface="Arial" panose="020B0604020202020204" pitchFamily="34" charset="0"/>
              <a:buChar char="•"/>
            </a:pPr>
            <a:r>
              <a:rPr lang="en-US" sz="2400" b="1" dirty="0"/>
              <a:t>Still well below fetal standard</a:t>
            </a:r>
          </a:p>
        </p:txBody>
      </p:sp>
      <p:sp>
        <p:nvSpPr>
          <p:cNvPr id="18" name="Oval 17">
            <a:extLst>
              <a:ext uri="{FF2B5EF4-FFF2-40B4-BE49-F238E27FC236}">
                <a16:creationId xmlns:a16="http://schemas.microsoft.com/office/drawing/2014/main" id="{2CF1312E-E7EE-4A20-896B-7E36852AE3A9}"/>
              </a:ext>
            </a:extLst>
          </p:cNvPr>
          <p:cNvSpPr/>
          <p:nvPr/>
        </p:nvSpPr>
        <p:spPr>
          <a:xfrm>
            <a:off x="7733593" y="2034855"/>
            <a:ext cx="540774" cy="1855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D9C2AC4-0CEF-5B4B-9E52-ADD8C0F8BB7D}"/>
              </a:ext>
            </a:extLst>
          </p:cNvPr>
          <p:cNvSpPr txBox="1"/>
          <p:nvPr/>
        </p:nvSpPr>
        <p:spPr>
          <a:xfrm>
            <a:off x="1198511" y="3890477"/>
            <a:ext cx="4537808" cy="738664"/>
          </a:xfrm>
          <a:prstGeom prst="rect">
            <a:avLst/>
          </a:prstGeom>
          <a:solidFill>
            <a:srgbClr val="FFFF00"/>
          </a:solidFill>
          <a:ln>
            <a:solidFill>
              <a:srgbClr val="B2B2B2"/>
            </a:solidFill>
          </a:ln>
        </p:spPr>
        <p:txBody>
          <a:bodyPr wrap="square" rtlCol="0">
            <a:spAutoFit/>
          </a:bodyPr>
          <a:lstStyle/>
          <a:p>
            <a:pPr algn="ctr"/>
            <a:r>
              <a:rPr lang="en-US" sz="4200" b="1" i="1" dirty="0"/>
              <a:t>Wrong standard?</a:t>
            </a:r>
          </a:p>
        </p:txBody>
      </p:sp>
      <p:pic>
        <p:nvPicPr>
          <p:cNvPr id="3" name="Picture 2">
            <a:extLst>
              <a:ext uri="{FF2B5EF4-FFF2-40B4-BE49-F238E27FC236}">
                <a16:creationId xmlns:a16="http://schemas.microsoft.com/office/drawing/2014/main" id="{E50EFE3B-7711-FC1D-D5EA-F478D84F4BB9}"/>
              </a:ext>
            </a:extLst>
          </p:cNvPr>
          <p:cNvPicPr>
            <a:picLocks noChangeAspect="1"/>
          </p:cNvPicPr>
          <p:nvPr/>
        </p:nvPicPr>
        <p:blipFill>
          <a:blip r:embed="rId3"/>
          <a:stretch>
            <a:fillRect/>
          </a:stretch>
        </p:blipFill>
        <p:spPr>
          <a:xfrm>
            <a:off x="7109460" y="1272452"/>
            <a:ext cx="3938842" cy="5310187"/>
          </a:xfrm>
          <a:prstGeom prst="rect">
            <a:avLst/>
          </a:prstGeom>
        </p:spPr>
      </p:pic>
      <p:sp>
        <p:nvSpPr>
          <p:cNvPr id="5" name="Oval 4">
            <a:extLst>
              <a:ext uri="{FF2B5EF4-FFF2-40B4-BE49-F238E27FC236}">
                <a16:creationId xmlns:a16="http://schemas.microsoft.com/office/drawing/2014/main" id="{91864712-54F6-7CF2-A236-758852170779}"/>
              </a:ext>
            </a:extLst>
          </p:cNvPr>
          <p:cNvSpPr/>
          <p:nvPr/>
        </p:nvSpPr>
        <p:spPr>
          <a:xfrm>
            <a:off x="7428095" y="1713229"/>
            <a:ext cx="540774" cy="1855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6213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277D8-106B-491B-A232-20E628F22CE6}"/>
              </a:ext>
            </a:extLst>
          </p:cNvPr>
          <p:cNvSpPr>
            <a:spLocks noGrp="1"/>
          </p:cNvSpPr>
          <p:nvPr>
            <p:ph type="title"/>
          </p:nvPr>
        </p:nvSpPr>
        <p:spPr/>
        <p:txBody>
          <a:bodyPr/>
          <a:lstStyle/>
          <a:p>
            <a:r>
              <a:rPr lang="en-US" b="1" dirty="0">
                <a:solidFill>
                  <a:srgbClr val="008080"/>
                </a:solidFill>
              </a:rPr>
              <a:t>Challenging the dogma</a:t>
            </a:r>
            <a:endParaRPr lang="en-US" b="1" i="1" dirty="0">
              <a:solidFill>
                <a:srgbClr val="008080"/>
              </a:solidFill>
            </a:endParaRPr>
          </a:p>
        </p:txBody>
      </p:sp>
      <p:sp>
        <p:nvSpPr>
          <p:cNvPr id="4" name="Slide Number Placeholder 3">
            <a:extLst>
              <a:ext uri="{FF2B5EF4-FFF2-40B4-BE49-F238E27FC236}">
                <a16:creationId xmlns:a16="http://schemas.microsoft.com/office/drawing/2014/main" id="{32DD27BD-AEB0-4D45-BA7D-663262DC2292}"/>
              </a:ext>
            </a:extLst>
          </p:cNvPr>
          <p:cNvSpPr>
            <a:spLocks noGrp="1"/>
          </p:cNvSpPr>
          <p:nvPr>
            <p:ph type="sldNum" sz="quarter" idx="12"/>
          </p:nvPr>
        </p:nvSpPr>
        <p:spPr/>
        <p:txBody>
          <a:bodyPr/>
          <a:lstStyle/>
          <a:p>
            <a:fld id="{F9409A12-05AC-024F-A1E2-9D51551D4400}" type="slidenum">
              <a:rPr lang="en-US" smtClean="0"/>
              <a:t>13</a:t>
            </a:fld>
            <a:endParaRPr lang="en-US"/>
          </a:p>
        </p:txBody>
      </p:sp>
      <p:sp>
        <p:nvSpPr>
          <p:cNvPr id="9" name="TextBox 8">
            <a:extLst>
              <a:ext uri="{FF2B5EF4-FFF2-40B4-BE49-F238E27FC236}">
                <a16:creationId xmlns:a16="http://schemas.microsoft.com/office/drawing/2014/main" id="{3F69DC3B-933E-4D53-BDFB-D3383382B366}"/>
              </a:ext>
            </a:extLst>
          </p:cNvPr>
          <p:cNvSpPr txBox="1"/>
          <p:nvPr/>
        </p:nvSpPr>
        <p:spPr>
          <a:xfrm>
            <a:off x="139484" y="3221801"/>
            <a:ext cx="11832955" cy="892552"/>
          </a:xfrm>
          <a:prstGeom prst="rect">
            <a:avLst/>
          </a:prstGeom>
          <a:solidFill>
            <a:srgbClr val="F8F8F8"/>
          </a:solidFill>
          <a:ln>
            <a:solidFill>
              <a:srgbClr val="B2B2B2"/>
            </a:solidFill>
          </a:ln>
        </p:spPr>
        <p:txBody>
          <a:bodyPr wrap="square" rtlCol="0">
            <a:spAutoFit/>
          </a:bodyPr>
          <a:lstStyle/>
          <a:p>
            <a:pPr algn="ctr"/>
            <a:r>
              <a:rPr lang="en-US" sz="2600" dirty="0"/>
              <a:t>“The idea that the growth of preterm infants should match the growth of healthy fetuses is not substantiated by data and…is seldom attained.”</a:t>
            </a:r>
          </a:p>
        </p:txBody>
      </p:sp>
      <p:pic>
        <p:nvPicPr>
          <p:cNvPr id="5" name="Picture 4">
            <a:extLst>
              <a:ext uri="{FF2B5EF4-FFF2-40B4-BE49-F238E27FC236}">
                <a16:creationId xmlns:a16="http://schemas.microsoft.com/office/drawing/2014/main" id="{CB5C360B-6FE3-48AA-A0F2-B85B601675EE}"/>
              </a:ext>
            </a:extLst>
          </p:cNvPr>
          <p:cNvPicPr>
            <a:picLocks noChangeAspect="1"/>
          </p:cNvPicPr>
          <p:nvPr/>
        </p:nvPicPr>
        <p:blipFill>
          <a:blip r:embed="rId3"/>
          <a:stretch>
            <a:fillRect/>
          </a:stretch>
        </p:blipFill>
        <p:spPr>
          <a:xfrm>
            <a:off x="6490993" y="432608"/>
            <a:ext cx="5482992" cy="1571058"/>
          </a:xfrm>
          <a:prstGeom prst="rect">
            <a:avLst/>
          </a:prstGeom>
        </p:spPr>
      </p:pic>
      <p:pic>
        <p:nvPicPr>
          <p:cNvPr id="7" name="Picture 6">
            <a:extLst>
              <a:ext uri="{FF2B5EF4-FFF2-40B4-BE49-F238E27FC236}">
                <a16:creationId xmlns:a16="http://schemas.microsoft.com/office/drawing/2014/main" id="{D214F774-A8CB-4AAE-8F21-2A0F289A4818}"/>
              </a:ext>
            </a:extLst>
          </p:cNvPr>
          <p:cNvPicPr>
            <a:picLocks noChangeAspect="1"/>
          </p:cNvPicPr>
          <p:nvPr/>
        </p:nvPicPr>
        <p:blipFill>
          <a:blip r:embed="rId4"/>
          <a:stretch>
            <a:fillRect/>
          </a:stretch>
        </p:blipFill>
        <p:spPr>
          <a:xfrm>
            <a:off x="3853767" y="2872484"/>
            <a:ext cx="4257675" cy="257175"/>
          </a:xfrm>
          <a:prstGeom prst="rect">
            <a:avLst/>
          </a:prstGeom>
        </p:spPr>
      </p:pic>
      <p:sp>
        <p:nvSpPr>
          <p:cNvPr id="10" name="TextBox 9">
            <a:extLst>
              <a:ext uri="{FF2B5EF4-FFF2-40B4-BE49-F238E27FC236}">
                <a16:creationId xmlns:a16="http://schemas.microsoft.com/office/drawing/2014/main" id="{58E3F59A-FE6F-44C7-8C05-2334EC648E03}"/>
              </a:ext>
            </a:extLst>
          </p:cNvPr>
          <p:cNvSpPr txBox="1"/>
          <p:nvPr/>
        </p:nvSpPr>
        <p:spPr>
          <a:xfrm>
            <a:off x="138354" y="4356469"/>
            <a:ext cx="11832955" cy="892552"/>
          </a:xfrm>
          <a:prstGeom prst="rect">
            <a:avLst/>
          </a:prstGeom>
          <a:solidFill>
            <a:srgbClr val="F8F8F8"/>
          </a:solidFill>
          <a:ln>
            <a:solidFill>
              <a:srgbClr val="B2B2B2"/>
            </a:solidFill>
          </a:ln>
        </p:spPr>
        <p:txBody>
          <a:bodyPr wrap="square" rtlCol="0">
            <a:spAutoFit/>
          </a:bodyPr>
          <a:lstStyle/>
          <a:p>
            <a:pPr algn="ctr"/>
            <a:r>
              <a:rPr lang="en-US" sz="2600" dirty="0"/>
              <a:t>“A preterm infant is not, in any nutritional, metabolic, or physiologic sense, a fetus and should not be managed as such in clinical practice.”</a:t>
            </a:r>
          </a:p>
        </p:txBody>
      </p:sp>
      <p:sp>
        <p:nvSpPr>
          <p:cNvPr id="15" name="TextBox 14">
            <a:extLst>
              <a:ext uri="{FF2B5EF4-FFF2-40B4-BE49-F238E27FC236}">
                <a16:creationId xmlns:a16="http://schemas.microsoft.com/office/drawing/2014/main" id="{DC21545F-5B8A-4852-A247-A9D5B0E9C11B}"/>
              </a:ext>
            </a:extLst>
          </p:cNvPr>
          <p:cNvSpPr txBox="1"/>
          <p:nvPr/>
        </p:nvSpPr>
        <p:spPr>
          <a:xfrm>
            <a:off x="138355" y="5491137"/>
            <a:ext cx="11832955" cy="892552"/>
          </a:xfrm>
          <a:prstGeom prst="rect">
            <a:avLst/>
          </a:prstGeom>
          <a:solidFill>
            <a:srgbClr val="F8F8F8"/>
          </a:solidFill>
          <a:ln>
            <a:solidFill>
              <a:srgbClr val="B2B2B2"/>
            </a:solidFill>
          </a:ln>
        </p:spPr>
        <p:txBody>
          <a:bodyPr wrap="square" rtlCol="0">
            <a:spAutoFit/>
          </a:bodyPr>
          <a:lstStyle/>
          <a:p>
            <a:pPr algn="ctr"/>
            <a:r>
              <a:rPr lang="en-US" sz="2600" dirty="0"/>
              <a:t>“Throughout the literature, it is stated that standards cannot be produced for preterm infants because infants born preterm are neither normal nor healthy.”</a:t>
            </a:r>
          </a:p>
        </p:txBody>
      </p:sp>
      <p:sp>
        <p:nvSpPr>
          <p:cNvPr id="11" name="TextBox 10">
            <a:extLst>
              <a:ext uri="{FF2B5EF4-FFF2-40B4-BE49-F238E27FC236}">
                <a16:creationId xmlns:a16="http://schemas.microsoft.com/office/drawing/2014/main" id="{103A6BED-3EB2-4D73-B63D-2077DD292701}"/>
              </a:ext>
            </a:extLst>
          </p:cNvPr>
          <p:cNvSpPr txBox="1"/>
          <p:nvPr/>
        </p:nvSpPr>
        <p:spPr>
          <a:xfrm>
            <a:off x="9232489" y="6502774"/>
            <a:ext cx="2625213" cy="276999"/>
          </a:xfrm>
          <a:prstGeom prst="rect">
            <a:avLst/>
          </a:prstGeom>
          <a:noFill/>
        </p:spPr>
        <p:txBody>
          <a:bodyPr wrap="square">
            <a:spAutoFit/>
          </a:bodyPr>
          <a:lstStyle/>
          <a:p>
            <a:pPr algn="ctr">
              <a:defRPr/>
            </a:pPr>
            <a:r>
              <a:rPr lang="en-US" sz="1200" dirty="0">
                <a:latin typeface="+mn-lt"/>
              </a:rPr>
              <a:t>Villar et. al. </a:t>
            </a:r>
            <a:r>
              <a:rPr lang="en-US" sz="1200" i="1" dirty="0"/>
              <a:t>Pediatrics</a:t>
            </a:r>
            <a:r>
              <a:rPr lang="en-US" sz="1200" i="1" dirty="0">
                <a:latin typeface="+mn-lt"/>
              </a:rPr>
              <a:t> </a:t>
            </a:r>
            <a:r>
              <a:rPr lang="en-US" sz="1200" dirty="0">
                <a:latin typeface="+mn-lt"/>
              </a:rPr>
              <a:t>2018</a:t>
            </a:r>
          </a:p>
        </p:txBody>
      </p:sp>
    </p:spTree>
    <p:extLst>
      <p:ext uri="{BB962C8B-B14F-4D97-AF65-F5344CB8AC3E}">
        <p14:creationId xmlns:p14="http://schemas.microsoft.com/office/powerpoint/2010/main" val="1490784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EFAB-996E-4DA5-8D69-D7DEF951DB49}"/>
              </a:ext>
            </a:extLst>
          </p:cNvPr>
          <p:cNvSpPr>
            <a:spLocks noGrp="1"/>
          </p:cNvSpPr>
          <p:nvPr>
            <p:ph type="title"/>
          </p:nvPr>
        </p:nvSpPr>
        <p:spPr/>
        <p:txBody>
          <a:bodyPr/>
          <a:lstStyle/>
          <a:p>
            <a:r>
              <a:rPr lang="en-US" sz="3600" b="1" dirty="0">
                <a:solidFill>
                  <a:srgbClr val="008080"/>
                </a:solidFill>
              </a:rPr>
              <a:t>INTERGROWTH-21</a:t>
            </a:r>
            <a:r>
              <a:rPr lang="en-US" sz="3600" b="1" baseline="30000" dirty="0">
                <a:solidFill>
                  <a:srgbClr val="008080"/>
                </a:solidFill>
              </a:rPr>
              <a:t>ST</a:t>
            </a:r>
            <a:r>
              <a:rPr lang="en-US" sz="3600" b="1" dirty="0">
                <a:solidFill>
                  <a:srgbClr val="008080"/>
                </a:solidFill>
              </a:rPr>
              <a:t> preterm postnatal standards </a:t>
            </a:r>
          </a:p>
        </p:txBody>
      </p:sp>
      <p:sp>
        <p:nvSpPr>
          <p:cNvPr id="4" name="Slide Number Placeholder 3">
            <a:extLst>
              <a:ext uri="{FF2B5EF4-FFF2-40B4-BE49-F238E27FC236}">
                <a16:creationId xmlns:a16="http://schemas.microsoft.com/office/drawing/2014/main" id="{FA6327C8-FD68-4B10-8AF9-203FEDB8950B}"/>
              </a:ext>
            </a:extLst>
          </p:cNvPr>
          <p:cNvSpPr>
            <a:spLocks noGrp="1"/>
          </p:cNvSpPr>
          <p:nvPr>
            <p:ph type="sldNum" sz="quarter" idx="12"/>
          </p:nvPr>
        </p:nvSpPr>
        <p:spPr/>
        <p:txBody>
          <a:bodyPr/>
          <a:lstStyle/>
          <a:p>
            <a:fld id="{F9409A12-05AC-024F-A1E2-9D51551D4400}" type="slidenum">
              <a:rPr lang="en-US" smtClean="0"/>
              <a:t>14</a:t>
            </a:fld>
            <a:endParaRPr lang="en-US"/>
          </a:p>
        </p:txBody>
      </p:sp>
      <p:pic>
        <p:nvPicPr>
          <p:cNvPr id="6" name="Picture 5">
            <a:extLst>
              <a:ext uri="{FF2B5EF4-FFF2-40B4-BE49-F238E27FC236}">
                <a16:creationId xmlns:a16="http://schemas.microsoft.com/office/drawing/2014/main" id="{DEF9ECA5-9D32-4913-849D-019D18D9C6E7}"/>
              </a:ext>
            </a:extLst>
          </p:cNvPr>
          <p:cNvPicPr>
            <a:picLocks noChangeAspect="1"/>
          </p:cNvPicPr>
          <p:nvPr/>
        </p:nvPicPr>
        <p:blipFill>
          <a:blip r:embed="rId3"/>
          <a:stretch>
            <a:fillRect/>
          </a:stretch>
        </p:blipFill>
        <p:spPr>
          <a:xfrm>
            <a:off x="7675924" y="3634419"/>
            <a:ext cx="4229777" cy="3006855"/>
          </a:xfrm>
          <a:prstGeom prst="rect">
            <a:avLst/>
          </a:prstGeom>
        </p:spPr>
      </p:pic>
      <p:pic>
        <p:nvPicPr>
          <p:cNvPr id="8" name="Picture 7">
            <a:extLst>
              <a:ext uri="{FF2B5EF4-FFF2-40B4-BE49-F238E27FC236}">
                <a16:creationId xmlns:a16="http://schemas.microsoft.com/office/drawing/2014/main" id="{65D1348D-5F69-4B92-ABDB-A57F200F3357}"/>
              </a:ext>
            </a:extLst>
          </p:cNvPr>
          <p:cNvPicPr>
            <a:picLocks noChangeAspect="1"/>
          </p:cNvPicPr>
          <p:nvPr/>
        </p:nvPicPr>
        <p:blipFill>
          <a:blip r:embed="rId4"/>
          <a:stretch>
            <a:fillRect/>
          </a:stretch>
        </p:blipFill>
        <p:spPr>
          <a:xfrm>
            <a:off x="6376475" y="1525614"/>
            <a:ext cx="4216831" cy="3006854"/>
          </a:xfrm>
          <a:prstGeom prst="rect">
            <a:avLst/>
          </a:prstGeom>
        </p:spPr>
      </p:pic>
      <p:sp>
        <p:nvSpPr>
          <p:cNvPr id="10" name="TextBox 9">
            <a:extLst>
              <a:ext uri="{FF2B5EF4-FFF2-40B4-BE49-F238E27FC236}">
                <a16:creationId xmlns:a16="http://schemas.microsoft.com/office/drawing/2014/main" id="{29D01715-2A48-4D86-B3BA-09E6A35F9894}"/>
              </a:ext>
            </a:extLst>
          </p:cNvPr>
          <p:cNvSpPr txBox="1"/>
          <p:nvPr/>
        </p:nvSpPr>
        <p:spPr>
          <a:xfrm>
            <a:off x="200845" y="1466100"/>
            <a:ext cx="5671707" cy="2000548"/>
          </a:xfrm>
          <a:prstGeom prst="rect">
            <a:avLst/>
          </a:prstGeom>
          <a:solidFill>
            <a:srgbClr val="F8F8F8"/>
          </a:solidFill>
          <a:ln>
            <a:solidFill>
              <a:srgbClr val="B2B2B2"/>
            </a:solidFill>
          </a:ln>
        </p:spPr>
        <p:txBody>
          <a:bodyPr wrap="square" rtlCol="0">
            <a:spAutoFit/>
          </a:bodyPr>
          <a:lstStyle/>
          <a:p>
            <a:r>
              <a:rPr lang="en-US" sz="2400" dirty="0"/>
              <a:t>Fetal Growth Longitudinal Study (n=4321)</a:t>
            </a:r>
          </a:p>
          <a:p>
            <a:pPr marL="457200" indent="-457200">
              <a:buFont typeface="Arial" panose="020B0604020202020204" pitchFamily="34" charset="0"/>
              <a:buChar char="•"/>
            </a:pPr>
            <a:r>
              <a:rPr lang="en-US" sz="2000" dirty="0"/>
              <a:t>Accurate gestational age</a:t>
            </a:r>
          </a:p>
          <a:p>
            <a:pPr marL="457200" indent="-457200">
              <a:buFont typeface="Arial" panose="020B0604020202020204" pitchFamily="34" charset="0"/>
              <a:buChar char="•"/>
            </a:pPr>
            <a:r>
              <a:rPr lang="en-US" sz="2000" dirty="0"/>
              <a:t>Healthy mother, uncomplicated pregnancy</a:t>
            </a:r>
          </a:p>
          <a:p>
            <a:pPr marL="457200" indent="-457200">
              <a:buFont typeface="Arial" panose="020B0604020202020204" pitchFamily="34" charset="0"/>
              <a:buChar char="•"/>
            </a:pPr>
            <a:r>
              <a:rPr lang="en-US" sz="2000" dirty="0"/>
              <a:t>No congenital abnormalities</a:t>
            </a:r>
          </a:p>
          <a:p>
            <a:pPr marL="457200" indent="-457200">
              <a:buFont typeface="Arial" panose="020B0604020202020204" pitchFamily="34" charset="0"/>
              <a:buChar char="•"/>
            </a:pPr>
            <a:r>
              <a:rPr lang="en-US" sz="2000" dirty="0"/>
              <a:t>No fetal growth restriction (ultrasound)</a:t>
            </a:r>
          </a:p>
          <a:p>
            <a:pPr marL="457200" indent="-457200">
              <a:buFont typeface="Arial" panose="020B0604020202020204" pitchFamily="34" charset="0"/>
              <a:buChar char="•"/>
            </a:pPr>
            <a:r>
              <a:rPr lang="en-US" sz="2000" dirty="0"/>
              <a:t>224 preterm infants</a:t>
            </a:r>
          </a:p>
        </p:txBody>
      </p:sp>
      <p:sp>
        <p:nvSpPr>
          <p:cNvPr id="12" name="TextBox 11">
            <a:extLst>
              <a:ext uri="{FF2B5EF4-FFF2-40B4-BE49-F238E27FC236}">
                <a16:creationId xmlns:a16="http://schemas.microsoft.com/office/drawing/2014/main" id="{94F3CDCD-5B33-4171-BDC5-A215DDC26C6F}"/>
              </a:ext>
            </a:extLst>
          </p:cNvPr>
          <p:cNvSpPr txBox="1"/>
          <p:nvPr/>
        </p:nvSpPr>
        <p:spPr>
          <a:xfrm>
            <a:off x="89123" y="4177041"/>
            <a:ext cx="5895153" cy="2616101"/>
          </a:xfrm>
          <a:prstGeom prst="rect">
            <a:avLst/>
          </a:prstGeom>
          <a:solidFill>
            <a:srgbClr val="F8F8F8"/>
          </a:solidFill>
          <a:ln>
            <a:solidFill>
              <a:srgbClr val="B2B2B2"/>
            </a:solidFill>
          </a:ln>
        </p:spPr>
        <p:txBody>
          <a:bodyPr wrap="square" rtlCol="0">
            <a:spAutoFit/>
          </a:bodyPr>
          <a:lstStyle/>
          <a:p>
            <a:r>
              <a:rPr lang="en-US" sz="2400" dirty="0"/>
              <a:t>Preterm Postnatal Follow-up Study (n=201)</a:t>
            </a:r>
          </a:p>
          <a:p>
            <a:pPr marL="457200" indent="-457200">
              <a:buFont typeface="Arial" panose="020B0604020202020204" pitchFamily="34" charset="0"/>
              <a:buChar char="•"/>
            </a:pPr>
            <a:r>
              <a:rPr lang="en-US" sz="2000" dirty="0"/>
              <a:t>86% late preterm (≥34 weeks )</a:t>
            </a:r>
          </a:p>
          <a:p>
            <a:pPr marL="457200" indent="-457200">
              <a:buFont typeface="Arial" panose="020B0604020202020204" pitchFamily="34" charset="0"/>
              <a:buChar char="•"/>
            </a:pPr>
            <a:r>
              <a:rPr lang="en-US" sz="2000" dirty="0"/>
              <a:t>14% early preterm (&lt;34 weeks)</a:t>
            </a:r>
          </a:p>
          <a:p>
            <a:pPr marL="457200" indent="-457200">
              <a:buFont typeface="Arial" panose="020B0604020202020204" pitchFamily="34" charset="0"/>
              <a:buChar char="•"/>
            </a:pPr>
            <a:r>
              <a:rPr lang="en-US" sz="2000" dirty="0"/>
              <a:t>41% NICU/SCN admission &gt;1 day</a:t>
            </a:r>
          </a:p>
          <a:p>
            <a:pPr marL="457200" indent="-457200">
              <a:buFont typeface="Arial" panose="020B0604020202020204" pitchFamily="34" charset="0"/>
              <a:buChar char="•"/>
            </a:pPr>
            <a:r>
              <a:rPr lang="en-US" sz="2000" dirty="0"/>
              <a:t>22% tube feeding or parenteral nutrition</a:t>
            </a:r>
          </a:p>
          <a:p>
            <a:pPr marL="457200" indent="-457200">
              <a:buFont typeface="Arial" panose="020B0604020202020204" pitchFamily="34" charset="0"/>
              <a:buChar char="•"/>
            </a:pPr>
            <a:r>
              <a:rPr lang="en-US" sz="2000" dirty="0"/>
              <a:t>10% RDS</a:t>
            </a:r>
          </a:p>
          <a:p>
            <a:pPr marL="457200" indent="-457200">
              <a:buFont typeface="Arial" panose="020B0604020202020204" pitchFamily="34" charset="0"/>
              <a:buChar char="•"/>
            </a:pPr>
            <a:r>
              <a:rPr lang="en-US" sz="2000" dirty="0"/>
              <a:t>1 infant with BPD</a:t>
            </a:r>
          </a:p>
          <a:p>
            <a:pPr marL="457200" indent="-457200">
              <a:buFont typeface="Arial" panose="020B0604020202020204" pitchFamily="34" charset="0"/>
              <a:buChar char="•"/>
            </a:pPr>
            <a:r>
              <a:rPr lang="en-US" sz="2000" dirty="0"/>
              <a:t>2 infants with feedings held &gt;3 days</a:t>
            </a:r>
          </a:p>
        </p:txBody>
      </p:sp>
      <p:sp>
        <p:nvSpPr>
          <p:cNvPr id="13" name="Arrow: Down 12">
            <a:extLst>
              <a:ext uri="{FF2B5EF4-FFF2-40B4-BE49-F238E27FC236}">
                <a16:creationId xmlns:a16="http://schemas.microsoft.com/office/drawing/2014/main" id="{F31B3AB2-E9BD-49D4-9DCE-8B2463B1438A}"/>
              </a:ext>
            </a:extLst>
          </p:cNvPr>
          <p:cNvSpPr/>
          <p:nvPr/>
        </p:nvSpPr>
        <p:spPr>
          <a:xfrm>
            <a:off x="2804226" y="3534871"/>
            <a:ext cx="464949" cy="6201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906BABA-7010-45A6-80C8-A5C79EA957A9}"/>
              </a:ext>
            </a:extLst>
          </p:cNvPr>
          <p:cNvSpPr txBox="1"/>
          <p:nvPr/>
        </p:nvSpPr>
        <p:spPr>
          <a:xfrm>
            <a:off x="462044" y="107909"/>
            <a:ext cx="11044464" cy="492443"/>
          </a:xfrm>
          <a:prstGeom prst="rect">
            <a:avLst/>
          </a:prstGeom>
          <a:solidFill>
            <a:srgbClr val="F8F8F8"/>
          </a:solidFill>
          <a:ln>
            <a:solidFill>
              <a:srgbClr val="B2B2B2"/>
            </a:solidFill>
          </a:ln>
        </p:spPr>
        <p:txBody>
          <a:bodyPr wrap="square" rtlCol="0">
            <a:spAutoFit/>
          </a:bodyPr>
          <a:lstStyle/>
          <a:p>
            <a:r>
              <a:rPr lang="en-US" sz="2600" dirty="0"/>
              <a:t>“We believe it is possible to produce </a:t>
            </a:r>
            <a:r>
              <a:rPr lang="en-US" sz="2600" b="1" u="sng" dirty="0"/>
              <a:t>standards</a:t>
            </a:r>
            <a:r>
              <a:rPr lang="en-US" sz="2600" dirty="0"/>
              <a:t> based on…preterm infants”</a:t>
            </a:r>
            <a:endParaRPr lang="en-US" sz="2200" dirty="0"/>
          </a:p>
        </p:txBody>
      </p:sp>
      <p:sp>
        <p:nvSpPr>
          <p:cNvPr id="11" name="TextBox 10">
            <a:extLst>
              <a:ext uri="{FF2B5EF4-FFF2-40B4-BE49-F238E27FC236}">
                <a16:creationId xmlns:a16="http://schemas.microsoft.com/office/drawing/2014/main" id="{08A00AD2-1EDC-41A9-83AD-1CCCD848E61A}"/>
              </a:ext>
            </a:extLst>
          </p:cNvPr>
          <p:cNvSpPr txBox="1"/>
          <p:nvPr/>
        </p:nvSpPr>
        <p:spPr>
          <a:xfrm>
            <a:off x="9232489" y="6595762"/>
            <a:ext cx="2625213" cy="276999"/>
          </a:xfrm>
          <a:prstGeom prst="rect">
            <a:avLst/>
          </a:prstGeom>
          <a:noFill/>
        </p:spPr>
        <p:txBody>
          <a:bodyPr wrap="square">
            <a:spAutoFit/>
          </a:bodyPr>
          <a:lstStyle/>
          <a:p>
            <a:pPr algn="ctr">
              <a:defRPr/>
            </a:pPr>
            <a:r>
              <a:rPr lang="en-US" sz="1200" dirty="0">
                <a:latin typeface="+mn-lt"/>
              </a:rPr>
              <a:t>Villar et. al. </a:t>
            </a:r>
            <a:r>
              <a:rPr lang="en-US" sz="1200" i="1" dirty="0"/>
              <a:t>Pediatrics</a:t>
            </a:r>
            <a:r>
              <a:rPr lang="en-US" sz="1200" i="1" dirty="0">
                <a:latin typeface="+mn-lt"/>
              </a:rPr>
              <a:t> </a:t>
            </a:r>
            <a:r>
              <a:rPr lang="en-US" sz="1200" dirty="0">
                <a:latin typeface="+mn-lt"/>
              </a:rPr>
              <a:t>2018</a:t>
            </a:r>
          </a:p>
        </p:txBody>
      </p:sp>
    </p:spTree>
    <p:extLst>
      <p:ext uri="{BB962C8B-B14F-4D97-AF65-F5344CB8AC3E}">
        <p14:creationId xmlns:p14="http://schemas.microsoft.com/office/powerpoint/2010/main" val="222824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26D3-1593-448D-8369-329AD4D43ACD}"/>
              </a:ext>
            </a:extLst>
          </p:cNvPr>
          <p:cNvSpPr>
            <a:spLocks noGrp="1"/>
          </p:cNvSpPr>
          <p:nvPr>
            <p:ph type="title"/>
          </p:nvPr>
        </p:nvSpPr>
        <p:spPr/>
        <p:txBody>
          <a:bodyPr/>
          <a:lstStyle/>
          <a:p>
            <a:r>
              <a:rPr lang="en-US" sz="3400" b="1" dirty="0">
                <a:solidFill>
                  <a:srgbClr val="008080"/>
                </a:solidFill>
              </a:rPr>
              <a:t>Preterm postnatal standard vs. reference fetal standard</a:t>
            </a:r>
          </a:p>
        </p:txBody>
      </p:sp>
      <p:sp>
        <p:nvSpPr>
          <p:cNvPr id="4" name="Slide Number Placeholder 3">
            <a:extLst>
              <a:ext uri="{FF2B5EF4-FFF2-40B4-BE49-F238E27FC236}">
                <a16:creationId xmlns:a16="http://schemas.microsoft.com/office/drawing/2014/main" id="{0C2ABE12-4CB8-4834-B262-5408CEEAC346}"/>
              </a:ext>
            </a:extLst>
          </p:cNvPr>
          <p:cNvSpPr>
            <a:spLocks noGrp="1"/>
          </p:cNvSpPr>
          <p:nvPr>
            <p:ph type="sldNum" sz="quarter" idx="12"/>
          </p:nvPr>
        </p:nvSpPr>
        <p:spPr/>
        <p:txBody>
          <a:bodyPr/>
          <a:lstStyle/>
          <a:p>
            <a:fld id="{F9409A12-05AC-024F-A1E2-9D51551D4400}" type="slidenum">
              <a:rPr lang="en-US" smtClean="0"/>
              <a:t>15</a:t>
            </a:fld>
            <a:endParaRPr lang="en-US"/>
          </a:p>
        </p:txBody>
      </p:sp>
      <p:pic>
        <p:nvPicPr>
          <p:cNvPr id="8" name="Picture 7">
            <a:extLst>
              <a:ext uri="{FF2B5EF4-FFF2-40B4-BE49-F238E27FC236}">
                <a16:creationId xmlns:a16="http://schemas.microsoft.com/office/drawing/2014/main" id="{51414ECB-48E7-4181-89D9-0146CF69510B}"/>
              </a:ext>
            </a:extLst>
          </p:cNvPr>
          <p:cNvPicPr>
            <a:picLocks noChangeAspect="1"/>
          </p:cNvPicPr>
          <p:nvPr/>
        </p:nvPicPr>
        <p:blipFill>
          <a:blip r:embed="rId2"/>
          <a:stretch>
            <a:fillRect/>
          </a:stretch>
        </p:blipFill>
        <p:spPr>
          <a:xfrm>
            <a:off x="253292" y="1381598"/>
            <a:ext cx="5117153" cy="3602355"/>
          </a:xfrm>
          <a:prstGeom prst="rect">
            <a:avLst/>
          </a:prstGeom>
        </p:spPr>
      </p:pic>
      <p:sp>
        <p:nvSpPr>
          <p:cNvPr id="9" name="TextBox 8">
            <a:extLst>
              <a:ext uri="{FF2B5EF4-FFF2-40B4-BE49-F238E27FC236}">
                <a16:creationId xmlns:a16="http://schemas.microsoft.com/office/drawing/2014/main" id="{280F4CF9-BC51-4263-BD1B-B57903112DDB}"/>
              </a:ext>
            </a:extLst>
          </p:cNvPr>
          <p:cNvSpPr txBox="1"/>
          <p:nvPr/>
        </p:nvSpPr>
        <p:spPr>
          <a:xfrm>
            <a:off x="561387" y="5153821"/>
            <a:ext cx="4530174" cy="492443"/>
          </a:xfrm>
          <a:prstGeom prst="rect">
            <a:avLst/>
          </a:prstGeom>
          <a:solidFill>
            <a:srgbClr val="F8F8F8"/>
          </a:solidFill>
          <a:ln>
            <a:solidFill>
              <a:srgbClr val="B2B2B2"/>
            </a:solidFill>
          </a:ln>
        </p:spPr>
        <p:txBody>
          <a:bodyPr wrap="square" rtlCol="0">
            <a:spAutoFit/>
          </a:bodyPr>
          <a:lstStyle/>
          <a:p>
            <a:pPr algn="ctr"/>
            <a:r>
              <a:rPr lang="en-US" sz="2600" dirty="0"/>
              <a:t>Fetal ultrasound</a:t>
            </a:r>
          </a:p>
        </p:txBody>
      </p:sp>
      <p:sp>
        <p:nvSpPr>
          <p:cNvPr id="14" name="TextBox 13">
            <a:extLst>
              <a:ext uri="{FF2B5EF4-FFF2-40B4-BE49-F238E27FC236}">
                <a16:creationId xmlns:a16="http://schemas.microsoft.com/office/drawing/2014/main" id="{FFDA6E2C-1DDF-42D2-9A18-02F068873910}"/>
              </a:ext>
            </a:extLst>
          </p:cNvPr>
          <p:cNvSpPr txBox="1"/>
          <p:nvPr/>
        </p:nvSpPr>
        <p:spPr>
          <a:xfrm>
            <a:off x="7197725" y="5153820"/>
            <a:ext cx="3943194" cy="492443"/>
          </a:xfrm>
          <a:prstGeom prst="rect">
            <a:avLst/>
          </a:prstGeom>
          <a:solidFill>
            <a:srgbClr val="F8F8F8"/>
          </a:solidFill>
          <a:ln>
            <a:solidFill>
              <a:srgbClr val="B2B2B2"/>
            </a:solidFill>
          </a:ln>
        </p:spPr>
        <p:txBody>
          <a:bodyPr wrap="square" rtlCol="0">
            <a:spAutoFit/>
          </a:bodyPr>
          <a:lstStyle/>
          <a:p>
            <a:pPr algn="ctr"/>
            <a:r>
              <a:rPr lang="en-US" sz="2600" dirty="0"/>
              <a:t>Size at birth</a:t>
            </a:r>
          </a:p>
        </p:txBody>
      </p:sp>
      <p:sp>
        <p:nvSpPr>
          <p:cNvPr id="15" name="TextBox 14">
            <a:extLst>
              <a:ext uri="{FF2B5EF4-FFF2-40B4-BE49-F238E27FC236}">
                <a16:creationId xmlns:a16="http://schemas.microsoft.com/office/drawing/2014/main" id="{D0427425-DCE9-46A7-A01C-4C91904C9D53}"/>
              </a:ext>
            </a:extLst>
          </p:cNvPr>
          <p:cNvSpPr txBox="1"/>
          <p:nvPr/>
        </p:nvSpPr>
        <p:spPr>
          <a:xfrm>
            <a:off x="675019" y="1630650"/>
            <a:ext cx="2300937" cy="584775"/>
          </a:xfrm>
          <a:prstGeom prst="rect">
            <a:avLst/>
          </a:prstGeom>
          <a:noFill/>
        </p:spPr>
        <p:txBody>
          <a:bodyPr wrap="square" rtlCol="0">
            <a:spAutoFit/>
          </a:bodyPr>
          <a:lstStyle/>
          <a:p>
            <a:r>
              <a:rPr lang="en-US" sz="1600" dirty="0">
                <a:solidFill>
                  <a:srgbClr val="FF0000"/>
                </a:solidFill>
              </a:rPr>
              <a:t>Estimated fetal weight</a:t>
            </a:r>
          </a:p>
          <a:p>
            <a:r>
              <a:rPr lang="en-US" sz="1600" dirty="0">
                <a:solidFill>
                  <a:srgbClr val="0000FF"/>
                </a:solidFill>
              </a:rPr>
              <a:t>Preterm postnatal</a:t>
            </a:r>
          </a:p>
        </p:txBody>
      </p:sp>
      <p:sp>
        <p:nvSpPr>
          <p:cNvPr id="12" name="TextBox 11">
            <a:extLst>
              <a:ext uri="{FF2B5EF4-FFF2-40B4-BE49-F238E27FC236}">
                <a16:creationId xmlns:a16="http://schemas.microsoft.com/office/drawing/2014/main" id="{835FC260-54F6-4501-B19D-6ABB839B57A7}"/>
              </a:ext>
            </a:extLst>
          </p:cNvPr>
          <p:cNvSpPr txBox="1"/>
          <p:nvPr/>
        </p:nvSpPr>
        <p:spPr>
          <a:xfrm>
            <a:off x="9232489" y="6595762"/>
            <a:ext cx="2625213" cy="276999"/>
          </a:xfrm>
          <a:prstGeom prst="rect">
            <a:avLst/>
          </a:prstGeom>
          <a:noFill/>
        </p:spPr>
        <p:txBody>
          <a:bodyPr wrap="square">
            <a:spAutoFit/>
          </a:bodyPr>
          <a:lstStyle/>
          <a:p>
            <a:pPr algn="ctr">
              <a:defRPr/>
            </a:pPr>
            <a:r>
              <a:rPr lang="en-US" sz="1200" dirty="0">
                <a:latin typeface="+mn-lt"/>
              </a:rPr>
              <a:t>Villar et. al. </a:t>
            </a:r>
            <a:r>
              <a:rPr lang="en-US" sz="1200" i="1" dirty="0"/>
              <a:t>Pediatrics</a:t>
            </a:r>
            <a:r>
              <a:rPr lang="en-US" sz="1200" i="1" dirty="0">
                <a:latin typeface="+mn-lt"/>
              </a:rPr>
              <a:t> </a:t>
            </a:r>
            <a:r>
              <a:rPr lang="en-US" sz="1200" dirty="0">
                <a:latin typeface="+mn-lt"/>
              </a:rPr>
              <a:t>2018</a:t>
            </a:r>
          </a:p>
        </p:txBody>
      </p:sp>
      <p:grpSp>
        <p:nvGrpSpPr>
          <p:cNvPr id="5" name="Group 4">
            <a:extLst>
              <a:ext uri="{FF2B5EF4-FFF2-40B4-BE49-F238E27FC236}">
                <a16:creationId xmlns:a16="http://schemas.microsoft.com/office/drawing/2014/main" id="{5C0B4D67-9B2E-D916-42A8-5EB9F083C4BE}"/>
              </a:ext>
            </a:extLst>
          </p:cNvPr>
          <p:cNvGrpSpPr/>
          <p:nvPr/>
        </p:nvGrpSpPr>
        <p:grpSpPr>
          <a:xfrm>
            <a:off x="6492647" y="1383809"/>
            <a:ext cx="4934989" cy="3602355"/>
            <a:chOff x="6752706" y="994374"/>
            <a:chExt cx="4934989" cy="3602355"/>
          </a:xfrm>
        </p:grpSpPr>
        <p:pic>
          <p:nvPicPr>
            <p:cNvPr id="11" name="Picture 10">
              <a:extLst>
                <a:ext uri="{FF2B5EF4-FFF2-40B4-BE49-F238E27FC236}">
                  <a16:creationId xmlns:a16="http://schemas.microsoft.com/office/drawing/2014/main" id="{448205E5-C447-4FB3-9D45-E1AE07AE32C6}"/>
                </a:ext>
              </a:extLst>
            </p:cNvPr>
            <p:cNvPicPr>
              <a:picLocks noChangeAspect="1"/>
            </p:cNvPicPr>
            <p:nvPr/>
          </p:nvPicPr>
          <p:blipFill>
            <a:blip r:embed="rId3"/>
            <a:stretch>
              <a:fillRect/>
            </a:stretch>
          </p:blipFill>
          <p:spPr>
            <a:xfrm>
              <a:off x="6752706" y="994374"/>
              <a:ext cx="4934989" cy="3602355"/>
            </a:xfrm>
            <a:prstGeom prst="rect">
              <a:avLst/>
            </a:prstGeom>
          </p:spPr>
        </p:pic>
        <p:sp>
          <p:nvSpPr>
            <p:cNvPr id="16" name="TextBox 15">
              <a:extLst>
                <a:ext uri="{FF2B5EF4-FFF2-40B4-BE49-F238E27FC236}">
                  <a16:creationId xmlns:a16="http://schemas.microsoft.com/office/drawing/2014/main" id="{1A142F8B-78E0-473F-A4E3-96A6487CFD97}"/>
                </a:ext>
              </a:extLst>
            </p:cNvPr>
            <p:cNvSpPr txBox="1"/>
            <p:nvPr/>
          </p:nvSpPr>
          <p:spPr>
            <a:xfrm>
              <a:off x="7248603" y="1077142"/>
              <a:ext cx="1967441" cy="584775"/>
            </a:xfrm>
            <a:prstGeom prst="rect">
              <a:avLst/>
            </a:prstGeom>
            <a:noFill/>
          </p:spPr>
          <p:txBody>
            <a:bodyPr wrap="square" rtlCol="0">
              <a:spAutoFit/>
            </a:bodyPr>
            <a:lstStyle/>
            <a:p>
              <a:r>
                <a:rPr lang="en-US" sz="1600" dirty="0">
                  <a:solidFill>
                    <a:srgbClr val="FF0000"/>
                  </a:solidFill>
                </a:rPr>
                <a:t>Fenton/Kim</a:t>
              </a:r>
              <a:r>
                <a:rPr lang="en-US" sz="1600" dirty="0">
                  <a:solidFill>
                    <a:srgbClr val="FF0000"/>
                  </a:solidFill>
                  <a:sym typeface="Wingdings" panose="05000000000000000000" pitchFamily="2" charset="2"/>
                </a:rPr>
                <a:t> WHO</a:t>
              </a:r>
              <a:endParaRPr lang="en-US" sz="1600" dirty="0">
                <a:solidFill>
                  <a:srgbClr val="FF0000"/>
                </a:solidFill>
              </a:endParaRPr>
            </a:p>
            <a:p>
              <a:r>
                <a:rPr lang="en-US" sz="1600" dirty="0">
                  <a:solidFill>
                    <a:srgbClr val="0000FF"/>
                  </a:solidFill>
                </a:rPr>
                <a:t>Preterm postnatal</a:t>
              </a:r>
            </a:p>
          </p:txBody>
        </p:sp>
        <p:sp>
          <p:nvSpPr>
            <p:cNvPr id="3" name="Oval 2">
              <a:extLst>
                <a:ext uri="{FF2B5EF4-FFF2-40B4-BE49-F238E27FC236}">
                  <a16:creationId xmlns:a16="http://schemas.microsoft.com/office/drawing/2014/main" id="{0996C9B7-D295-BB49-8552-76339B8F422E}"/>
                </a:ext>
              </a:extLst>
            </p:cNvPr>
            <p:cNvSpPr/>
            <p:nvPr/>
          </p:nvSpPr>
          <p:spPr>
            <a:xfrm>
              <a:off x="8950440" y="2356082"/>
              <a:ext cx="218882" cy="24028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BEE0597-820B-6341-B683-44B5604FCA18}"/>
                </a:ext>
              </a:extLst>
            </p:cNvPr>
            <p:cNvSpPr/>
            <p:nvPr/>
          </p:nvSpPr>
          <p:spPr>
            <a:xfrm>
              <a:off x="8950440" y="1929117"/>
              <a:ext cx="218882" cy="24028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33C0AC30-121D-F043-8379-E3BBD9ECAF51}"/>
                </a:ext>
              </a:extLst>
            </p:cNvPr>
            <p:cNvSpPr/>
            <p:nvPr/>
          </p:nvSpPr>
          <p:spPr>
            <a:xfrm>
              <a:off x="8968607" y="1379655"/>
              <a:ext cx="218882" cy="24028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85F6ED4A-26D7-854C-BCA6-D543B2F706C8}"/>
                </a:ext>
              </a:extLst>
            </p:cNvPr>
            <p:cNvSpPr/>
            <p:nvPr/>
          </p:nvSpPr>
          <p:spPr>
            <a:xfrm>
              <a:off x="11295216" y="1220947"/>
              <a:ext cx="218882" cy="24028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B533F90-62F9-7147-B630-43E04A50317D}"/>
                </a:ext>
              </a:extLst>
            </p:cNvPr>
            <p:cNvSpPr/>
            <p:nvPr/>
          </p:nvSpPr>
          <p:spPr>
            <a:xfrm>
              <a:off x="11295216" y="1753610"/>
              <a:ext cx="218882" cy="24028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6BA1FED2-0502-D446-8BF6-A47A0B23CAA8}"/>
                </a:ext>
              </a:extLst>
            </p:cNvPr>
            <p:cNvSpPr/>
            <p:nvPr/>
          </p:nvSpPr>
          <p:spPr>
            <a:xfrm>
              <a:off x="11300515" y="2220463"/>
              <a:ext cx="218882" cy="24028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25272074-07B3-544E-AC77-0E079552F208}"/>
              </a:ext>
            </a:extLst>
          </p:cNvPr>
          <p:cNvSpPr txBox="1"/>
          <p:nvPr/>
        </p:nvSpPr>
        <p:spPr>
          <a:xfrm>
            <a:off x="3581401" y="5675035"/>
            <a:ext cx="4780363" cy="1046440"/>
          </a:xfrm>
          <a:prstGeom prst="rect">
            <a:avLst/>
          </a:prstGeom>
          <a:solidFill>
            <a:srgbClr val="FFFF00"/>
          </a:solidFill>
          <a:ln>
            <a:solidFill>
              <a:srgbClr val="B2B2B2"/>
            </a:solidFill>
          </a:ln>
        </p:spPr>
        <p:txBody>
          <a:bodyPr wrap="square" rtlCol="0">
            <a:spAutoFit/>
          </a:bodyPr>
          <a:lstStyle/>
          <a:p>
            <a:r>
              <a:rPr lang="en-US" sz="2600" b="1" dirty="0"/>
              <a:t>Preterm postnatal vs. fetus </a:t>
            </a:r>
          </a:p>
          <a:p>
            <a:pPr marL="457200" indent="-457200">
              <a:buFont typeface="Arial" panose="020B0604020202020204" pitchFamily="34" charset="0"/>
              <a:buChar char="•"/>
            </a:pPr>
            <a:r>
              <a:rPr lang="en-US" dirty="0"/>
              <a:t>Weight &lt; fetus during preterm period</a:t>
            </a:r>
          </a:p>
          <a:p>
            <a:pPr marL="457200" indent="-457200">
              <a:buFont typeface="Arial" panose="020B0604020202020204" pitchFamily="34" charset="0"/>
              <a:buChar char="•"/>
            </a:pPr>
            <a:r>
              <a:rPr lang="en-US" dirty="0"/>
              <a:t>Meets WHO standard by ~65 weeks’ PMA</a:t>
            </a:r>
          </a:p>
        </p:txBody>
      </p:sp>
    </p:spTree>
    <p:extLst>
      <p:ext uri="{BB962C8B-B14F-4D97-AF65-F5344CB8AC3E}">
        <p14:creationId xmlns:p14="http://schemas.microsoft.com/office/powerpoint/2010/main" val="208592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4F95A-6395-40A5-A706-922770F87213}"/>
              </a:ext>
            </a:extLst>
          </p:cNvPr>
          <p:cNvSpPr>
            <a:spLocks noGrp="1"/>
          </p:cNvSpPr>
          <p:nvPr>
            <p:ph type="title"/>
          </p:nvPr>
        </p:nvSpPr>
        <p:spPr>
          <a:xfrm>
            <a:off x="838200" y="566461"/>
            <a:ext cx="10515600" cy="1325563"/>
          </a:xfrm>
        </p:spPr>
        <p:txBody>
          <a:bodyPr>
            <a:normAutofit fontScale="90000"/>
          </a:bodyPr>
          <a:lstStyle/>
          <a:p>
            <a:r>
              <a:rPr lang="en-US" sz="4000" b="1" dirty="0">
                <a:solidFill>
                  <a:srgbClr val="008080"/>
                </a:solidFill>
              </a:rPr>
              <a:t>Another problem: the fetal standard does not consider postnatal adaptation = one-time fluid shift</a:t>
            </a:r>
          </a:p>
        </p:txBody>
      </p:sp>
      <p:pic>
        <p:nvPicPr>
          <p:cNvPr id="12" name="Picture 11">
            <a:extLst>
              <a:ext uri="{FF2B5EF4-FFF2-40B4-BE49-F238E27FC236}">
                <a16:creationId xmlns:a16="http://schemas.microsoft.com/office/drawing/2014/main" id="{2297C720-A19A-FB5D-B8AE-C368DCA54414}"/>
              </a:ext>
            </a:extLst>
          </p:cNvPr>
          <p:cNvPicPr>
            <a:picLocks noChangeAspect="1"/>
          </p:cNvPicPr>
          <p:nvPr/>
        </p:nvPicPr>
        <p:blipFill rotWithShape="1">
          <a:blip r:embed="rId2"/>
          <a:srcRect t="34058"/>
          <a:stretch/>
        </p:blipFill>
        <p:spPr>
          <a:xfrm>
            <a:off x="2730780" y="1997765"/>
            <a:ext cx="6332873" cy="4522304"/>
          </a:xfrm>
          <a:prstGeom prst="rect">
            <a:avLst/>
          </a:prstGeom>
        </p:spPr>
      </p:pic>
    </p:spTree>
    <p:extLst>
      <p:ext uri="{BB962C8B-B14F-4D97-AF65-F5344CB8AC3E}">
        <p14:creationId xmlns:p14="http://schemas.microsoft.com/office/powerpoint/2010/main" val="3694912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32B95-00EC-BF80-803D-85837460F939}"/>
              </a:ext>
            </a:extLst>
          </p:cNvPr>
          <p:cNvSpPr>
            <a:spLocks noGrp="1"/>
          </p:cNvSpPr>
          <p:nvPr>
            <p:ph type="title"/>
          </p:nvPr>
        </p:nvSpPr>
        <p:spPr/>
        <p:txBody>
          <a:bodyPr>
            <a:normAutofit fontScale="90000"/>
          </a:bodyPr>
          <a:lstStyle/>
          <a:p>
            <a:r>
              <a:rPr lang="en-US" b="1" dirty="0">
                <a:solidFill>
                  <a:srgbClr val="008080"/>
                </a:solidFill>
              </a:rPr>
              <a:t>Replacing fluid loss with catch-up growth would result in </a:t>
            </a:r>
            <a:r>
              <a:rPr lang="en-US" b="1" u="sng" dirty="0">
                <a:solidFill>
                  <a:srgbClr val="008080"/>
                </a:solidFill>
              </a:rPr>
              <a:t>excess</a:t>
            </a:r>
            <a:r>
              <a:rPr lang="en-US" b="1" dirty="0">
                <a:solidFill>
                  <a:srgbClr val="008080"/>
                </a:solidFill>
              </a:rPr>
              <a:t> body weight by 42 weeks.</a:t>
            </a:r>
          </a:p>
        </p:txBody>
      </p:sp>
      <p:pic>
        <p:nvPicPr>
          <p:cNvPr id="4" name="Picture 3">
            <a:extLst>
              <a:ext uri="{FF2B5EF4-FFF2-40B4-BE49-F238E27FC236}">
                <a16:creationId xmlns:a16="http://schemas.microsoft.com/office/drawing/2014/main" id="{8FBB4114-9AEA-9E5E-F127-78D221559C99}"/>
              </a:ext>
            </a:extLst>
          </p:cNvPr>
          <p:cNvPicPr>
            <a:picLocks noChangeAspect="1"/>
          </p:cNvPicPr>
          <p:nvPr/>
        </p:nvPicPr>
        <p:blipFill>
          <a:blip r:embed="rId2"/>
          <a:stretch>
            <a:fillRect/>
          </a:stretch>
        </p:blipFill>
        <p:spPr>
          <a:xfrm>
            <a:off x="2486641" y="1786868"/>
            <a:ext cx="4953691" cy="4706007"/>
          </a:xfrm>
          <a:prstGeom prst="rect">
            <a:avLst/>
          </a:prstGeom>
        </p:spPr>
      </p:pic>
      <p:sp>
        <p:nvSpPr>
          <p:cNvPr id="5" name="TextBox 4">
            <a:extLst>
              <a:ext uri="{FF2B5EF4-FFF2-40B4-BE49-F238E27FC236}">
                <a16:creationId xmlns:a16="http://schemas.microsoft.com/office/drawing/2014/main" id="{A0147016-8EE5-1C2B-20C6-DD92F6F4D50D}"/>
              </a:ext>
            </a:extLst>
          </p:cNvPr>
          <p:cNvSpPr txBox="1"/>
          <p:nvPr/>
        </p:nvSpPr>
        <p:spPr>
          <a:xfrm>
            <a:off x="8414158" y="6476301"/>
            <a:ext cx="3372374" cy="369332"/>
          </a:xfrm>
          <a:prstGeom prst="rect">
            <a:avLst/>
          </a:prstGeom>
          <a:noFill/>
        </p:spPr>
        <p:txBody>
          <a:bodyPr wrap="square" rtlCol="0">
            <a:spAutoFit/>
          </a:bodyPr>
          <a:lstStyle/>
          <a:p>
            <a:r>
              <a:rPr lang="en-US" dirty="0"/>
              <a:t>Landau-Crangle et al. JPEN 2018 </a:t>
            </a:r>
          </a:p>
        </p:txBody>
      </p:sp>
      <p:sp>
        <p:nvSpPr>
          <p:cNvPr id="6" name="TextBox 5">
            <a:extLst>
              <a:ext uri="{FF2B5EF4-FFF2-40B4-BE49-F238E27FC236}">
                <a16:creationId xmlns:a16="http://schemas.microsoft.com/office/drawing/2014/main" id="{9462901D-BB2E-B02D-2451-DB3A12E7E6E6}"/>
              </a:ext>
            </a:extLst>
          </p:cNvPr>
          <p:cNvSpPr txBox="1"/>
          <p:nvPr/>
        </p:nvSpPr>
        <p:spPr>
          <a:xfrm>
            <a:off x="7775891" y="1977001"/>
            <a:ext cx="1929468" cy="1323439"/>
          </a:xfrm>
          <a:prstGeom prst="rect">
            <a:avLst/>
          </a:prstGeom>
          <a:solidFill>
            <a:schemeClr val="accent4">
              <a:lumMod val="20000"/>
              <a:lumOff val="80000"/>
            </a:schemeClr>
          </a:solidFill>
        </p:spPr>
        <p:txBody>
          <a:bodyPr wrap="square" rtlCol="0">
            <a:spAutoFit/>
          </a:bodyPr>
          <a:lstStyle/>
          <a:p>
            <a:r>
              <a:rPr lang="en-US" sz="2000" dirty="0"/>
              <a:t>Possible harm of excess tissue accretion during critical period</a:t>
            </a:r>
          </a:p>
        </p:txBody>
      </p:sp>
    </p:spTree>
    <p:extLst>
      <p:ext uri="{BB962C8B-B14F-4D97-AF65-F5344CB8AC3E}">
        <p14:creationId xmlns:p14="http://schemas.microsoft.com/office/powerpoint/2010/main" val="413640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A6DF-EF5E-83F5-3E45-B0C0831465BF}"/>
              </a:ext>
            </a:extLst>
          </p:cNvPr>
          <p:cNvSpPr>
            <a:spLocks noGrp="1"/>
          </p:cNvSpPr>
          <p:nvPr>
            <p:ph type="title"/>
          </p:nvPr>
        </p:nvSpPr>
        <p:spPr/>
        <p:txBody>
          <a:bodyPr>
            <a:normAutofit/>
          </a:bodyPr>
          <a:lstStyle/>
          <a:p>
            <a:r>
              <a:rPr lang="en-US" b="1" dirty="0">
                <a:solidFill>
                  <a:srgbClr val="008080"/>
                </a:solidFill>
              </a:rPr>
              <a:t>Alternative approach allows for preterm or full-term postnatal adaptation.</a:t>
            </a:r>
          </a:p>
        </p:txBody>
      </p:sp>
      <p:sp>
        <p:nvSpPr>
          <p:cNvPr id="5" name="TextBox 4">
            <a:extLst>
              <a:ext uri="{FF2B5EF4-FFF2-40B4-BE49-F238E27FC236}">
                <a16:creationId xmlns:a16="http://schemas.microsoft.com/office/drawing/2014/main" id="{E95A03EC-D639-9F50-338C-6E07CCFC0F03}"/>
              </a:ext>
            </a:extLst>
          </p:cNvPr>
          <p:cNvSpPr txBox="1"/>
          <p:nvPr/>
        </p:nvSpPr>
        <p:spPr>
          <a:xfrm>
            <a:off x="8414158" y="6476301"/>
            <a:ext cx="3372374" cy="369332"/>
          </a:xfrm>
          <a:prstGeom prst="rect">
            <a:avLst/>
          </a:prstGeom>
          <a:noFill/>
        </p:spPr>
        <p:txBody>
          <a:bodyPr wrap="square" rtlCol="0">
            <a:spAutoFit/>
          </a:bodyPr>
          <a:lstStyle/>
          <a:p>
            <a:r>
              <a:rPr lang="en-US" dirty="0"/>
              <a:t>Landau-Crangle et al. JPEN 2018 </a:t>
            </a:r>
          </a:p>
        </p:txBody>
      </p:sp>
      <p:pic>
        <p:nvPicPr>
          <p:cNvPr id="7" name="Picture 6">
            <a:extLst>
              <a:ext uri="{FF2B5EF4-FFF2-40B4-BE49-F238E27FC236}">
                <a16:creationId xmlns:a16="http://schemas.microsoft.com/office/drawing/2014/main" id="{089D59B0-C6BD-1240-0EB5-94843048F7E3}"/>
              </a:ext>
            </a:extLst>
          </p:cNvPr>
          <p:cNvPicPr>
            <a:picLocks noChangeAspect="1"/>
          </p:cNvPicPr>
          <p:nvPr/>
        </p:nvPicPr>
        <p:blipFill>
          <a:blip r:embed="rId2"/>
          <a:stretch>
            <a:fillRect/>
          </a:stretch>
        </p:blipFill>
        <p:spPr>
          <a:xfrm>
            <a:off x="3019990" y="1559160"/>
            <a:ext cx="4718120" cy="5286473"/>
          </a:xfrm>
          <a:prstGeom prst="rect">
            <a:avLst/>
          </a:prstGeom>
        </p:spPr>
      </p:pic>
      <p:sp>
        <p:nvSpPr>
          <p:cNvPr id="9" name="TextBox 8">
            <a:extLst>
              <a:ext uri="{FF2B5EF4-FFF2-40B4-BE49-F238E27FC236}">
                <a16:creationId xmlns:a16="http://schemas.microsoft.com/office/drawing/2014/main" id="{16B38211-C915-6CFD-FD9A-5C1C2BDFE3BA}"/>
              </a:ext>
            </a:extLst>
          </p:cNvPr>
          <p:cNvSpPr txBox="1"/>
          <p:nvPr/>
        </p:nvSpPr>
        <p:spPr>
          <a:xfrm>
            <a:off x="7157126" y="3429000"/>
            <a:ext cx="3372374" cy="1200329"/>
          </a:xfrm>
          <a:prstGeom prst="rect">
            <a:avLst/>
          </a:prstGeom>
          <a:solidFill>
            <a:schemeClr val="accent4">
              <a:lumMod val="20000"/>
              <a:lumOff val="80000"/>
            </a:schemeClr>
          </a:solidFill>
        </p:spPr>
        <p:txBody>
          <a:bodyPr wrap="square" rtlCol="0">
            <a:spAutoFit/>
          </a:bodyPr>
          <a:lstStyle/>
          <a:p>
            <a:r>
              <a:rPr lang="en-US" dirty="0"/>
              <a:t>Curve converges with full-term infant at 42 weeks, accounting for extracellular space contraction after full term birth</a:t>
            </a:r>
          </a:p>
        </p:txBody>
      </p:sp>
      <p:sp>
        <p:nvSpPr>
          <p:cNvPr id="4" name="TextBox 3">
            <a:extLst>
              <a:ext uri="{FF2B5EF4-FFF2-40B4-BE49-F238E27FC236}">
                <a16:creationId xmlns:a16="http://schemas.microsoft.com/office/drawing/2014/main" id="{4AF90F10-BB46-60D9-3C1C-4E778C574D46}"/>
              </a:ext>
            </a:extLst>
          </p:cNvPr>
          <p:cNvSpPr txBox="1"/>
          <p:nvPr/>
        </p:nvSpPr>
        <p:spPr>
          <a:xfrm>
            <a:off x="1577340" y="2978231"/>
            <a:ext cx="2427761" cy="1477328"/>
          </a:xfrm>
          <a:prstGeom prst="rect">
            <a:avLst/>
          </a:prstGeom>
          <a:solidFill>
            <a:schemeClr val="accent4">
              <a:lumMod val="20000"/>
              <a:lumOff val="80000"/>
            </a:schemeClr>
          </a:solidFill>
        </p:spPr>
        <p:txBody>
          <a:bodyPr wrap="square" rtlCol="0">
            <a:spAutoFit/>
          </a:bodyPr>
          <a:lstStyle/>
          <a:p>
            <a:r>
              <a:rPr lang="en-US" dirty="0"/>
              <a:t>One-time contraction of extracellular space after preterm birth followed by weight gain at rate of reference fetus</a:t>
            </a:r>
          </a:p>
        </p:txBody>
      </p:sp>
    </p:spTree>
    <p:extLst>
      <p:ext uri="{BB962C8B-B14F-4D97-AF65-F5344CB8AC3E}">
        <p14:creationId xmlns:p14="http://schemas.microsoft.com/office/powerpoint/2010/main" val="4008261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4A6DF-EF5E-83F5-3E45-B0C0831465BF}"/>
              </a:ext>
            </a:extLst>
          </p:cNvPr>
          <p:cNvSpPr>
            <a:spLocks noGrp="1"/>
          </p:cNvSpPr>
          <p:nvPr>
            <p:ph type="title"/>
          </p:nvPr>
        </p:nvSpPr>
        <p:spPr/>
        <p:txBody>
          <a:bodyPr/>
          <a:lstStyle/>
          <a:p>
            <a:r>
              <a:rPr lang="en-US" b="1" dirty="0">
                <a:solidFill>
                  <a:srgbClr val="008080"/>
                </a:solidFill>
              </a:rPr>
              <a:t>Online individualized growth trajectory calculator supports clinical decision-making.</a:t>
            </a:r>
          </a:p>
        </p:txBody>
      </p:sp>
      <p:sp>
        <p:nvSpPr>
          <p:cNvPr id="5" name="TextBox 4">
            <a:extLst>
              <a:ext uri="{FF2B5EF4-FFF2-40B4-BE49-F238E27FC236}">
                <a16:creationId xmlns:a16="http://schemas.microsoft.com/office/drawing/2014/main" id="{E95A03EC-D639-9F50-338C-6E07CCFC0F03}"/>
              </a:ext>
            </a:extLst>
          </p:cNvPr>
          <p:cNvSpPr txBox="1"/>
          <p:nvPr/>
        </p:nvSpPr>
        <p:spPr>
          <a:xfrm>
            <a:off x="9205520" y="6425967"/>
            <a:ext cx="2986480" cy="369332"/>
          </a:xfrm>
          <a:prstGeom prst="rect">
            <a:avLst/>
          </a:prstGeom>
          <a:noFill/>
        </p:spPr>
        <p:txBody>
          <a:bodyPr wrap="square" rtlCol="0">
            <a:spAutoFit/>
          </a:bodyPr>
          <a:lstStyle/>
          <a:p>
            <a:pPr algn="ctr"/>
            <a:r>
              <a:rPr lang="en-US" dirty="0"/>
              <a:t>www.growthcalculator.org</a:t>
            </a:r>
          </a:p>
        </p:txBody>
      </p:sp>
      <p:pic>
        <p:nvPicPr>
          <p:cNvPr id="6" name="Picture 5">
            <a:extLst>
              <a:ext uri="{FF2B5EF4-FFF2-40B4-BE49-F238E27FC236}">
                <a16:creationId xmlns:a16="http://schemas.microsoft.com/office/drawing/2014/main" id="{91E5D0C3-C1CB-CF63-13F0-B9AC1CF4F0C1}"/>
              </a:ext>
            </a:extLst>
          </p:cNvPr>
          <p:cNvPicPr>
            <a:picLocks noChangeAspect="1"/>
          </p:cNvPicPr>
          <p:nvPr/>
        </p:nvPicPr>
        <p:blipFill>
          <a:blip r:embed="rId2"/>
          <a:stretch>
            <a:fillRect/>
          </a:stretch>
        </p:blipFill>
        <p:spPr>
          <a:xfrm>
            <a:off x="1697106" y="1919736"/>
            <a:ext cx="7304282" cy="4875563"/>
          </a:xfrm>
          <a:prstGeom prst="rect">
            <a:avLst/>
          </a:prstGeom>
        </p:spPr>
      </p:pic>
    </p:spTree>
    <p:extLst>
      <p:ext uri="{BB962C8B-B14F-4D97-AF65-F5344CB8AC3E}">
        <p14:creationId xmlns:p14="http://schemas.microsoft.com/office/powerpoint/2010/main" val="3318493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9CF43F-A7F3-4F40-A3B7-355C09F4825E}"/>
              </a:ext>
            </a:extLst>
          </p:cNvPr>
          <p:cNvSpPr>
            <a:spLocks noGrp="1"/>
          </p:cNvSpPr>
          <p:nvPr>
            <p:ph type="title"/>
          </p:nvPr>
        </p:nvSpPr>
        <p:spPr/>
        <p:txBody>
          <a:bodyPr/>
          <a:lstStyle/>
          <a:p>
            <a:r>
              <a:rPr lang="en-US" b="1" dirty="0">
                <a:solidFill>
                  <a:srgbClr val="008080"/>
                </a:solidFill>
              </a:rPr>
              <a:t>Agenda</a:t>
            </a:r>
          </a:p>
        </p:txBody>
      </p:sp>
      <p:sp>
        <p:nvSpPr>
          <p:cNvPr id="7" name="TextBox 6">
            <a:extLst>
              <a:ext uri="{FF2B5EF4-FFF2-40B4-BE49-F238E27FC236}">
                <a16:creationId xmlns:a16="http://schemas.microsoft.com/office/drawing/2014/main" id="{F02BA0DB-995A-4B48-B25E-708E3171B60E}"/>
              </a:ext>
            </a:extLst>
          </p:cNvPr>
          <p:cNvSpPr txBox="1"/>
          <p:nvPr/>
        </p:nvSpPr>
        <p:spPr>
          <a:xfrm>
            <a:off x="2683722" y="5239241"/>
            <a:ext cx="93562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Accurate and specific indicators of nutritional status are needed to guide decision-making. </a:t>
            </a:r>
          </a:p>
        </p:txBody>
      </p:sp>
      <p:sp>
        <p:nvSpPr>
          <p:cNvPr id="8" name="TextBox 7">
            <a:extLst>
              <a:ext uri="{FF2B5EF4-FFF2-40B4-BE49-F238E27FC236}">
                <a16:creationId xmlns:a16="http://schemas.microsoft.com/office/drawing/2014/main" id="{11AAB515-B103-4F5F-86B2-45BAEE4F4671}"/>
              </a:ext>
            </a:extLst>
          </p:cNvPr>
          <p:cNvSpPr txBox="1"/>
          <p:nvPr/>
        </p:nvSpPr>
        <p:spPr>
          <a:xfrm>
            <a:off x="2683722" y="1949313"/>
            <a:ext cx="82570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Nutritional care in the NICU sets the stage for lifelong health of preterm infants.</a:t>
            </a:r>
          </a:p>
        </p:txBody>
      </p:sp>
      <p:sp>
        <p:nvSpPr>
          <p:cNvPr id="23" name="TextBox 22">
            <a:extLst>
              <a:ext uri="{FF2B5EF4-FFF2-40B4-BE49-F238E27FC236}">
                <a16:creationId xmlns:a16="http://schemas.microsoft.com/office/drawing/2014/main" id="{731F031F-061B-7B4F-97C8-3E4409521E72}"/>
              </a:ext>
            </a:extLst>
          </p:cNvPr>
          <p:cNvSpPr txBox="1"/>
          <p:nvPr/>
        </p:nvSpPr>
        <p:spPr>
          <a:xfrm>
            <a:off x="3476553" y="5723995"/>
            <a:ext cx="358159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dirty="0">
                <a:solidFill>
                  <a:prstClr val="black"/>
                </a:solidFill>
                <a:latin typeface="Calibri" panose="020F0502020204030204"/>
              </a:rPr>
              <a:t>Anthropometry</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Body composition </a:t>
            </a:r>
          </a:p>
        </p:txBody>
      </p:sp>
      <p:pic>
        <p:nvPicPr>
          <p:cNvPr id="2" name="Picture 1">
            <a:extLst>
              <a:ext uri="{FF2B5EF4-FFF2-40B4-BE49-F238E27FC236}">
                <a16:creationId xmlns:a16="http://schemas.microsoft.com/office/drawing/2014/main" id="{9D864D4B-D723-3F04-3173-9E3D4856F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888" y="1354065"/>
            <a:ext cx="1235110" cy="1490651"/>
          </a:xfrm>
          <a:prstGeom prst="rect">
            <a:avLst/>
          </a:prstGeom>
        </p:spPr>
      </p:pic>
      <p:pic>
        <p:nvPicPr>
          <p:cNvPr id="3" name="Picture 2">
            <a:extLst>
              <a:ext uri="{FF2B5EF4-FFF2-40B4-BE49-F238E27FC236}">
                <a16:creationId xmlns:a16="http://schemas.microsoft.com/office/drawing/2014/main" id="{8D668598-F85C-1A73-C106-5A129CC7C5FA}"/>
              </a:ext>
            </a:extLst>
          </p:cNvPr>
          <p:cNvPicPr>
            <a:picLocks noChangeAspect="1" noChangeArrowheads="1"/>
          </p:cNvPicPr>
          <p:nvPr/>
        </p:nvPicPr>
        <p:blipFill rotWithShape="1">
          <a:blip r:embed="rId4" cstate="print"/>
          <a:srcRect t="1" b="18630"/>
          <a:stretch/>
        </p:blipFill>
        <p:spPr bwMode="auto">
          <a:xfrm>
            <a:off x="677385" y="4801206"/>
            <a:ext cx="1749301" cy="1845579"/>
          </a:xfrm>
          <a:prstGeom prst="rect">
            <a:avLst/>
          </a:prstGeom>
          <a:noFill/>
          <a:ln w="9525">
            <a:noFill/>
            <a:miter lim="800000"/>
            <a:headEnd/>
            <a:tailEnd/>
          </a:ln>
        </p:spPr>
      </p:pic>
      <p:grpSp>
        <p:nvGrpSpPr>
          <p:cNvPr id="5" name="Group 4">
            <a:extLst>
              <a:ext uri="{FF2B5EF4-FFF2-40B4-BE49-F238E27FC236}">
                <a16:creationId xmlns:a16="http://schemas.microsoft.com/office/drawing/2014/main" id="{4C22EDBE-AF38-1FE0-0709-FA7CC59F095A}"/>
              </a:ext>
            </a:extLst>
          </p:cNvPr>
          <p:cNvGrpSpPr/>
          <p:nvPr/>
        </p:nvGrpSpPr>
        <p:grpSpPr>
          <a:xfrm>
            <a:off x="589885" y="3067864"/>
            <a:ext cx="1924300" cy="1341082"/>
            <a:chOff x="7068509" y="1828753"/>
            <a:chExt cx="4428012" cy="4037891"/>
          </a:xfrm>
        </p:grpSpPr>
        <p:pic>
          <p:nvPicPr>
            <p:cNvPr id="6" name="Graphic 5" descr="Scales of justice outline">
              <a:extLst>
                <a:ext uri="{FF2B5EF4-FFF2-40B4-BE49-F238E27FC236}">
                  <a16:creationId xmlns:a16="http://schemas.microsoft.com/office/drawing/2014/main" id="{2726904A-C6F8-748A-7C0A-DDB957E3AE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58630" y="1828753"/>
              <a:ext cx="4037891" cy="4037891"/>
            </a:xfrm>
            <a:prstGeom prst="rect">
              <a:avLst/>
            </a:prstGeom>
          </p:spPr>
        </p:pic>
        <p:pic>
          <p:nvPicPr>
            <p:cNvPr id="9" name="Picture 8">
              <a:extLst>
                <a:ext uri="{FF2B5EF4-FFF2-40B4-BE49-F238E27FC236}">
                  <a16:creationId xmlns:a16="http://schemas.microsoft.com/office/drawing/2014/main" id="{D9C17732-E342-C9B5-2B2E-79F95234F54C}"/>
                </a:ext>
              </a:extLst>
            </p:cNvPr>
            <p:cNvPicPr>
              <a:picLocks noChangeAspect="1"/>
            </p:cNvPicPr>
            <p:nvPr/>
          </p:nvPicPr>
          <p:blipFill rotWithShape="1">
            <a:blip r:embed="rId7"/>
            <a:srcRect r="6044" b="25846"/>
            <a:stretch/>
          </p:blipFill>
          <p:spPr>
            <a:xfrm>
              <a:off x="7068509" y="2695577"/>
              <a:ext cx="1882985" cy="1486124"/>
            </a:xfrm>
            <a:prstGeom prst="rect">
              <a:avLst/>
            </a:prstGeom>
          </p:spPr>
        </p:pic>
        <p:pic>
          <p:nvPicPr>
            <p:cNvPr id="10" name="Picture 9">
              <a:extLst>
                <a:ext uri="{FF2B5EF4-FFF2-40B4-BE49-F238E27FC236}">
                  <a16:creationId xmlns:a16="http://schemas.microsoft.com/office/drawing/2014/main" id="{3F190749-E686-A02D-34C1-34BB1CA35D8F}"/>
                </a:ext>
              </a:extLst>
            </p:cNvPr>
            <p:cNvPicPr>
              <a:picLocks noChangeAspect="1"/>
            </p:cNvPicPr>
            <p:nvPr/>
          </p:nvPicPr>
          <p:blipFill rotWithShape="1">
            <a:blip r:embed="rId8"/>
            <a:srcRect r="13665" b="19835"/>
            <a:stretch/>
          </p:blipFill>
          <p:spPr>
            <a:xfrm>
              <a:off x="9651863" y="2714826"/>
              <a:ext cx="1730812" cy="1607135"/>
            </a:xfrm>
            <a:prstGeom prst="rect">
              <a:avLst/>
            </a:prstGeom>
          </p:spPr>
        </p:pic>
      </p:grpSp>
      <p:sp>
        <p:nvSpPr>
          <p:cNvPr id="11" name="TextBox 10">
            <a:extLst>
              <a:ext uri="{FF2B5EF4-FFF2-40B4-BE49-F238E27FC236}">
                <a16:creationId xmlns:a16="http://schemas.microsoft.com/office/drawing/2014/main" id="{B5D9D93B-8B3F-98A9-C39F-B4E90B8974CA}"/>
              </a:ext>
            </a:extLst>
          </p:cNvPr>
          <p:cNvSpPr txBox="1"/>
          <p:nvPr/>
        </p:nvSpPr>
        <p:spPr>
          <a:xfrm>
            <a:off x="2683722" y="3594277"/>
            <a:ext cx="87488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An optimal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NICU diet supports brain development while minimizing cardiometabolic risks.</a:t>
            </a:r>
          </a:p>
        </p:txBody>
      </p:sp>
    </p:spTree>
    <p:extLst>
      <p:ext uri="{BB962C8B-B14F-4D97-AF65-F5344CB8AC3E}">
        <p14:creationId xmlns:p14="http://schemas.microsoft.com/office/powerpoint/2010/main" val="3922980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B8F5-4FB9-F72F-20E3-ED695281F836}"/>
              </a:ext>
            </a:extLst>
          </p:cNvPr>
          <p:cNvSpPr>
            <a:spLocks noGrp="1"/>
          </p:cNvSpPr>
          <p:nvPr>
            <p:ph type="title"/>
          </p:nvPr>
        </p:nvSpPr>
        <p:spPr>
          <a:xfrm>
            <a:off x="576353" y="350553"/>
            <a:ext cx="10927080" cy="1325563"/>
          </a:xfrm>
        </p:spPr>
        <p:txBody>
          <a:bodyPr>
            <a:normAutofit fontScale="90000"/>
          </a:bodyPr>
          <a:lstStyle/>
          <a:p>
            <a:r>
              <a:rPr lang="en-US" b="1" dirty="0">
                <a:solidFill>
                  <a:srgbClr val="008080"/>
                </a:solidFill>
              </a:rPr>
              <a:t>Very preterm infants at term equivalent age have a deficit in fat-free mass and excess of body fat.</a:t>
            </a:r>
          </a:p>
        </p:txBody>
      </p:sp>
      <p:graphicFrame>
        <p:nvGraphicFramePr>
          <p:cNvPr id="3" name="Chart 2">
            <a:extLst>
              <a:ext uri="{FF2B5EF4-FFF2-40B4-BE49-F238E27FC236}">
                <a16:creationId xmlns:a16="http://schemas.microsoft.com/office/drawing/2014/main" id="{228944C2-35B3-4CA6-9470-E8F491612AC7}"/>
              </a:ext>
            </a:extLst>
          </p:cNvPr>
          <p:cNvGraphicFramePr/>
          <p:nvPr/>
        </p:nvGraphicFramePr>
        <p:xfrm>
          <a:off x="238592" y="2479232"/>
          <a:ext cx="5566410" cy="28501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BF155E1A-C518-4B98-B299-9548BA26FF08}"/>
              </a:ext>
            </a:extLst>
          </p:cNvPr>
          <p:cNvGraphicFramePr/>
          <p:nvPr/>
        </p:nvGraphicFramePr>
        <p:xfrm>
          <a:off x="6001109" y="2479232"/>
          <a:ext cx="5566410" cy="27813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E6EC2ECA-767A-0DD0-B705-5F14E45B671B}"/>
              </a:ext>
            </a:extLst>
          </p:cNvPr>
          <p:cNvSpPr/>
          <p:nvPr/>
        </p:nvSpPr>
        <p:spPr>
          <a:xfrm>
            <a:off x="748377" y="3174677"/>
            <a:ext cx="2020702" cy="2233930"/>
          </a:xfrm>
          <a:prstGeom prst="rect">
            <a:avLst/>
          </a:prstGeom>
          <a:noFill/>
          <a:ln w="76200" cap="flat" cmpd="sng" algn="ctr">
            <a:solidFill>
              <a:srgbClr val="F79646"/>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1A108C5-97B1-C282-D47A-6715C9CD253E}"/>
              </a:ext>
            </a:extLst>
          </p:cNvPr>
          <p:cNvSpPr/>
          <p:nvPr/>
        </p:nvSpPr>
        <p:spPr>
          <a:xfrm>
            <a:off x="9489057" y="2828799"/>
            <a:ext cx="2014376" cy="2500630"/>
          </a:xfrm>
          <a:prstGeom prst="rect">
            <a:avLst/>
          </a:prstGeom>
          <a:noFill/>
          <a:ln w="76200" cap="flat" cmpd="sng" algn="ctr">
            <a:solidFill>
              <a:srgbClr val="F79646"/>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9E67D296-DB00-5C94-9406-6A1F954F7438}"/>
              </a:ext>
            </a:extLst>
          </p:cNvPr>
          <p:cNvSpPr txBox="1"/>
          <p:nvPr/>
        </p:nvSpPr>
        <p:spPr>
          <a:xfrm>
            <a:off x="838200" y="5719313"/>
            <a:ext cx="4554747" cy="369332"/>
          </a:xfrm>
          <a:prstGeom prst="rect">
            <a:avLst/>
          </a:prstGeom>
          <a:noFill/>
        </p:spPr>
        <p:txBody>
          <a:bodyPr wrap="square" rtlCol="0">
            <a:spAutoFit/>
          </a:bodyPr>
          <a:lstStyle/>
          <a:p>
            <a:pPr algn="ctr"/>
            <a:r>
              <a:rPr lang="en-US" dirty="0"/>
              <a:t>~50% are below 10</a:t>
            </a:r>
            <a:r>
              <a:rPr lang="en-US" baseline="30000" dirty="0"/>
              <a:t>th</a:t>
            </a:r>
            <a:r>
              <a:rPr lang="en-US" dirty="0"/>
              <a:t> percentile</a:t>
            </a:r>
          </a:p>
        </p:txBody>
      </p:sp>
      <p:sp>
        <p:nvSpPr>
          <p:cNvPr id="10" name="TextBox 9">
            <a:extLst>
              <a:ext uri="{FF2B5EF4-FFF2-40B4-BE49-F238E27FC236}">
                <a16:creationId xmlns:a16="http://schemas.microsoft.com/office/drawing/2014/main" id="{8685370E-B794-9E72-B753-842EF573F363}"/>
              </a:ext>
            </a:extLst>
          </p:cNvPr>
          <p:cNvSpPr txBox="1"/>
          <p:nvPr/>
        </p:nvSpPr>
        <p:spPr>
          <a:xfrm>
            <a:off x="6799053" y="5610099"/>
            <a:ext cx="4554747" cy="369332"/>
          </a:xfrm>
          <a:prstGeom prst="rect">
            <a:avLst/>
          </a:prstGeom>
          <a:noFill/>
        </p:spPr>
        <p:txBody>
          <a:bodyPr wrap="square" rtlCol="0">
            <a:spAutoFit/>
          </a:bodyPr>
          <a:lstStyle/>
          <a:p>
            <a:pPr algn="ctr"/>
            <a:r>
              <a:rPr lang="en-US" dirty="0"/>
              <a:t>~85% are above 90</a:t>
            </a:r>
            <a:r>
              <a:rPr lang="en-US" baseline="30000" dirty="0"/>
              <a:t>th</a:t>
            </a:r>
            <a:r>
              <a:rPr lang="en-US" dirty="0"/>
              <a:t> percentile</a:t>
            </a:r>
          </a:p>
        </p:txBody>
      </p:sp>
      <p:sp>
        <p:nvSpPr>
          <p:cNvPr id="11" name="TextBox 10">
            <a:extLst>
              <a:ext uri="{FF2B5EF4-FFF2-40B4-BE49-F238E27FC236}">
                <a16:creationId xmlns:a16="http://schemas.microsoft.com/office/drawing/2014/main" id="{3AFFD0F7-23B8-678C-C899-BE2AD104AB3C}"/>
              </a:ext>
            </a:extLst>
          </p:cNvPr>
          <p:cNvSpPr txBox="1"/>
          <p:nvPr/>
        </p:nvSpPr>
        <p:spPr>
          <a:xfrm>
            <a:off x="9377464" y="6371617"/>
            <a:ext cx="2529191" cy="369332"/>
          </a:xfrm>
          <a:prstGeom prst="rect">
            <a:avLst/>
          </a:prstGeom>
          <a:noFill/>
        </p:spPr>
        <p:txBody>
          <a:bodyPr wrap="square" rtlCol="0">
            <a:spAutoFit/>
          </a:bodyPr>
          <a:lstStyle/>
          <a:p>
            <a:pPr algn="ctr"/>
            <a:r>
              <a:rPr lang="en-US" dirty="0"/>
              <a:t>Bell et al. PAS 2022</a:t>
            </a:r>
          </a:p>
        </p:txBody>
      </p:sp>
    </p:spTree>
    <p:extLst>
      <p:ext uri="{BB962C8B-B14F-4D97-AF65-F5344CB8AC3E}">
        <p14:creationId xmlns:p14="http://schemas.microsoft.com/office/powerpoint/2010/main" val="756100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1FAE-30B7-B1EE-A9E1-93478B83D85F}"/>
              </a:ext>
            </a:extLst>
          </p:cNvPr>
          <p:cNvSpPr>
            <a:spLocks noGrp="1"/>
          </p:cNvSpPr>
          <p:nvPr>
            <p:ph type="title"/>
          </p:nvPr>
        </p:nvSpPr>
        <p:spPr>
          <a:xfrm>
            <a:off x="838199" y="365125"/>
            <a:ext cx="10853737" cy="1325563"/>
          </a:xfrm>
        </p:spPr>
        <p:txBody>
          <a:bodyPr>
            <a:normAutofit/>
          </a:bodyPr>
          <a:lstStyle/>
          <a:p>
            <a:r>
              <a:rPr lang="en-US" sz="4000" b="1" dirty="0">
                <a:solidFill>
                  <a:srgbClr val="008080"/>
                </a:solidFill>
              </a:rPr>
              <a:t>Fat-free mass is more </a:t>
            </a:r>
            <a:r>
              <a:rPr lang="en-US" sz="4000" b="1" u="sng" dirty="0">
                <a:solidFill>
                  <a:srgbClr val="008080"/>
                </a:solidFill>
              </a:rPr>
              <a:t>brain-specific</a:t>
            </a:r>
            <a:r>
              <a:rPr lang="en-US" sz="4000" b="1" dirty="0">
                <a:solidFill>
                  <a:srgbClr val="008080"/>
                </a:solidFill>
              </a:rPr>
              <a:t> than fat mass.</a:t>
            </a:r>
          </a:p>
        </p:txBody>
      </p:sp>
      <p:pic>
        <p:nvPicPr>
          <p:cNvPr id="4" name="Picture 3">
            <a:extLst>
              <a:ext uri="{FF2B5EF4-FFF2-40B4-BE49-F238E27FC236}">
                <a16:creationId xmlns:a16="http://schemas.microsoft.com/office/drawing/2014/main" id="{E667DE61-15E1-D13D-C638-93BB539E9918}"/>
              </a:ext>
            </a:extLst>
          </p:cNvPr>
          <p:cNvPicPr>
            <a:picLocks noChangeAspect="1"/>
          </p:cNvPicPr>
          <p:nvPr/>
        </p:nvPicPr>
        <p:blipFill>
          <a:blip r:embed="rId2"/>
          <a:stretch>
            <a:fillRect/>
          </a:stretch>
        </p:blipFill>
        <p:spPr>
          <a:xfrm>
            <a:off x="500062" y="2040835"/>
            <a:ext cx="11191875" cy="3352800"/>
          </a:xfrm>
          <a:prstGeom prst="rect">
            <a:avLst/>
          </a:prstGeom>
        </p:spPr>
      </p:pic>
      <p:sp>
        <p:nvSpPr>
          <p:cNvPr id="5" name="Rectangle 4">
            <a:extLst>
              <a:ext uri="{FF2B5EF4-FFF2-40B4-BE49-F238E27FC236}">
                <a16:creationId xmlns:a16="http://schemas.microsoft.com/office/drawing/2014/main" id="{5F57E6B1-EC08-D641-4A4B-4E7B1FE95EEA}"/>
              </a:ext>
            </a:extLst>
          </p:cNvPr>
          <p:cNvSpPr/>
          <p:nvPr/>
        </p:nvSpPr>
        <p:spPr>
          <a:xfrm>
            <a:off x="546652" y="3378666"/>
            <a:ext cx="11012557" cy="407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person smiling&#10;&#10;Description automatically generated">
            <a:extLst>
              <a:ext uri="{FF2B5EF4-FFF2-40B4-BE49-F238E27FC236}">
                <a16:creationId xmlns:a16="http://schemas.microsoft.com/office/drawing/2014/main" id="{178C5103-9362-D225-8CE9-B3D6D40D4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259" y="5254798"/>
            <a:ext cx="1565439" cy="1496521"/>
          </a:xfrm>
          <a:prstGeom prst="rect">
            <a:avLst/>
          </a:prstGeom>
        </p:spPr>
      </p:pic>
    </p:spTree>
    <p:extLst>
      <p:ext uri="{BB962C8B-B14F-4D97-AF65-F5344CB8AC3E}">
        <p14:creationId xmlns:p14="http://schemas.microsoft.com/office/powerpoint/2010/main" val="1390033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5CAC-0E8C-D82E-EF86-636EAFF8BE95}"/>
              </a:ext>
            </a:extLst>
          </p:cNvPr>
          <p:cNvSpPr>
            <a:spLocks noGrp="1"/>
          </p:cNvSpPr>
          <p:nvPr>
            <p:ph type="title"/>
          </p:nvPr>
        </p:nvSpPr>
        <p:spPr>
          <a:xfrm>
            <a:off x="651012" y="419960"/>
            <a:ext cx="10889974" cy="1325563"/>
          </a:xfrm>
        </p:spPr>
        <p:txBody>
          <a:bodyPr>
            <a:noAutofit/>
          </a:bodyPr>
          <a:lstStyle/>
          <a:p>
            <a:r>
              <a:rPr lang="en-US" sz="3600" b="1" dirty="0">
                <a:solidFill>
                  <a:srgbClr val="008080"/>
                </a:solidFill>
              </a:rPr>
              <a:t>Air displacement plethysmography (ADP) differentiates body weight into fat-free mass and fat mass.</a:t>
            </a:r>
          </a:p>
        </p:txBody>
      </p:sp>
      <p:sp>
        <p:nvSpPr>
          <p:cNvPr id="3" name="Content Placeholder 2">
            <a:extLst>
              <a:ext uri="{FF2B5EF4-FFF2-40B4-BE49-F238E27FC236}">
                <a16:creationId xmlns:a16="http://schemas.microsoft.com/office/drawing/2014/main" id="{ED5DC743-B65C-CE26-AE92-BB3EB68E3A1A}"/>
              </a:ext>
            </a:extLst>
          </p:cNvPr>
          <p:cNvSpPr>
            <a:spLocks noGrp="1"/>
          </p:cNvSpPr>
          <p:nvPr>
            <p:ph idx="1"/>
          </p:nvPr>
        </p:nvSpPr>
        <p:spPr>
          <a:xfrm>
            <a:off x="838200" y="1745523"/>
            <a:ext cx="10515599" cy="4351338"/>
          </a:xfrm>
        </p:spPr>
        <p:txBody>
          <a:bodyPr>
            <a:normAutofit lnSpcReduction="10000"/>
          </a:bodyPr>
          <a:lstStyle/>
          <a:p>
            <a:pPr marL="0" indent="0">
              <a:buNone/>
            </a:pPr>
            <a:r>
              <a:rPr lang="en-US" dirty="0"/>
              <a:t>Body </a:t>
            </a:r>
            <a:r>
              <a:rPr lang="en-US" u="sng" dirty="0"/>
              <a:t>volume</a:t>
            </a:r>
            <a:r>
              <a:rPr lang="en-US" dirty="0"/>
              <a:t> determined by displacement of air</a:t>
            </a:r>
          </a:p>
          <a:p>
            <a:pPr marL="0" indent="0">
              <a:buNone/>
            </a:pPr>
            <a:r>
              <a:rPr lang="en-US" dirty="0"/>
              <a:t>Estimates fat-free mass, fat mass, body fat percent </a:t>
            </a:r>
          </a:p>
          <a:p>
            <a:pPr lvl="1"/>
            <a:r>
              <a:rPr lang="en-US" dirty="0"/>
              <a:t>Whole body density</a:t>
            </a:r>
          </a:p>
          <a:p>
            <a:pPr lvl="1"/>
            <a:r>
              <a:rPr lang="en-US" dirty="0"/>
              <a:t>Known density of fat, accounting for water loss after birth</a:t>
            </a:r>
          </a:p>
          <a:p>
            <a:pPr lvl="1"/>
            <a:r>
              <a:rPr lang="en-US" dirty="0"/>
              <a:t>Age- and sex-specific density constants</a:t>
            </a:r>
          </a:p>
          <a:p>
            <a:pPr marL="0" indent="0">
              <a:buNone/>
            </a:pPr>
            <a:r>
              <a:rPr lang="en-US" dirty="0"/>
              <a:t>Technically accurate</a:t>
            </a:r>
          </a:p>
          <a:p>
            <a:pPr marL="0" indent="0">
              <a:buNone/>
            </a:pPr>
            <a:r>
              <a:rPr lang="en-US" dirty="0"/>
              <a:t>Preterm reference data available &gt;34 weeks</a:t>
            </a:r>
          </a:p>
          <a:p>
            <a:pPr marL="0" indent="0">
              <a:buNone/>
            </a:pPr>
            <a:r>
              <a:rPr lang="en-US" dirty="0"/>
              <a:t>Not sensitive to infant movement</a:t>
            </a:r>
          </a:p>
          <a:p>
            <a:pPr marL="0" indent="0">
              <a:buNone/>
            </a:pPr>
            <a:r>
              <a:rPr lang="en-US" i="1" dirty="0"/>
              <a:t>Expensive, non-portable equipment</a:t>
            </a:r>
          </a:p>
          <a:p>
            <a:pPr marL="0" indent="0">
              <a:buNone/>
            </a:pPr>
            <a:r>
              <a:rPr lang="en-US" i="1" dirty="0"/>
              <a:t>Stable infants only</a:t>
            </a:r>
          </a:p>
        </p:txBody>
      </p:sp>
      <p:pic>
        <p:nvPicPr>
          <p:cNvPr id="4" name="Picture 3">
            <a:extLst>
              <a:ext uri="{FF2B5EF4-FFF2-40B4-BE49-F238E27FC236}">
                <a16:creationId xmlns:a16="http://schemas.microsoft.com/office/drawing/2014/main" id="{A1D9E09F-B6E0-4DC1-D66F-B6945602ED12}"/>
              </a:ext>
            </a:extLst>
          </p:cNvPr>
          <p:cNvPicPr>
            <a:picLocks noChangeAspect="1"/>
          </p:cNvPicPr>
          <p:nvPr/>
        </p:nvPicPr>
        <p:blipFill rotWithShape="1">
          <a:blip r:embed="rId2"/>
          <a:srcRect l="11514" r="34678"/>
          <a:stretch/>
        </p:blipFill>
        <p:spPr>
          <a:xfrm>
            <a:off x="8885582" y="2026565"/>
            <a:ext cx="2842592" cy="2971627"/>
          </a:xfrm>
          <a:prstGeom prst="rect">
            <a:avLst/>
          </a:prstGeom>
        </p:spPr>
      </p:pic>
    </p:spTree>
    <p:extLst>
      <p:ext uri="{BB962C8B-B14F-4D97-AF65-F5344CB8AC3E}">
        <p14:creationId xmlns:p14="http://schemas.microsoft.com/office/powerpoint/2010/main" val="1890972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C7EA23-00AF-4669-595F-EAA8173F64A6}"/>
              </a:ext>
            </a:extLst>
          </p:cNvPr>
          <p:cNvPicPr>
            <a:picLocks noChangeAspect="1"/>
          </p:cNvPicPr>
          <p:nvPr/>
        </p:nvPicPr>
        <p:blipFill>
          <a:blip r:embed="rId2"/>
          <a:stretch>
            <a:fillRect/>
          </a:stretch>
        </p:blipFill>
        <p:spPr>
          <a:xfrm>
            <a:off x="2411664" y="1847338"/>
            <a:ext cx="6623280" cy="1899037"/>
          </a:xfrm>
          <a:prstGeom prst="rect">
            <a:avLst/>
          </a:prstGeom>
        </p:spPr>
      </p:pic>
      <p:sp>
        <p:nvSpPr>
          <p:cNvPr id="6" name="TextBox 5">
            <a:extLst>
              <a:ext uri="{FF2B5EF4-FFF2-40B4-BE49-F238E27FC236}">
                <a16:creationId xmlns:a16="http://schemas.microsoft.com/office/drawing/2014/main" id="{940EA042-6D93-AFD3-B4F0-7620FBC47034}"/>
              </a:ext>
            </a:extLst>
          </p:cNvPr>
          <p:cNvSpPr txBox="1"/>
          <p:nvPr/>
        </p:nvSpPr>
        <p:spPr>
          <a:xfrm>
            <a:off x="1372998" y="4420998"/>
            <a:ext cx="9734026" cy="1200329"/>
          </a:xfrm>
          <a:prstGeom prst="rect">
            <a:avLst/>
          </a:prstGeom>
          <a:solidFill>
            <a:schemeClr val="accent4">
              <a:lumMod val="20000"/>
              <a:lumOff val="80000"/>
            </a:schemeClr>
          </a:solidFill>
        </p:spPr>
        <p:txBody>
          <a:bodyPr wrap="square" rtlCol="0">
            <a:spAutoFit/>
          </a:bodyPr>
          <a:lstStyle/>
          <a:p>
            <a:r>
              <a:rPr lang="en-US" sz="2400" dirty="0"/>
              <a:t>HMF at feeding day 2 vs. standard of care = wait until full volume ~14 days</a:t>
            </a:r>
          </a:p>
          <a:p>
            <a:r>
              <a:rPr lang="en-US" sz="2400" dirty="0"/>
              <a:t>Primary outcome = fat-free mass z-score at 36 weeks or discharge</a:t>
            </a:r>
          </a:p>
          <a:p>
            <a:r>
              <a:rPr lang="en-US" sz="2400" dirty="0"/>
              <a:t>150 randomized, 128 completed diet</a:t>
            </a:r>
          </a:p>
        </p:txBody>
      </p:sp>
      <p:sp>
        <p:nvSpPr>
          <p:cNvPr id="7" name="TextBox 6">
            <a:extLst>
              <a:ext uri="{FF2B5EF4-FFF2-40B4-BE49-F238E27FC236}">
                <a16:creationId xmlns:a16="http://schemas.microsoft.com/office/drawing/2014/main" id="{1E001130-F6E2-C1AB-1FE3-DB7500BFB174}"/>
              </a:ext>
            </a:extLst>
          </p:cNvPr>
          <p:cNvSpPr txBox="1"/>
          <p:nvPr/>
        </p:nvSpPr>
        <p:spPr>
          <a:xfrm>
            <a:off x="9457189" y="6350574"/>
            <a:ext cx="2734811" cy="369332"/>
          </a:xfrm>
          <a:prstGeom prst="rect">
            <a:avLst/>
          </a:prstGeom>
          <a:noFill/>
        </p:spPr>
        <p:txBody>
          <a:bodyPr wrap="square" rtlCol="0">
            <a:spAutoFit/>
          </a:bodyPr>
          <a:lstStyle/>
          <a:p>
            <a:r>
              <a:rPr lang="en-US" dirty="0"/>
              <a:t>Salas et al. Pediatrics 2023</a:t>
            </a:r>
          </a:p>
        </p:txBody>
      </p:sp>
      <p:sp>
        <p:nvSpPr>
          <p:cNvPr id="8" name="Title 7">
            <a:extLst>
              <a:ext uri="{FF2B5EF4-FFF2-40B4-BE49-F238E27FC236}">
                <a16:creationId xmlns:a16="http://schemas.microsoft.com/office/drawing/2014/main" id="{493B0D36-F920-EF5F-D7C9-59F10CCF16C2}"/>
              </a:ext>
            </a:extLst>
          </p:cNvPr>
          <p:cNvSpPr>
            <a:spLocks noGrp="1"/>
          </p:cNvSpPr>
          <p:nvPr>
            <p:ph type="title"/>
          </p:nvPr>
        </p:nvSpPr>
        <p:spPr/>
        <p:txBody>
          <a:bodyPr/>
          <a:lstStyle/>
          <a:p>
            <a:r>
              <a:rPr lang="en-US" b="1" dirty="0">
                <a:solidFill>
                  <a:srgbClr val="008080"/>
                </a:solidFill>
              </a:rPr>
              <a:t>ADP is now being used in clinical trials.</a:t>
            </a:r>
          </a:p>
        </p:txBody>
      </p:sp>
    </p:spTree>
    <p:extLst>
      <p:ext uri="{BB962C8B-B14F-4D97-AF65-F5344CB8AC3E}">
        <p14:creationId xmlns:p14="http://schemas.microsoft.com/office/powerpoint/2010/main" val="604721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1A19-57EF-0A4D-EB40-1EC69AA1D3A4}"/>
              </a:ext>
            </a:extLst>
          </p:cNvPr>
          <p:cNvSpPr>
            <a:spLocks noGrp="1"/>
          </p:cNvSpPr>
          <p:nvPr>
            <p:ph type="title"/>
          </p:nvPr>
        </p:nvSpPr>
        <p:spPr>
          <a:xfrm>
            <a:off x="365760" y="365125"/>
            <a:ext cx="11353800" cy="1325563"/>
          </a:xfrm>
        </p:spPr>
        <p:txBody>
          <a:bodyPr/>
          <a:lstStyle/>
          <a:p>
            <a:r>
              <a:rPr lang="en-US" b="1" dirty="0">
                <a:solidFill>
                  <a:srgbClr val="008080"/>
                </a:solidFill>
              </a:rPr>
              <a:t>Use in recent clinical trial highlights limitations.</a:t>
            </a:r>
          </a:p>
        </p:txBody>
      </p:sp>
      <p:pic>
        <p:nvPicPr>
          <p:cNvPr id="4" name="Picture 3">
            <a:extLst>
              <a:ext uri="{FF2B5EF4-FFF2-40B4-BE49-F238E27FC236}">
                <a16:creationId xmlns:a16="http://schemas.microsoft.com/office/drawing/2014/main" id="{D7D490F2-0DD6-20E5-6D78-DC9BE7517D9F}"/>
              </a:ext>
            </a:extLst>
          </p:cNvPr>
          <p:cNvPicPr>
            <a:picLocks noChangeAspect="1"/>
          </p:cNvPicPr>
          <p:nvPr/>
        </p:nvPicPr>
        <p:blipFill>
          <a:blip r:embed="rId2"/>
          <a:stretch>
            <a:fillRect/>
          </a:stretch>
        </p:blipFill>
        <p:spPr>
          <a:xfrm>
            <a:off x="484258" y="1761603"/>
            <a:ext cx="10869542" cy="2648320"/>
          </a:xfrm>
          <a:prstGeom prst="rect">
            <a:avLst/>
          </a:prstGeom>
        </p:spPr>
      </p:pic>
      <p:sp>
        <p:nvSpPr>
          <p:cNvPr id="5" name="TextBox 4">
            <a:extLst>
              <a:ext uri="{FF2B5EF4-FFF2-40B4-BE49-F238E27FC236}">
                <a16:creationId xmlns:a16="http://schemas.microsoft.com/office/drawing/2014/main" id="{29EAD6CA-1C3D-CB70-C6D5-54E33A07F74D}"/>
              </a:ext>
            </a:extLst>
          </p:cNvPr>
          <p:cNvSpPr txBox="1"/>
          <p:nvPr/>
        </p:nvSpPr>
        <p:spPr>
          <a:xfrm>
            <a:off x="692973" y="4480838"/>
            <a:ext cx="7972338" cy="1815882"/>
          </a:xfrm>
          <a:prstGeom prst="rect">
            <a:avLst/>
          </a:prstGeom>
          <a:noFill/>
        </p:spPr>
        <p:txBody>
          <a:bodyPr wrap="square" rtlCol="0">
            <a:spAutoFit/>
          </a:bodyPr>
          <a:lstStyle/>
          <a:p>
            <a:r>
              <a:rPr lang="en-US" sz="2800" dirty="0"/>
              <a:t>No difference in FFM z-score between groups</a:t>
            </a:r>
          </a:p>
          <a:p>
            <a:pPr marL="742950" lvl="1" indent="-285750">
              <a:buFont typeface="Arial" panose="020B0604020202020204" pitchFamily="34" charset="0"/>
              <a:buChar char="•"/>
            </a:pPr>
            <a:r>
              <a:rPr lang="en-US" sz="2800" dirty="0"/>
              <a:t>22 (18%) missing primary outcome</a:t>
            </a:r>
          </a:p>
          <a:p>
            <a:pPr marL="742950" lvl="1" indent="-285750">
              <a:buFont typeface="Arial" panose="020B0604020202020204" pitchFamily="34" charset="0"/>
              <a:buChar char="•"/>
            </a:pPr>
            <a:r>
              <a:rPr lang="en-US" sz="2800" dirty="0"/>
              <a:t>Intervention group had lower BW </a:t>
            </a:r>
            <a:r>
              <a:rPr lang="en-US" sz="2800" i="1" dirty="0"/>
              <a:t>(by chance)</a:t>
            </a:r>
            <a:endParaRPr lang="en-US" sz="2800" dirty="0"/>
          </a:p>
          <a:p>
            <a:pPr marL="742950" lvl="1" indent="-285750">
              <a:buFont typeface="Arial" panose="020B0604020202020204" pitchFamily="34" charset="0"/>
              <a:buChar char="•"/>
            </a:pPr>
            <a:r>
              <a:rPr lang="en-US" sz="2800" dirty="0"/>
              <a:t>No baseline ADP, </a:t>
            </a:r>
            <a:r>
              <a:rPr lang="en-US" sz="2800" i="1" u="sng" dirty="0"/>
              <a:t>unable to evaluate change</a:t>
            </a:r>
          </a:p>
        </p:txBody>
      </p:sp>
      <p:grpSp>
        <p:nvGrpSpPr>
          <p:cNvPr id="8" name="Group 7">
            <a:extLst>
              <a:ext uri="{FF2B5EF4-FFF2-40B4-BE49-F238E27FC236}">
                <a16:creationId xmlns:a16="http://schemas.microsoft.com/office/drawing/2014/main" id="{94DBF0BB-A2B8-ADF6-3610-1AD68028B42D}"/>
              </a:ext>
            </a:extLst>
          </p:cNvPr>
          <p:cNvGrpSpPr/>
          <p:nvPr/>
        </p:nvGrpSpPr>
        <p:grpSpPr>
          <a:xfrm>
            <a:off x="8665311" y="4409923"/>
            <a:ext cx="2909999" cy="2197935"/>
            <a:chOff x="8109117" y="4862583"/>
            <a:chExt cx="2909999" cy="2197935"/>
          </a:xfrm>
        </p:grpSpPr>
        <p:pic>
          <p:nvPicPr>
            <p:cNvPr id="9" name="Picture 8">
              <a:extLst>
                <a:ext uri="{FF2B5EF4-FFF2-40B4-BE49-F238E27FC236}">
                  <a16:creationId xmlns:a16="http://schemas.microsoft.com/office/drawing/2014/main" id="{831470B4-73E3-CA39-8BC4-D299C8ECA8A6}"/>
                </a:ext>
              </a:extLst>
            </p:cNvPr>
            <p:cNvPicPr>
              <a:picLocks noChangeAspect="1"/>
            </p:cNvPicPr>
            <p:nvPr/>
          </p:nvPicPr>
          <p:blipFill>
            <a:blip r:embed="rId3"/>
            <a:stretch>
              <a:fillRect/>
            </a:stretch>
          </p:blipFill>
          <p:spPr>
            <a:xfrm>
              <a:off x="8241465" y="4862583"/>
              <a:ext cx="2197935" cy="2197935"/>
            </a:xfrm>
            <a:prstGeom prst="rect">
              <a:avLst/>
            </a:prstGeom>
          </p:spPr>
        </p:pic>
        <p:sp>
          <p:nvSpPr>
            <p:cNvPr id="10" name="TextBox 9">
              <a:extLst>
                <a:ext uri="{FF2B5EF4-FFF2-40B4-BE49-F238E27FC236}">
                  <a16:creationId xmlns:a16="http://schemas.microsoft.com/office/drawing/2014/main" id="{95803879-EDBA-00D1-3CB1-0266DB2D71BC}"/>
                </a:ext>
              </a:extLst>
            </p:cNvPr>
            <p:cNvSpPr txBox="1"/>
            <p:nvPr/>
          </p:nvSpPr>
          <p:spPr>
            <a:xfrm rot="16200000">
              <a:off x="7618464" y="5776883"/>
              <a:ext cx="1350637" cy="369332"/>
            </a:xfrm>
            <a:prstGeom prst="rect">
              <a:avLst/>
            </a:prstGeom>
            <a:noFill/>
          </p:spPr>
          <p:txBody>
            <a:bodyPr wrap="square" rtlCol="0">
              <a:spAutoFit/>
            </a:bodyPr>
            <a:lstStyle/>
            <a:p>
              <a:r>
                <a:rPr lang="en-US" dirty="0"/>
                <a:t>FFM z-score</a:t>
              </a:r>
            </a:p>
          </p:txBody>
        </p:sp>
        <p:sp>
          <p:nvSpPr>
            <p:cNvPr id="11" name="TextBox 10">
              <a:extLst>
                <a:ext uri="{FF2B5EF4-FFF2-40B4-BE49-F238E27FC236}">
                  <a16:creationId xmlns:a16="http://schemas.microsoft.com/office/drawing/2014/main" id="{51DD790A-7B7C-0088-C330-D0F25D966AC8}"/>
                </a:ext>
              </a:extLst>
            </p:cNvPr>
            <p:cNvSpPr txBox="1"/>
            <p:nvPr/>
          </p:nvSpPr>
          <p:spPr>
            <a:xfrm>
              <a:off x="10124381" y="6509597"/>
              <a:ext cx="894735" cy="369332"/>
            </a:xfrm>
            <a:prstGeom prst="rect">
              <a:avLst/>
            </a:prstGeom>
            <a:noFill/>
          </p:spPr>
          <p:txBody>
            <a:bodyPr wrap="square" rtlCol="0">
              <a:spAutoFit/>
            </a:bodyPr>
            <a:lstStyle/>
            <a:p>
              <a:r>
                <a:rPr lang="en-US" dirty="0"/>
                <a:t>Time</a:t>
              </a:r>
            </a:p>
          </p:txBody>
        </p:sp>
      </p:grpSp>
    </p:spTree>
    <p:extLst>
      <p:ext uri="{BB962C8B-B14F-4D97-AF65-F5344CB8AC3E}">
        <p14:creationId xmlns:p14="http://schemas.microsoft.com/office/powerpoint/2010/main" val="3307484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0CA1-8AA9-C063-C7E1-20711263401B}"/>
              </a:ext>
            </a:extLst>
          </p:cNvPr>
          <p:cNvSpPr>
            <a:spLocks noGrp="1"/>
          </p:cNvSpPr>
          <p:nvPr>
            <p:ph type="title"/>
          </p:nvPr>
        </p:nvSpPr>
        <p:spPr/>
        <p:txBody>
          <a:bodyPr>
            <a:normAutofit/>
          </a:bodyPr>
          <a:lstStyle/>
          <a:p>
            <a:r>
              <a:rPr lang="en-US" b="1" dirty="0">
                <a:solidFill>
                  <a:srgbClr val="008080"/>
                </a:solidFill>
              </a:rPr>
              <a:t>Important benefits of early fortification emerge with longitudinal growth data.</a:t>
            </a:r>
          </a:p>
        </p:txBody>
      </p:sp>
      <p:pic>
        <p:nvPicPr>
          <p:cNvPr id="4" name="Picture 3">
            <a:extLst>
              <a:ext uri="{FF2B5EF4-FFF2-40B4-BE49-F238E27FC236}">
                <a16:creationId xmlns:a16="http://schemas.microsoft.com/office/drawing/2014/main" id="{BD910E83-119E-1D20-0B67-1AED8BB6118B}"/>
              </a:ext>
            </a:extLst>
          </p:cNvPr>
          <p:cNvPicPr>
            <a:picLocks noChangeAspect="1"/>
          </p:cNvPicPr>
          <p:nvPr/>
        </p:nvPicPr>
        <p:blipFill>
          <a:blip r:embed="rId2"/>
          <a:stretch>
            <a:fillRect/>
          </a:stretch>
        </p:blipFill>
        <p:spPr>
          <a:xfrm>
            <a:off x="838200" y="1775540"/>
            <a:ext cx="10821910" cy="3105583"/>
          </a:xfrm>
          <a:prstGeom prst="rect">
            <a:avLst/>
          </a:prstGeom>
        </p:spPr>
      </p:pic>
      <p:sp>
        <p:nvSpPr>
          <p:cNvPr id="5" name="TextBox 4">
            <a:extLst>
              <a:ext uri="{FF2B5EF4-FFF2-40B4-BE49-F238E27FC236}">
                <a16:creationId xmlns:a16="http://schemas.microsoft.com/office/drawing/2014/main" id="{5731AB62-9084-7E8A-68AB-1F3A6944E8B0}"/>
              </a:ext>
            </a:extLst>
          </p:cNvPr>
          <p:cNvSpPr txBox="1"/>
          <p:nvPr/>
        </p:nvSpPr>
        <p:spPr>
          <a:xfrm>
            <a:off x="1602297" y="5234730"/>
            <a:ext cx="10150679" cy="830997"/>
          </a:xfrm>
          <a:prstGeom prst="rect">
            <a:avLst/>
          </a:prstGeom>
          <a:noFill/>
        </p:spPr>
        <p:txBody>
          <a:bodyPr wrap="square" rtlCol="0">
            <a:spAutoFit/>
          </a:bodyPr>
          <a:lstStyle/>
          <a:p>
            <a:r>
              <a:rPr lang="en-US" sz="2400" b="1" dirty="0"/>
              <a:t>Changes</a:t>
            </a:r>
            <a:r>
              <a:rPr lang="en-US" sz="2400" dirty="0"/>
              <a:t> in weight, length, head circumference all favored intervention</a:t>
            </a:r>
          </a:p>
          <a:p>
            <a:r>
              <a:rPr lang="en-US" sz="2400" dirty="0"/>
              <a:t>Baseline and outcome time points assessed in virtually all participants</a:t>
            </a:r>
          </a:p>
        </p:txBody>
      </p:sp>
    </p:spTree>
    <p:extLst>
      <p:ext uri="{BB962C8B-B14F-4D97-AF65-F5344CB8AC3E}">
        <p14:creationId xmlns:p14="http://schemas.microsoft.com/office/powerpoint/2010/main" val="319444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72E5AC-C679-3BBF-3C8B-0F5E70E7FE2F}"/>
              </a:ext>
            </a:extLst>
          </p:cNvPr>
          <p:cNvSpPr txBox="1"/>
          <p:nvPr/>
        </p:nvSpPr>
        <p:spPr>
          <a:xfrm>
            <a:off x="1630680" y="2057400"/>
            <a:ext cx="8503920" cy="3046988"/>
          </a:xfrm>
          <a:prstGeom prst="rect">
            <a:avLst/>
          </a:prstGeom>
          <a:noFill/>
        </p:spPr>
        <p:txBody>
          <a:bodyPr wrap="square" rtlCol="0">
            <a:spAutoFit/>
          </a:bodyPr>
          <a:lstStyle/>
          <a:p>
            <a:pPr algn="ctr"/>
            <a:r>
              <a:rPr lang="en-US" sz="4800" b="1" u="sng" dirty="0">
                <a:solidFill>
                  <a:srgbClr val="FF0000"/>
                </a:solidFill>
              </a:rPr>
              <a:t>NEED</a:t>
            </a:r>
            <a:r>
              <a:rPr lang="en-US" sz="4800" dirty="0"/>
              <a:t>: inexpensive, portable, accurate method to measure infant body composition longitudinally in the NICU setting</a:t>
            </a:r>
          </a:p>
        </p:txBody>
      </p:sp>
    </p:spTree>
    <p:extLst>
      <p:ext uri="{BB962C8B-B14F-4D97-AF65-F5344CB8AC3E}">
        <p14:creationId xmlns:p14="http://schemas.microsoft.com/office/powerpoint/2010/main" val="322690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4C2E4-3B3E-B6ED-0947-7DC8FE7C2325}"/>
              </a:ext>
            </a:extLst>
          </p:cNvPr>
          <p:cNvSpPr>
            <a:spLocks noGrp="1"/>
          </p:cNvSpPr>
          <p:nvPr>
            <p:ph type="title"/>
          </p:nvPr>
        </p:nvSpPr>
        <p:spPr/>
        <p:txBody>
          <a:bodyPr/>
          <a:lstStyle/>
          <a:p>
            <a:r>
              <a:rPr lang="en-US" b="1" dirty="0">
                <a:solidFill>
                  <a:srgbClr val="008080"/>
                </a:solidFill>
              </a:rPr>
              <a:t>Bioelectrical impedance analysis (BIA)</a:t>
            </a:r>
          </a:p>
        </p:txBody>
      </p:sp>
      <p:sp>
        <p:nvSpPr>
          <p:cNvPr id="3" name="Content Placeholder 2">
            <a:extLst>
              <a:ext uri="{FF2B5EF4-FFF2-40B4-BE49-F238E27FC236}">
                <a16:creationId xmlns:a16="http://schemas.microsoft.com/office/drawing/2014/main" id="{985E8F5C-5C97-CBF8-89BC-D681D4CF5195}"/>
              </a:ext>
            </a:extLst>
          </p:cNvPr>
          <p:cNvSpPr>
            <a:spLocks noGrp="1"/>
          </p:cNvSpPr>
          <p:nvPr>
            <p:ph idx="1"/>
          </p:nvPr>
        </p:nvSpPr>
        <p:spPr/>
        <p:txBody>
          <a:bodyPr/>
          <a:lstStyle/>
          <a:p>
            <a:r>
              <a:rPr lang="en-US" dirty="0"/>
              <a:t>Measures opposition of body’s tissues to harmless electrical current</a:t>
            </a:r>
          </a:p>
          <a:p>
            <a:pPr lvl="1"/>
            <a:r>
              <a:rPr lang="en-US" dirty="0"/>
              <a:t>Resistance related to volume of total body water</a:t>
            </a:r>
          </a:p>
          <a:p>
            <a:pPr lvl="1"/>
            <a:r>
              <a:rPr lang="en-US" dirty="0"/>
              <a:t>Fat-free mass contains most of body’s water, fat anhydrous</a:t>
            </a:r>
          </a:p>
          <a:p>
            <a:pPr lvl="1"/>
            <a:r>
              <a:rPr lang="en-US" dirty="0"/>
              <a:t>Predication equations estimate total body water, fat-free mass from resistance, hydration constants, weight &amp; length</a:t>
            </a:r>
          </a:p>
          <a:p>
            <a:r>
              <a:rPr lang="en-US" dirty="0"/>
              <a:t>Inexpensive, portable, can be used at bedside</a:t>
            </a:r>
          </a:p>
          <a:p>
            <a:r>
              <a:rPr lang="en-US" i="1" dirty="0"/>
              <a:t>Technical accuracy less certain</a:t>
            </a:r>
          </a:p>
          <a:p>
            <a:r>
              <a:rPr lang="en-US" i="1" dirty="0"/>
              <a:t>No reference data </a:t>
            </a:r>
          </a:p>
        </p:txBody>
      </p:sp>
    </p:spTree>
    <p:extLst>
      <p:ext uri="{BB962C8B-B14F-4D97-AF65-F5344CB8AC3E}">
        <p14:creationId xmlns:p14="http://schemas.microsoft.com/office/powerpoint/2010/main" val="2622708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DC6B-54A7-4300-A10D-7DA7DAFBA95B}"/>
              </a:ext>
            </a:extLst>
          </p:cNvPr>
          <p:cNvSpPr>
            <a:spLocks noGrp="1"/>
          </p:cNvSpPr>
          <p:nvPr>
            <p:ph type="title"/>
          </p:nvPr>
        </p:nvSpPr>
        <p:spPr/>
        <p:txBody>
          <a:bodyPr/>
          <a:lstStyle/>
          <a:p>
            <a:r>
              <a:rPr lang="en-US" b="1" dirty="0">
                <a:solidFill>
                  <a:srgbClr val="008080"/>
                </a:solidFill>
              </a:rPr>
              <a:t>BIA offers an alternative approach with advantages over ADP.</a:t>
            </a:r>
          </a:p>
        </p:txBody>
      </p:sp>
      <p:pic>
        <p:nvPicPr>
          <p:cNvPr id="3" name="Picture 2" descr="Image result for bioelectrical impedance">
            <a:extLst>
              <a:ext uri="{FF2B5EF4-FFF2-40B4-BE49-F238E27FC236}">
                <a16:creationId xmlns:a16="http://schemas.microsoft.com/office/drawing/2014/main" id="{A34AABB2-C013-839A-EF95-69181C0A7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935" y="2084437"/>
            <a:ext cx="4965065" cy="33563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137926-3051-CBB0-E771-85CC0BB4D029}"/>
              </a:ext>
            </a:extLst>
          </p:cNvPr>
          <p:cNvSpPr txBox="1"/>
          <p:nvPr/>
        </p:nvSpPr>
        <p:spPr>
          <a:xfrm>
            <a:off x="1002891" y="5712542"/>
            <a:ext cx="4866968" cy="1015663"/>
          </a:xfrm>
          <a:prstGeom prst="rect">
            <a:avLst/>
          </a:prstGeom>
          <a:noFill/>
        </p:spPr>
        <p:txBody>
          <a:bodyPr wrap="square" rtlCol="0">
            <a:spAutoFit/>
          </a:bodyPr>
          <a:lstStyle/>
          <a:p>
            <a:pPr algn="ctr"/>
            <a:r>
              <a:rPr lang="en-US" sz="2000" i="1" dirty="0"/>
              <a:t>Theory:</a:t>
            </a:r>
            <a:r>
              <a:rPr lang="en-US" sz="2000" dirty="0"/>
              <a:t> Electrical current passes easily through hydrated tissue (fat-free mass) but meets resistance passing through fat</a:t>
            </a:r>
          </a:p>
        </p:txBody>
      </p:sp>
      <p:sp>
        <p:nvSpPr>
          <p:cNvPr id="5" name="TextBox 4">
            <a:extLst>
              <a:ext uri="{FF2B5EF4-FFF2-40B4-BE49-F238E27FC236}">
                <a16:creationId xmlns:a16="http://schemas.microsoft.com/office/drawing/2014/main" id="{BE053FF5-C91C-187C-1ED8-3F840CC9652F}"/>
              </a:ext>
            </a:extLst>
          </p:cNvPr>
          <p:cNvSpPr txBox="1"/>
          <p:nvPr/>
        </p:nvSpPr>
        <p:spPr>
          <a:xfrm>
            <a:off x="6979460" y="5622880"/>
            <a:ext cx="4493342" cy="1015663"/>
          </a:xfrm>
          <a:prstGeom prst="rect">
            <a:avLst/>
          </a:prstGeom>
          <a:noFill/>
        </p:spPr>
        <p:txBody>
          <a:bodyPr wrap="square" rtlCol="0">
            <a:spAutoFit/>
          </a:bodyPr>
          <a:lstStyle/>
          <a:p>
            <a:r>
              <a:rPr lang="en-US" sz="2000" i="1" dirty="0"/>
              <a:t>Practice: </a:t>
            </a:r>
          </a:p>
          <a:p>
            <a:pPr marL="342900" indent="-342900">
              <a:buFont typeface="Arial" panose="020B0604020202020204" pitchFamily="34" charset="0"/>
              <a:buChar char="•"/>
            </a:pPr>
            <a:r>
              <a:rPr lang="en-US" sz="2000" dirty="0"/>
              <a:t>Inexpensive, portable device</a:t>
            </a:r>
          </a:p>
          <a:p>
            <a:pPr marL="342900" indent="-342900">
              <a:buFont typeface="Arial" panose="020B0604020202020204" pitchFamily="34" charset="0"/>
              <a:buChar char="•"/>
            </a:pPr>
            <a:r>
              <a:rPr lang="en-US" sz="2000" dirty="0"/>
              <a:t>Feasible to assess longitudinally</a:t>
            </a:r>
          </a:p>
        </p:txBody>
      </p:sp>
      <p:pic>
        <p:nvPicPr>
          <p:cNvPr id="7" name="Picture 6">
            <a:extLst>
              <a:ext uri="{FF2B5EF4-FFF2-40B4-BE49-F238E27FC236}">
                <a16:creationId xmlns:a16="http://schemas.microsoft.com/office/drawing/2014/main" id="{8BF7F6C1-B178-8DED-185D-5749F951C04D}"/>
              </a:ext>
            </a:extLst>
          </p:cNvPr>
          <p:cNvPicPr>
            <a:picLocks noChangeAspect="1"/>
          </p:cNvPicPr>
          <p:nvPr/>
        </p:nvPicPr>
        <p:blipFill rotWithShape="1">
          <a:blip r:embed="rId4"/>
          <a:srcRect t="13607"/>
          <a:stretch/>
        </p:blipFill>
        <p:spPr>
          <a:xfrm>
            <a:off x="7098921" y="1614488"/>
            <a:ext cx="3455210" cy="3980093"/>
          </a:xfrm>
          <a:prstGeom prst="rect">
            <a:avLst/>
          </a:prstGeom>
        </p:spPr>
      </p:pic>
    </p:spTree>
    <p:extLst>
      <p:ext uri="{BB962C8B-B14F-4D97-AF65-F5344CB8AC3E}">
        <p14:creationId xmlns:p14="http://schemas.microsoft.com/office/powerpoint/2010/main" val="3244597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58DA4-D3B6-31D7-63CF-A60E92367007}"/>
              </a:ext>
            </a:extLst>
          </p:cNvPr>
          <p:cNvSpPr>
            <a:spLocks noGrp="1"/>
          </p:cNvSpPr>
          <p:nvPr>
            <p:ph type="title"/>
          </p:nvPr>
        </p:nvSpPr>
        <p:spPr/>
        <p:txBody>
          <a:bodyPr>
            <a:normAutofit/>
          </a:bodyPr>
          <a:lstStyle/>
          <a:p>
            <a:r>
              <a:rPr lang="en-US" b="1" dirty="0">
                <a:solidFill>
                  <a:srgbClr val="04A49C"/>
                </a:solidFill>
              </a:rPr>
              <a:t>Our preliminary data supports technical accuracy in NICU setting.</a:t>
            </a:r>
          </a:p>
        </p:txBody>
      </p:sp>
      <p:graphicFrame>
        <p:nvGraphicFramePr>
          <p:cNvPr id="4" name="Table 3">
            <a:extLst>
              <a:ext uri="{FF2B5EF4-FFF2-40B4-BE49-F238E27FC236}">
                <a16:creationId xmlns:a16="http://schemas.microsoft.com/office/drawing/2014/main" id="{E4772A51-9421-6072-F6CE-E30C66C2C74A}"/>
              </a:ext>
            </a:extLst>
          </p:cNvPr>
          <p:cNvGraphicFramePr>
            <a:graphicFrameLocks noGrp="1"/>
          </p:cNvGraphicFramePr>
          <p:nvPr/>
        </p:nvGraphicFramePr>
        <p:xfrm>
          <a:off x="489461" y="2083417"/>
          <a:ext cx="10515601" cy="1757063"/>
        </p:xfrm>
        <a:graphic>
          <a:graphicData uri="http://schemas.openxmlformats.org/drawingml/2006/table">
            <a:tbl>
              <a:tblPr firstRow="1" firstCol="1" bandRow="1"/>
              <a:tblGrid>
                <a:gridCol w="1967283">
                  <a:extLst>
                    <a:ext uri="{9D8B030D-6E8A-4147-A177-3AD203B41FA5}">
                      <a16:colId xmlns:a16="http://schemas.microsoft.com/office/drawing/2014/main" val="2983432762"/>
                    </a:ext>
                  </a:extLst>
                </a:gridCol>
                <a:gridCol w="1756504">
                  <a:extLst>
                    <a:ext uri="{9D8B030D-6E8A-4147-A177-3AD203B41FA5}">
                      <a16:colId xmlns:a16="http://schemas.microsoft.com/office/drawing/2014/main" val="1078799060"/>
                    </a:ext>
                  </a:extLst>
                </a:gridCol>
                <a:gridCol w="1756504">
                  <a:extLst>
                    <a:ext uri="{9D8B030D-6E8A-4147-A177-3AD203B41FA5}">
                      <a16:colId xmlns:a16="http://schemas.microsoft.com/office/drawing/2014/main" val="640727943"/>
                    </a:ext>
                  </a:extLst>
                </a:gridCol>
                <a:gridCol w="1756504">
                  <a:extLst>
                    <a:ext uri="{9D8B030D-6E8A-4147-A177-3AD203B41FA5}">
                      <a16:colId xmlns:a16="http://schemas.microsoft.com/office/drawing/2014/main" val="3839657698"/>
                    </a:ext>
                  </a:extLst>
                </a:gridCol>
                <a:gridCol w="1756504">
                  <a:extLst>
                    <a:ext uri="{9D8B030D-6E8A-4147-A177-3AD203B41FA5}">
                      <a16:colId xmlns:a16="http://schemas.microsoft.com/office/drawing/2014/main" val="1576068920"/>
                    </a:ext>
                  </a:extLst>
                </a:gridCol>
                <a:gridCol w="1522302">
                  <a:extLst>
                    <a:ext uri="{9D8B030D-6E8A-4147-A177-3AD203B41FA5}">
                      <a16:colId xmlns:a16="http://schemas.microsoft.com/office/drawing/2014/main" val="1246384763"/>
                    </a:ext>
                  </a:extLst>
                </a:gridCol>
              </a:tblGrid>
              <a:tr h="294023">
                <a:tc rowSpan="3">
                  <a:txBody>
                    <a:bodyPr/>
                    <a:lstStyle/>
                    <a:p>
                      <a:pPr marL="0" marR="0">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Equation used to calculate fat-free and fat mass from BIA data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88960246"/>
                  </a:ext>
                </a:extLst>
              </a:tr>
              <a:tr h="294023">
                <a:tc vMerge="1">
                  <a:txBody>
                    <a:bodyPr/>
                    <a:lstStyle/>
                    <a:p>
                      <a:endParaRPr lang="en-US"/>
                    </a:p>
                  </a:txBody>
                  <a:tcPr/>
                </a:tc>
                <a:tc gridSpan="5">
                  <a:txBody>
                    <a:bodyPr/>
                    <a:lstStyle/>
                    <a:p>
                      <a:pPr marL="0" marR="0" algn="ctr">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Equation (1</a:t>
                      </a:r>
                      <a:r>
                        <a:rPr lang="en-US" sz="1800" i="1"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author)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8355831"/>
                  </a:ext>
                </a:extLst>
              </a:tr>
              <a:tr h="302277">
                <a:tc vMerge="1">
                  <a:txBody>
                    <a:bodyPr/>
                    <a:lstStyle/>
                    <a:p>
                      <a:endParaRPr lang="en-US"/>
                    </a:p>
                  </a:txBody>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Kushner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Raghavan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Lingwood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Wibaek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12804097"/>
                  </a:ext>
                </a:extLst>
              </a:tr>
              <a:tr h="339743">
                <a:tc>
                  <a:txBody>
                    <a:bodyPr/>
                    <a:lstStyle/>
                    <a:p>
                      <a:pPr marL="0" marR="0">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Fat-free mass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0.44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0.66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0.83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0.80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0.74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0828135"/>
                  </a:ext>
                </a:extLst>
              </a:tr>
              <a:tr h="302277">
                <a:tc>
                  <a:txBody>
                    <a:bodyPr/>
                    <a:lstStyle/>
                    <a:p>
                      <a:pPr marL="0" marR="0">
                        <a:spcBef>
                          <a:spcPts val="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Fat mass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-0.04 </a:t>
                      </a:r>
                      <a:r>
                        <a:rPr lang="en-US" sz="2400" baseline="30000" dirty="0">
                          <a:effectLst/>
                          <a:latin typeface="Times New Roman" panose="02020603050405020304" pitchFamily="18" charset="0"/>
                          <a:ea typeface="Calibri" panose="020F0502020204030204" pitchFamily="34" charset="0"/>
                          <a:cs typeface="Times New Roman" panose="02020603050405020304" pitchFamily="18" charset="0"/>
                        </a:rPr>
                        <a:t>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-0.60</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0.82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0.64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0.73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317862"/>
                  </a:ext>
                </a:extLst>
              </a:tr>
            </a:tbl>
          </a:graphicData>
        </a:graphic>
      </p:graphicFrame>
      <p:sp>
        <p:nvSpPr>
          <p:cNvPr id="5" name="TextBox 4">
            <a:extLst>
              <a:ext uri="{FF2B5EF4-FFF2-40B4-BE49-F238E27FC236}">
                <a16:creationId xmlns:a16="http://schemas.microsoft.com/office/drawing/2014/main" id="{7C0C1BBC-2759-7DA9-3044-B0A2772D0DEE}"/>
              </a:ext>
            </a:extLst>
          </p:cNvPr>
          <p:cNvSpPr txBox="1"/>
          <p:nvPr/>
        </p:nvSpPr>
        <p:spPr>
          <a:xfrm>
            <a:off x="3094765" y="4120280"/>
            <a:ext cx="5728151" cy="369332"/>
          </a:xfrm>
          <a:prstGeom prst="rect">
            <a:avLst/>
          </a:prstGeom>
          <a:noFill/>
        </p:spPr>
        <p:txBody>
          <a:bodyPr wrap="square" rtlCol="0">
            <a:spAutoFit/>
          </a:bodyPr>
          <a:lstStyle/>
          <a:p>
            <a:pPr marR="0" lvl="0">
              <a:spcBef>
                <a:spcPts val="60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Pearson correlations</a:t>
            </a:r>
            <a:r>
              <a:rPr lang="en-US" b="1" dirty="0">
                <a:latin typeface="Times New Roman" panose="02020603050405020304" pitchFamily="18" charset="0"/>
                <a:ea typeface="Calibri" panose="020F0502020204030204" pitchFamily="34" charset="0"/>
                <a:cs typeface="Times New Roman" panose="02020603050405020304" pitchFamily="18" charset="0"/>
              </a:rPr>
              <a:t> of ADP vs. BIA derived FFM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C4A4E74-81C0-80AD-39CF-1BEC9FDE38E8}"/>
              </a:ext>
            </a:extLst>
          </p:cNvPr>
          <p:cNvSpPr txBox="1"/>
          <p:nvPr/>
        </p:nvSpPr>
        <p:spPr>
          <a:xfrm>
            <a:off x="3151545" y="4807995"/>
            <a:ext cx="5191432" cy="830997"/>
          </a:xfrm>
          <a:prstGeom prst="rect">
            <a:avLst/>
          </a:prstGeom>
          <a:noFill/>
        </p:spPr>
        <p:txBody>
          <a:bodyPr wrap="square" rtlCol="0">
            <a:spAutoFit/>
          </a:bodyPr>
          <a:lstStyle/>
          <a:p>
            <a:pPr algn="ctr"/>
            <a:r>
              <a:rPr lang="en-US" sz="2400" i="1" u="sng" dirty="0">
                <a:solidFill>
                  <a:srgbClr val="7030A0"/>
                </a:solidFill>
              </a:rPr>
              <a:t>High correlation</a:t>
            </a:r>
            <a:r>
              <a:rPr lang="en-US" sz="2400" i="1" dirty="0">
                <a:solidFill>
                  <a:srgbClr val="7030A0"/>
                </a:solidFill>
              </a:rPr>
              <a:t> of FFM by ADP vs. BIA </a:t>
            </a:r>
          </a:p>
          <a:p>
            <a:pPr algn="ctr"/>
            <a:r>
              <a:rPr lang="en-US" sz="2400" i="1" dirty="0">
                <a:solidFill>
                  <a:srgbClr val="7030A0"/>
                </a:solidFill>
              </a:rPr>
              <a:t>Equation matters</a:t>
            </a:r>
          </a:p>
        </p:txBody>
      </p:sp>
      <p:sp>
        <p:nvSpPr>
          <p:cNvPr id="3" name="Rectangle 2">
            <a:extLst>
              <a:ext uri="{FF2B5EF4-FFF2-40B4-BE49-F238E27FC236}">
                <a16:creationId xmlns:a16="http://schemas.microsoft.com/office/drawing/2014/main" id="{DE8E090E-9E50-84A7-FFB7-2707A8D33FCE}"/>
              </a:ext>
            </a:extLst>
          </p:cNvPr>
          <p:cNvSpPr/>
          <p:nvPr/>
        </p:nvSpPr>
        <p:spPr>
          <a:xfrm>
            <a:off x="5958841" y="2734651"/>
            <a:ext cx="1722120" cy="11775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close-up of a person smiling&#10;&#10;Description automatically generated">
            <a:extLst>
              <a:ext uri="{FF2B5EF4-FFF2-40B4-BE49-F238E27FC236}">
                <a16:creationId xmlns:a16="http://schemas.microsoft.com/office/drawing/2014/main" id="{89C5D9DF-960E-0321-AEDE-3E3190697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259" y="5254798"/>
            <a:ext cx="1565439" cy="1496521"/>
          </a:xfrm>
          <a:prstGeom prst="rect">
            <a:avLst/>
          </a:prstGeom>
        </p:spPr>
      </p:pic>
      <p:sp>
        <p:nvSpPr>
          <p:cNvPr id="7" name="TextBox 6">
            <a:extLst>
              <a:ext uri="{FF2B5EF4-FFF2-40B4-BE49-F238E27FC236}">
                <a16:creationId xmlns:a16="http://schemas.microsoft.com/office/drawing/2014/main" id="{2CE68347-4B3E-3086-58A3-E6C085398D6B}"/>
              </a:ext>
            </a:extLst>
          </p:cNvPr>
          <p:cNvSpPr txBox="1"/>
          <p:nvPr/>
        </p:nvSpPr>
        <p:spPr>
          <a:xfrm>
            <a:off x="8214360" y="6381987"/>
            <a:ext cx="3779520" cy="369332"/>
          </a:xfrm>
          <a:prstGeom prst="rect">
            <a:avLst/>
          </a:prstGeom>
          <a:noFill/>
        </p:spPr>
        <p:txBody>
          <a:bodyPr wrap="square" rtlCol="0">
            <a:spAutoFit/>
          </a:bodyPr>
          <a:lstStyle/>
          <a:p>
            <a:r>
              <a:rPr lang="en-US" dirty="0"/>
              <a:t>Bell et al. manuscript in preparation</a:t>
            </a:r>
          </a:p>
        </p:txBody>
      </p:sp>
    </p:spTree>
    <p:extLst>
      <p:ext uri="{BB962C8B-B14F-4D97-AF65-F5344CB8AC3E}">
        <p14:creationId xmlns:p14="http://schemas.microsoft.com/office/powerpoint/2010/main" val="132534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4D81-8BF2-B9E4-3E73-880C56F8FE8C}"/>
              </a:ext>
            </a:extLst>
          </p:cNvPr>
          <p:cNvSpPr>
            <a:spLocks noGrp="1"/>
          </p:cNvSpPr>
          <p:nvPr>
            <p:ph type="title"/>
          </p:nvPr>
        </p:nvSpPr>
        <p:spPr/>
        <p:txBody>
          <a:bodyPr/>
          <a:lstStyle/>
          <a:p>
            <a:r>
              <a:rPr lang="en-US" b="1" dirty="0">
                <a:solidFill>
                  <a:srgbClr val="008080"/>
                </a:solidFill>
              </a:rPr>
              <a:t>Nutritional care in the NICU sets the stage for lifelong health.</a:t>
            </a:r>
          </a:p>
        </p:txBody>
      </p:sp>
      <p:grpSp>
        <p:nvGrpSpPr>
          <p:cNvPr id="8" name="Group 7">
            <a:extLst>
              <a:ext uri="{FF2B5EF4-FFF2-40B4-BE49-F238E27FC236}">
                <a16:creationId xmlns:a16="http://schemas.microsoft.com/office/drawing/2014/main" id="{E3711CF6-C49E-B7A5-86CD-A5D0E369FB89}"/>
              </a:ext>
            </a:extLst>
          </p:cNvPr>
          <p:cNvGrpSpPr/>
          <p:nvPr/>
        </p:nvGrpSpPr>
        <p:grpSpPr>
          <a:xfrm>
            <a:off x="2403256" y="1633991"/>
            <a:ext cx="2898856" cy="5120494"/>
            <a:chOff x="1330909" y="1355680"/>
            <a:chExt cx="2898856" cy="5120494"/>
          </a:xfrm>
        </p:grpSpPr>
        <p:pic>
          <p:nvPicPr>
            <p:cNvPr id="4" name="Picture 3">
              <a:extLst>
                <a:ext uri="{FF2B5EF4-FFF2-40B4-BE49-F238E27FC236}">
                  <a16:creationId xmlns:a16="http://schemas.microsoft.com/office/drawing/2014/main" id="{283DAA2F-0EDC-3D5A-FB70-A62065D1F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909" y="1355680"/>
              <a:ext cx="2898855" cy="3498619"/>
            </a:xfrm>
            <a:prstGeom prst="rect">
              <a:avLst/>
            </a:prstGeom>
          </p:spPr>
        </p:pic>
        <p:sp>
          <p:nvSpPr>
            <p:cNvPr id="5" name="TextBox 4">
              <a:extLst>
                <a:ext uri="{FF2B5EF4-FFF2-40B4-BE49-F238E27FC236}">
                  <a16:creationId xmlns:a16="http://schemas.microsoft.com/office/drawing/2014/main" id="{D3F10EAE-08AE-CE0E-DFAE-0F03EDBDAD66}"/>
                </a:ext>
              </a:extLst>
            </p:cNvPr>
            <p:cNvSpPr txBox="1"/>
            <p:nvPr/>
          </p:nvSpPr>
          <p:spPr>
            <a:xfrm>
              <a:off x="1330910" y="4998846"/>
              <a:ext cx="2898855" cy="1477328"/>
            </a:xfrm>
            <a:prstGeom prst="rect">
              <a:avLst/>
            </a:prstGeom>
            <a:solidFill>
              <a:schemeClr val="accent1">
                <a:lumMod val="20000"/>
                <a:lumOff val="80000"/>
              </a:schemeClr>
            </a:solidFill>
          </p:spPr>
          <p:txBody>
            <a:bodyPr wrap="square" rtlCol="0">
              <a:spAutoFit/>
            </a:bodyPr>
            <a:lstStyle/>
            <a:p>
              <a:pPr algn="ctr"/>
              <a:r>
                <a:rPr lang="en-US" dirty="0"/>
                <a:t>NICU hospitalization coincides with a critical period in development when </a:t>
              </a:r>
              <a:r>
                <a:rPr lang="en-US" dirty="0">
                  <a:sym typeface="Wingdings" panose="05000000000000000000" pitchFamily="2" charset="2"/>
                </a:rPr>
                <a:t>adverse exposures program chronic disease risk</a:t>
              </a:r>
              <a:endParaRPr lang="en-US" dirty="0"/>
            </a:p>
          </p:txBody>
        </p:sp>
      </p:grpSp>
      <p:grpSp>
        <p:nvGrpSpPr>
          <p:cNvPr id="15" name="Group 14">
            <a:extLst>
              <a:ext uri="{FF2B5EF4-FFF2-40B4-BE49-F238E27FC236}">
                <a16:creationId xmlns:a16="http://schemas.microsoft.com/office/drawing/2014/main" id="{67A7ADCE-5218-4757-FDBB-596119737CAF}"/>
              </a:ext>
            </a:extLst>
          </p:cNvPr>
          <p:cNvGrpSpPr/>
          <p:nvPr/>
        </p:nvGrpSpPr>
        <p:grpSpPr>
          <a:xfrm>
            <a:off x="7265855" y="955354"/>
            <a:ext cx="3181165" cy="5799131"/>
            <a:chOff x="4599970" y="933575"/>
            <a:chExt cx="3181165" cy="5799131"/>
          </a:xfrm>
        </p:grpSpPr>
        <p:grpSp>
          <p:nvGrpSpPr>
            <p:cNvPr id="9" name="Group 8">
              <a:extLst>
                <a:ext uri="{FF2B5EF4-FFF2-40B4-BE49-F238E27FC236}">
                  <a16:creationId xmlns:a16="http://schemas.microsoft.com/office/drawing/2014/main" id="{2298C118-3525-D6AE-AD20-FA364ADDB0E0}"/>
                </a:ext>
              </a:extLst>
            </p:cNvPr>
            <p:cNvGrpSpPr/>
            <p:nvPr/>
          </p:nvGrpSpPr>
          <p:grpSpPr>
            <a:xfrm>
              <a:off x="4599970" y="933575"/>
              <a:ext cx="3181165" cy="5799131"/>
              <a:chOff x="4483778" y="928527"/>
              <a:chExt cx="3181165" cy="5799131"/>
            </a:xfrm>
          </p:grpSpPr>
          <p:pic>
            <p:nvPicPr>
              <p:cNvPr id="6" name="Picture 5">
                <a:extLst>
                  <a:ext uri="{FF2B5EF4-FFF2-40B4-BE49-F238E27FC236}">
                    <a16:creationId xmlns:a16="http://schemas.microsoft.com/office/drawing/2014/main" id="{30F5DC29-A4AD-D151-748F-9DB2A10E2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778" y="928527"/>
                <a:ext cx="3181165" cy="4827753"/>
              </a:xfrm>
              <a:prstGeom prst="rect">
                <a:avLst/>
              </a:prstGeom>
            </p:spPr>
          </p:pic>
          <p:sp>
            <p:nvSpPr>
              <p:cNvPr id="7" name="TextBox 6">
                <a:extLst>
                  <a:ext uri="{FF2B5EF4-FFF2-40B4-BE49-F238E27FC236}">
                    <a16:creationId xmlns:a16="http://schemas.microsoft.com/office/drawing/2014/main" id="{B5BAF0BD-75B7-EE9C-330F-9077B4EFDCB6}"/>
                  </a:ext>
                </a:extLst>
              </p:cNvPr>
              <p:cNvSpPr txBox="1"/>
              <p:nvPr/>
            </p:nvSpPr>
            <p:spPr>
              <a:xfrm>
                <a:off x="4563788" y="5804328"/>
                <a:ext cx="2992059" cy="923330"/>
              </a:xfrm>
              <a:prstGeom prst="rect">
                <a:avLst/>
              </a:prstGeom>
              <a:solidFill>
                <a:schemeClr val="accent6">
                  <a:lumMod val="20000"/>
                  <a:lumOff val="80000"/>
                </a:schemeClr>
              </a:solidFill>
            </p:spPr>
            <p:txBody>
              <a:bodyPr wrap="square" rtlCol="0">
                <a:spAutoFit/>
              </a:bodyPr>
              <a:lstStyle/>
              <a:p>
                <a:pPr algn="ctr"/>
                <a:r>
                  <a:rPr lang="en-US" dirty="0"/>
                  <a:t>NICU diet interventions improve </a:t>
                </a:r>
                <a:r>
                  <a:rPr lang="en-US" b="1" u="sng" dirty="0"/>
                  <a:t>neurodevelopmental</a:t>
                </a:r>
                <a:r>
                  <a:rPr lang="en-US" dirty="0"/>
                  <a:t> outcomes</a:t>
                </a:r>
              </a:p>
            </p:txBody>
          </p:sp>
        </p:grpSp>
        <p:sp>
          <p:nvSpPr>
            <p:cNvPr id="10" name="TextBox 9">
              <a:extLst>
                <a:ext uri="{FF2B5EF4-FFF2-40B4-BE49-F238E27FC236}">
                  <a16:creationId xmlns:a16="http://schemas.microsoft.com/office/drawing/2014/main" id="{AEDA202E-AC60-25C4-5111-8E530F525E00}"/>
                </a:ext>
              </a:extLst>
            </p:cNvPr>
            <p:cNvSpPr txBox="1"/>
            <p:nvPr/>
          </p:nvSpPr>
          <p:spPr>
            <a:xfrm>
              <a:off x="5893572" y="5523742"/>
              <a:ext cx="1698457" cy="261610"/>
            </a:xfrm>
            <a:prstGeom prst="rect">
              <a:avLst/>
            </a:prstGeom>
            <a:noFill/>
          </p:spPr>
          <p:txBody>
            <a:bodyPr wrap="square" rtlCol="0">
              <a:spAutoFit/>
            </a:bodyPr>
            <a:lstStyle/>
            <a:p>
              <a:pPr algn="ctr"/>
              <a:r>
                <a:rPr lang="en-US" sz="1100" dirty="0"/>
                <a:t>Lucas et al., </a:t>
              </a:r>
              <a:r>
                <a:rPr lang="en-US" sz="1100" i="1" dirty="0"/>
                <a:t>Lancet</a:t>
              </a:r>
              <a:r>
                <a:rPr lang="en-US" sz="1100" dirty="0"/>
                <a:t> 1990</a:t>
              </a:r>
            </a:p>
          </p:txBody>
        </p:sp>
      </p:grpSp>
    </p:spTree>
    <p:extLst>
      <p:ext uri="{BB962C8B-B14F-4D97-AF65-F5344CB8AC3E}">
        <p14:creationId xmlns:p14="http://schemas.microsoft.com/office/powerpoint/2010/main" val="3359689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C05FE8-6A5B-4C89-A2C7-B228C93DAD49}"/>
              </a:ext>
            </a:extLst>
          </p:cNvPr>
          <p:cNvSpPr>
            <a:spLocks noGrp="1"/>
          </p:cNvSpPr>
          <p:nvPr>
            <p:ph type="title"/>
          </p:nvPr>
        </p:nvSpPr>
        <p:spPr/>
        <p:txBody>
          <a:bodyPr>
            <a:normAutofit/>
          </a:bodyPr>
          <a:lstStyle/>
          <a:p>
            <a:pPr algn="ctr"/>
            <a:r>
              <a:rPr lang="en-US" sz="7200" b="1" i="1" dirty="0">
                <a:latin typeface="+mj-lt"/>
              </a:rPr>
              <a:t>Introducing…</a:t>
            </a:r>
          </a:p>
        </p:txBody>
      </p:sp>
      <p:pic>
        <p:nvPicPr>
          <p:cNvPr id="8" name="Picture 7" descr="Logo, company name&#10;&#10;Description automatically generated">
            <a:extLst>
              <a:ext uri="{FF2B5EF4-FFF2-40B4-BE49-F238E27FC236}">
                <a16:creationId xmlns:a16="http://schemas.microsoft.com/office/drawing/2014/main" id="{92F4F69B-DE5C-7BC3-140E-C5BBB484B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60" y="3429000"/>
            <a:ext cx="2771076" cy="2771076"/>
          </a:xfrm>
          <a:prstGeom prst="rect">
            <a:avLst/>
          </a:prstGeom>
        </p:spPr>
      </p:pic>
      <p:pic>
        <p:nvPicPr>
          <p:cNvPr id="9" name="Picture 8" descr="Background pattern&#10;&#10;Description automatically generated">
            <a:extLst>
              <a:ext uri="{FF2B5EF4-FFF2-40B4-BE49-F238E27FC236}">
                <a16:creationId xmlns:a16="http://schemas.microsoft.com/office/drawing/2014/main" id="{8DC6767A-8C8A-C3E4-47AE-AAC41B781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522" y="2564514"/>
            <a:ext cx="3928361" cy="3928361"/>
          </a:xfrm>
          <a:prstGeom prst="rect">
            <a:avLst/>
          </a:prstGeom>
        </p:spPr>
      </p:pic>
      <p:sp>
        <p:nvSpPr>
          <p:cNvPr id="12" name="Text Placeholder 3">
            <a:extLst>
              <a:ext uri="{FF2B5EF4-FFF2-40B4-BE49-F238E27FC236}">
                <a16:creationId xmlns:a16="http://schemas.microsoft.com/office/drawing/2014/main" id="{BEAE8BF8-74F2-CCBF-9B34-48BCE0F8E1A4}"/>
              </a:ext>
            </a:extLst>
          </p:cNvPr>
          <p:cNvSpPr txBox="1">
            <a:spLocks/>
          </p:cNvSpPr>
          <p:nvPr/>
        </p:nvSpPr>
        <p:spPr>
          <a:xfrm>
            <a:off x="3619499" y="1910816"/>
            <a:ext cx="4953001" cy="35442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600" i="0" u="none" strike="noStrike" kern="1200" cap="none" spc="0" normalizeH="0" baseline="0" noProof="0" dirty="0">
                <a:ln>
                  <a:noFill/>
                </a:ln>
                <a:solidFill>
                  <a:srgbClr val="009999"/>
                </a:solidFill>
                <a:effectLst/>
                <a:uLnTx/>
                <a:uFillTx/>
                <a:latin typeface="Lilita One" panose="02000000000000000000" pitchFamily="2" charset="0"/>
              </a:rPr>
              <a:t>The Baby </a:t>
            </a:r>
            <a:r>
              <a:rPr kumimoji="0" lang="en-US" sz="3600" i="0" u="none" strike="noStrike" kern="1200" cap="none" spc="0" normalizeH="0" baseline="0" noProof="0" dirty="0">
                <a:ln>
                  <a:noFill/>
                </a:ln>
                <a:solidFill>
                  <a:srgbClr val="99CC00"/>
                </a:solidFill>
                <a:effectLst/>
                <a:uLnTx/>
                <a:uFillTx/>
                <a:latin typeface="Lilita One" panose="02000000000000000000" pitchFamily="2" charset="0"/>
              </a:rPr>
              <a:t>BEAN</a:t>
            </a:r>
            <a:r>
              <a:rPr kumimoji="0" lang="en-US" sz="3600" i="0" u="none" strike="noStrike" kern="1200" cap="none" spc="0" normalizeH="0" baseline="0" noProof="0" dirty="0">
                <a:ln>
                  <a:noFill/>
                </a:ln>
                <a:solidFill>
                  <a:srgbClr val="0BD0D9"/>
                </a:solidFill>
                <a:effectLst/>
                <a:uLnTx/>
                <a:uFillTx/>
                <a:latin typeface="Lilita One" panose="02000000000000000000" pitchFamily="2" charset="0"/>
              </a:rPr>
              <a:t> </a:t>
            </a:r>
            <a:r>
              <a:rPr kumimoji="0" lang="en-US" sz="3600" i="0" u="none" strike="noStrike" kern="1200" cap="none" spc="0" normalizeH="0" baseline="0" noProof="0" dirty="0">
                <a:ln>
                  <a:noFill/>
                </a:ln>
                <a:solidFill>
                  <a:srgbClr val="009999"/>
                </a:solidFill>
                <a:effectLst/>
                <a:uLnTx/>
                <a:uFillTx/>
                <a:latin typeface="Lilita One" panose="02000000000000000000" pitchFamily="2" charset="0"/>
              </a:rPr>
              <a:t>Project:</a:t>
            </a:r>
            <a:r>
              <a:rPr kumimoji="0" lang="en-US" sz="3600" i="0" u="none" strike="noStrike" kern="1200" cap="none" spc="0" normalizeH="0" baseline="0" noProof="0" dirty="0">
                <a:ln>
                  <a:noFill/>
                </a:ln>
                <a:solidFill>
                  <a:srgbClr val="0BD0D9">
                    <a:lumMod val="75000"/>
                  </a:srgbClr>
                </a:solidFill>
                <a:effectLst/>
                <a:uLnTx/>
                <a:uFillTx/>
                <a:latin typeface="Lilita One" panose="02000000000000000000" pitchFamily="2" charset="0"/>
              </a:rPr>
              <a:t>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i="0" u="none" strike="noStrike" kern="1200" cap="none" spc="0" normalizeH="0" baseline="0" noProof="0" dirty="0">
                <a:ln>
                  <a:noFill/>
                </a:ln>
                <a:solidFill>
                  <a:srgbClr val="009999"/>
                </a:solidFill>
                <a:effectLst/>
                <a:uLnTx/>
                <a:uFillTx/>
                <a:latin typeface="PT Sans" panose="020B0503020203020204" pitchFamily="34" charset="77"/>
              </a:rPr>
              <a:t>A study of how NICU babies grow</a:t>
            </a:r>
          </a:p>
          <a:p>
            <a:pPr marL="148907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i="1" u="none" strike="noStrike" kern="1200" cap="none" spc="0" normalizeH="0" baseline="0" noProof="0" dirty="0">
              <a:ln>
                <a:noFill/>
              </a:ln>
              <a:solidFill>
                <a:srgbClr val="10CF9B"/>
              </a:solidFill>
              <a:effectLst/>
              <a:uLnTx/>
              <a:uFillTx/>
              <a:latin typeface="PT Sans" panose="020B0503020203020204" pitchFamily="34" charset="77"/>
            </a:endParaRPr>
          </a:p>
          <a:p>
            <a:pPr marL="1138238" marR="0" lvl="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2800" i="1" u="none" strike="noStrike" kern="1200" cap="none" spc="0" normalizeH="0" baseline="0" noProof="0" dirty="0">
                <a:ln>
                  <a:noFill/>
                </a:ln>
                <a:solidFill>
                  <a:srgbClr val="99CC00"/>
                </a:solidFill>
                <a:effectLst/>
                <a:uLnTx/>
                <a:uFillTx/>
                <a:latin typeface="PT Sans" panose="020B0503020203020204" pitchFamily="34" charset="77"/>
              </a:rPr>
              <a:t>B</a:t>
            </a:r>
            <a:r>
              <a:rPr kumimoji="0" lang="en-US" sz="2800" i="1" u="none" strike="noStrike" kern="1200" cap="none" spc="0" normalizeH="0" baseline="0" noProof="0" dirty="0">
                <a:ln>
                  <a:noFill/>
                </a:ln>
                <a:solidFill>
                  <a:srgbClr val="009999"/>
                </a:solidFill>
                <a:effectLst/>
                <a:uLnTx/>
                <a:uFillTx/>
                <a:latin typeface="PT Sans" panose="020B0503020203020204" pitchFamily="34" charset="77"/>
              </a:rPr>
              <a:t>ioimpedance</a:t>
            </a:r>
          </a:p>
          <a:p>
            <a:pPr marL="1138238" marR="0" lvl="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2800" i="1" u="none" strike="noStrike" kern="1200" cap="none" spc="0" normalizeH="0" baseline="0" noProof="0" dirty="0">
                <a:ln>
                  <a:noFill/>
                </a:ln>
                <a:solidFill>
                  <a:srgbClr val="99CC00"/>
                </a:solidFill>
                <a:effectLst/>
                <a:uLnTx/>
                <a:uFillTx/>
                <a:latin typeface="PT Sans" panose="020B0503020203020204" pitchFamily="34" charset="77"/>
              </a:rPr>
              <a:t>E</a:t>
            </a:r>
            <a:r>
              <a:rPr kumimoji="0" lang="en-US" sz="2800" i="1" u="none" strike="noStrike" kern="1200" cap="none" spc="0" normalizeH="0" baseline="0" noProof="0" dirty="0">
                <a:ln>
                  <a:noFill/>
                </a:ln>
                <a:solidFill>
                  <a:srgbClr val="009999"/>
                </a:solidFill>
                <a:effectLst/>
                <a:uLnTx/>
                <a:uFillTx/>
                <a:latin typeface="PT Sans" panose="020B0503020203020204" pitchFamily="34" charset="77"/>
              </a:rPr>
              <a:t>EG</a:t>
            </a:r>
          </a:p>
          <a:p>
            <a:pPr marL="1138238" marR="0" lvl="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2800" i="1" u="none" strike="noStrike" kern="1200" cap="none" spc="0" normalizeH="0" baseline="0" noProof="0" dirty="0">
                <a:ln>
                  <a:noFill/>
                </a:ln>
                <a:solidFill>
                  <a:srgbClr val="99CC00"/>
                </a:solidFill>
                <a:effectLst/>
                <a:uLnTx/>
                <a:uFillTx/>
                <a:latin typeface="PT Sans" panose="020B0503020203020204" pitchFamily="34" charset="77"/>
              </a:rPr>
              <a:t>A</a:t>
            </a:r>
            <a:r>
              <a:rPr kumimoji="0" lang="en-US" sz="2800" i="1" u="none" strike="noStrike" kern="1200" cap="none" spc="0" normalizeH="0" baseline="0" noProof="0" dirty="0">
                <a:ln>
                  <a:noFill/>
                </a:ln>
                <a:solidFill>
                  <a:srgbClr val="009999"/>
                </a:solidFill>
                <a:effectLst/>
                <a:uLnTx/>
                <a:uFillTx/>
                <a:latin typeface="PT Sans" panose="020B0503020203020204" pitchFamily="34" charset="77"/>
              </a:rPr>
              <a:t>nthropometrics</a:t>
            </a:r>
          </a:p>
          <a:p>
            <a:pPr marL="1138238" marR="0" lvl="0" algn="l"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2800" i="1" u="none" strike="noStrike" kern="1200" cap="none" spc="0" normalizeH="0" baseline="0" noProof="0" dirty="0">
                <a:ln>
                  <a:noFill/>
                </a:ln>
                <a:solidFill>
                  <a:srgbClr val="99CC00"/>
                </a:solidFill>
                <a:effectLst/>
                <a:uLnTx/>
                <a:uFillTx/>
                <a:latin typeface="PT Sans" panose="020B0503020203020204" pitchFamily="34" charset="77"/>
              </a:rPr>
              <a:t>N</a:t>
            </a:r>
            <a:r>
              <a:rPr kumimoji="0" lang="en-US" sz="2800" i="1" u="none" strike="noStrike" kern="1200" cap="none" spc="0" normalizeH="0" baseline="0" noProof="0" dirty="0">
                <a:ln>
                  <a:noFill/>
                </a:ln>
                <a:solidFill>
                  <a:srgbClr val="009999"/>
                </a:solidFill>
                <a:effectLst/>
                <a:uLnTx/>
                <a:uFillTx/>
                <a:latin typeface="PT Sans" panose="020B0503020203020204" pitchFamily="34" charset="77"/>
              </a:rPr>
              <a:t>eurodevelopment</a:t>
            </a:r>
          </a:p>
        </p:txBody>
      </p:sp>
      <p:sp>
        <p:nvSpPr>
          <p:cNvPr id="2" name="TextBox 1">
            <a:extLst>
              <a:ext uri="{FF2B5EF4-FFF2-40B4-BE49-F238E27FC236}">
                <a16:creationId xmlns:a16="http://schemas.microsoft.com/office/drawing/2014/main" id="{29F0DBAF-5177-E621-2F27-92BA66F2EC00}"/>
              </a:ext>
            </a:extLst>
          </p:cNvPr>
          <p:cNvSpPr txBox="1"/>
          <p:nvPr/>
        </p:nvSpPr>
        <p:spPr>
          <a:xfrm>
            <a:off x="3386051" y="6328920"/>
            <a:ext cx="4547919" cy="369332"/>
          </a:xfrm>
          <a:prstGeom prst="rect">
            <a:avLst/>
          </a:prstGeom>
          <a:noFill/>
        </p:spPr>
        <p:txBody>
          <a:bodyPr wrap="square" rtlCol="0">
            <a:spAutoFit/>
          </a:bodyPr>
          <a:lstStyle/>
          <a:p>
            <a:r>
              <a:rPr lang="en-US" dirty="0"/>
              <a:t>R01 HD111016 // Multiple PI Belfort &amp; Ramel</a:t>
            </a:r>
          </a:p>
        </p:txBody>
      </p:sp>
    </p:spTree>
    <p:extLst>
      <p:ext uri="{BB962C8B-B14F-4D97-AF65-F5344CB8AC3E}">
        <p14:creationId xmlns:p14="http://schemas.microsoft.com/office/powerpoint/2010/main" val="1083718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56ED9-44F3-4D0D-8FA7-45F174437B9D}"/>
              </a:ext>
            </a:extLst>
          </p:cNvPr>
          <p:cNvSpPr>
            <a:spLocks noGrp="1"/>
          </p:cNvSpPr>
          <p:nvPr>
            <p:ph type="title"/>
          </p:nvPr>
        </p:nvSpPr>
        <p:spPr/>
        <p:txBody>
          <a:bodyPr>
            <a:normAutofit/>
          </a:bodyPr>
          <a:lstStyle/>
          <a:p>
            <a:r>
              <a:rPr lang="en-US" b="1" dirty="0">
                <a:solidFill>
                  <a:srgbClr val="009999"/>
                </a:solidFill>
              </a:rPr>
              <a:t>We will establish gestational age-based reference curves for body composition.</a:t>
            </a:r>
          </a:p>
        </p:txBody>
      </p:sp>
      <p:sp>
        <p:nvSpPr>
          <p:cNvPr id="6" name="TextBox 5">
            <a:extLst>
              <a:ext uri="{FF2B5EF4-FFF2-40B4-BE49-F238E27FC236}">
                <a16:creationId xmlns:a16="http://schemas.microsoft.com/office/drawing/2014/main" id="{1CD5C03D-74F6-4EBA-9F5C-3A14D1FCA594}"/>
              </a:ext>
            </a:extLst>
          </p:cNvPr>
          <p:cNvSpPr txBox="1"/>
          <p:nvPr/>
        </p:nvSpPr>
        <p:spPr>
          <a:xfrm>
            <a:off x="1077532" y="2642965"/>
            <a:ext cx="10175355" cy="2123658"/>
          </a:xfrm>
          <a:prstGeom prst="rect">
            <a:avLst/>
          </a:prstGeom>
          <a:noFill/>
        </p:spPr>
        <p:txBody>
          <a:bodyPr wrap="square" rtlCol="0">
            <a:spAutoFit/>
          </a:bodyPr>
          <a:lstStyle/>
          <a:p>
            <a:r>
              <a:rPr lang="en-US" sz="2800" b="1" dirty="0">
                <a:solidFill>
                  <a:srgbClr val="7030A0"/>
                </a:solidFill>
              </a:rPr>
              <a:t>Aim 1) </a:t>
            </a:r>
            <a:r>
              <a:rPr lang="en-US" sz="2800" dirty="0">
                <a:solidFill>
                  <a:srgbClr val="7030A0"/>
                </a:solidFill>
              </a:rPr>
              <a:t>Derive valid </a:t>
            </a:r>
            <a:r>
              <a:rPr lang="en-US" sz="2800" b="1" i="1" dirty="0">
                <a:solidFill>
                  <a:srgbClr val="7030A0"/>
                </a:solidFill>
              </a:rPr>
              <a:t>prediction equations </a:t>
            </a:r>
            <a:r>
              <a:rPr lang="en-US" sz="2800" dirty="0">
                <a:solidFill>
                  <a:srgbClr val="7030A0"/>
                </a:solidFill>
              </a:rPr>
              <a:t>for fat-free mass using bioimpedance with ADP as the gold standard</a:t>
            </a:r>
          </a:p>
          <a:p>
            <a:r>
              <a:rPr lang="en-US" sz="2000" dirty="0">
                <a:solidFill>
                  <a:srgbClr val="7030A0"/>
                </a:solidFill>
              </a:rPr>
              <a:t>	</a:t>
            </a:r>
            <a:endParaRPr lang="en-US" sz="2800" b="1" dirty="0">
              <a:solidFill>
                <a:srgbClr val="7030A0"/>
              </a:solidFill>
            </a:endParaRPr>
          </a:p>
          <a:p>
            <a:r>
              <a:rPr lang="en-US" sz="2800" b="1" dirty="0">
                <a:solidFill>
                  <a:srgbClr val="7030A0"/>
                </a:solidFill>
              </a:rPr>
              <a:t>Aim 2) </a:t>
            </a:r>
            <a:r>
              <a:rPr lang="en-US" sz="2800" dirty="0">
                <a:solidFill>
                  <a:srgbClr val="7030A0"/>
                </a:solidFill>
              </a:rPr>
              <a:t>Create size-at-birth </a:t>
            </a:r>
            <a:r>
              <a:rPr lang="en-US" sz="2800" b="1" i="1" dirty="0">
                <a:solidFill>
                  <a:srgbClr val="7030A0"/>
                </a:solidFill>
              </a:rPr>
              <a:t>reference curves </a:t>
            </a:r>
            <a:r>
              <a:rPr lang="en-US" sz="2800" dirty="0">
                <a:solidFill>
                  <a:srgbClr val="7030A0"/>
                </a:solidFill>
              </a:rPr>
              <a:t>for fat-free mass from 24 to 35 weeks of gestation using bioimpedance</a:t>
            </a:r>
          </a:p>
        </p:txBody>
      </p:sp>
      <p:sp>
        <p:nvSpPr>
          <p:cNvPr id="3" name="TextBox 2">
            <a:extLst>
              <a:ext uri="{FF2B5EF4-FFF2-40B4-BE49-F238E27FC236}">
                <a16:creationId xmlns:a16="http://schemas.microsoft.com/office/drawing/2014/main" id="{158752B0-5506-A728-F981-ACA22AA9529F}"/>
              </a:ext>
            </a:extLst>
          </p:cNvPr>
          <p:cNvSpPr txBox="1"/>
          <p:nvPr/>
        </p:nvSpPr>
        <p:spPr>
          <a:xfrm>
            <a:off x="1297859" y="5161935"/>
            <a:ext cx="9198460" cy="461665"/>
          </a:xfrm>
          <a:prstGeom prst="rect">
            <a:avLst/>
          </a:prstGeom>
          <a:noFill/>
        </p:spPr>
        <p:txBody>
          <a:bodyPr wrap="square" rtlCol="0">
            <a:spAutoFit/>
          </a:bodyPr>
          <a:lstStyle/>
          <a:p>
            <a:pPr algn="ctr"/>
            <a:r>
              <a:rPr lang="en-US" sz="2400" b="1" i="1" u="sng" dirty="0">
                <a:solidFill>
                  <a:srgbClr val="FF0000"/>
                </a:solidFill>
              </a:rPr>
              <a:t>Overcome key barriers</a:t>
            </a:r>
            <a:r>
              <a:rPr lang="en-US" sz="2400" b="1" i="1" dirty="0">
                <a:solidFill>
                  <a:srgbClr val="FF0000"/>
                </a:solidFill>
              </a:rPr>
              <a:t> </a:t>
            </a:r>
            <a:r>
              <a:rPr lang="en-US" sz="2400" i="1" dirty="0">
                <a:solidFill>
                  <a:srgbClr val="FF0000"/>
                </a:solidFill>
              </a:rPr>
              <a:t>to applying this approach in the NICU setting</a:t>
            </a:r>
          </a:p>
        </p:txBody>
      </p:sp>
    </p:spTree>
    <p:extLst>
      <p:ext uri="{BB962C8B-B14F-4D97-AF65-F5344CB8AC3E}">
        <p14:creationId xmlns:p14="http://schemas.microsoft.com/office/powerpoint/2010/main" val="3175071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56ED9-44F3-4D0D-8FA7-45F174437B9D}"/>
              </a:ext>
            </a:extLst>
          </p:cNvPr>
          <p:cNvSpPr>
            <a:spLocks noGrp="1"/>
          </p:cNvSpPr>
          <p:nvPr>
            <p:ph type="title"/>
          </p:nvPr>
        </p:nvSpPr>
        <p:spPr/>
        <p:txBody>
          <a:bodyPr>
            <a:normAutofit/>
          </a:bodyPr>
          <a:lstStyle/>
          <a:p>
            <a:r>
              <a:rPr lang="en-US" b="1" dirty="0">
                <a:solidFill>
                  <a:srgbClr val="009999"/>
                </a:solidFill>
              </a:rPr>
              <a:t>We will explore fat-free mass accretion </a:t>
            </a:r>
            <a:r>
              <a:rPr lang="en-US" b="1" u="sng" dirty="0">
                <a:solidFill>
                  <a:srgbClr val="009999"/>
                </a:solidFill>
              </a:rPr>
              <a:t>over time</a:t>
            </a:r>
            <a:r>
              <a:rPr lang="en-US" b="1" dirty="0">
                <a:solidFill>
                  <a:srgbClr val="009999"/>
                </a:solidFill>
              </a:rPr>
              <a:t> in relation to brain health.</a:t>
            </a:r>
          </a:p>
        </p:txBody>
      </p:sp>
      <p:sp>
        <p:nvSpPr>
          <p:cNvPr id="3" name="TextBox 2">
            <a:extLst>
              <a:ext uri="{FF2B5EF4-FFF2-40B4-BE49-F238E27FC236}">
                <a16:creationId xmlns:a16="http://schemas.microsoft.com/office/drawing/2014/main" id="{333FC10A-EE7C-4BDA-8EED-95800B2A48F9}"/>
              </a:ext>
            </a:extLst>
          </p:cNvPr>
          <p:cNvSpPr txBox="1"/>
          <p:nvPr/>
        </p:nvSpPr>
        <p:spPr>
          <a:xfrm>
            <a:off x="1178445" y="2898338"/>
            <a:ext cx="10175355" cy="1384995"/>
          </a:xfrm>
          <a:prstGeom prst="rect">
            <a:avLst/>
          </a:prstGeom>
          <a:noFill/>
        </p:spPr>
        <p:txBody>
          <a:bodyPr wrap="square" rtlCol="0">
            <a:spAutoFit/>
          </a:bodyPr>
          <a:lstStyle/>
          <a:p>
            <a:r>
              <a:rPr lang="en-US" sz="2800" b="1" dirty="0">
                <a:solidFill>
                  <a:srgbClr val="7030A0"/>
                </a:solidFill>
              </a:rPr>
              <a:t>Aim 3) </a:t>
            </a:r>
            <a:r>
              <a:rPr lang="en-US" sz="2800" dirty="0">
                <a:solidFill>
                  <a:srgbClr val="7030A0"/>
                </a:solidFill>
              </a:rPr>
              <a:t>Use bioimpedance data to examine </a:t>
            </a:r>
            <a:r>
              <a:rPr lang="en-US" sz="2800" b="1" i="1" dirty="0">
                <a:solidFill>
                  <a:srgbClr val="7030A0"/>
                </a:solidFill>
              </a:rPr>
              <a:t>fat-free mass accretion over time</a:t>
            </a:r>
            <a:r>
              <a:rPr lang="en-US" sz="2800" b="1" dirty="0">
                <a:solidFill>
                  <a:srgbClr val="7030A0"/>
                </a:solidFill>
              </a:rPr>
              <a:t> in NICU as predictor of brain structure and function </a:t>
            </a:r>
            <a:r>
              <a:rPr lang="en-US" sz="2800" dirty="0">
                <a:solidFill>
                  <a:srgbClr val="7030A0"/>
                </a:solidFill>
              </a:rPr>
              <a:t>(MRI &amp; EEG at term, Bayley-4 at 12 months)</a:t>
            </a:r>
          </a:p>
        </p:txBody>
      </p:sp>
      <p:sp>
        <p:nvSpPr>
          <p:cNvPr id="4" name="TextBox 3">
            <a:extLst>
              <a:ext uri="{FF2B5EF4-FFF2-40B4-BE49-F238E27FC236}">
                <a16:creationId xmlns:a16="http://schemas.microsoft.com/office/drawing/2014/main" id="{A15FF650-9996-39A1-8CB5-D6CCFE0B1D5A}"/>
              </a:ext>
            </a:extLst>
          </p:cNvPr>
          <p:cNvSpPr txBox="1"/>
          <p:nvPr/>
        </p:nvSpPr>
        <p:spPr>
          <a:xfrm>
            <a:off x="2212257" y="4739148"/>
            <a:ext cx="7448319" cy="830997"/>
          </a:xfrm>
          <a:prstGeom prst="rect">
            <a:avLst/>
          </a:prstGeom>
          <a:noFill/>
        </p:spPr>
        <p:txBody>
          <a:bodyPr wrap="square" rtlCol="0">
            <a:spAutoFit/>
          </a:bodyPr>
          <a:lstStyle/>
          <a:p>
            <a:pPr algn="ctr"/>
            <a:r>
              <a:rPr lang="en-US" sz="2400" b="1" i="1" u="sng" dirty="0">
                <a:solidFill>
                  <a:srgbClr val="FF0000"/>
                </a:solidFill>
              </a:rPr>
              <a:t>Apply new tools</a:t>
            </a:r>
            <a:r>
              <a:rPr lang="en-US" sz="2400" i="1" dirty="0">
                <a:solidFill>
                  <a:srgbClr val="FF0000"/>
                </a:solidFill>
              </a:rPr>
              <a:t> to further understanding of fat-free mass as a “brain specific” nutritional status indicator. </a:t>
            </a:r>
          </a:p>
        </p:txBody>
      </p:sp>
    </p:spTree>
    <p:extLst>
      <p:ext uri="{BB962C8B-B14F-4D97-AF65-F5344CB8AC3E}">
        <p14:creationId xmlns:p14="http://schemas.microsoft.com/office/powerpoint/2010/main" val="123597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CD119E-B8FD-6343-948B-608684467F87}"/>
              </a:ext>
            </a:extLst>
          </p:cNvPr>
          <p:cNvPicPr>
            <a:picLocks noChangeAspect="1"/>
          </p:cNvPicPr>
          <p:nvPr/>
        </p:nvPicPr>
        <p:blipFill>
          <a:blip r:embed="rId3"/>
          <a:stretch>
            <a:fillRect/>
          </a:stretch>
        </p:blipFill>
        <p:spPr>
          <a:xfrm>
            <a:off x="979331" y="1507548"/>
            <a:ext cx="5942580" cy="3355809"/>
          </a:xfrm>
          <a:prstGeom prst="rect">
            <a:avLst/>
          </a:prstGeom>
        </p:spPr>
      </p:pic>
      <p:sp>
        <p:nvSpPr>
          <p:cNvPr id="3" name="TextBox 2">
            <a:extLst>
              <a:ext uri="{FF2B5EF4-FFF2-40B4-BE49-F238E27FC236}">
                <a16:creationId xmlns:a16="http://schemas.microsoft.com/office/drawing/2014/main" id="{156C4543-3C49-03AE-E65A-EDD03665B7BC}"/>
              </a:ext>
            </a:extLst>
          </p:cNvPr>
          <p:cNvSpPr txBox="1"/>
          <p:nvPr/>
        </p:nvSpPr>
        <p:spPr>
          <a:xfrm>
            <a:off x="7020233" y="1108483"/>
            <a:ext cx="4837470" cy="4062651"/>
          </a:xfrm>
          <a:prstGeom prst="rect">
            <a:avLst/>
          </a:prstGeom>
          <a:solidFill>
            <a:schemeClr val="accent5">
              <a:lumMod val="20000"/>
              <a:lumOff val="80000"/>
            </a:schemeClr>
          </a:solidFill>
        </p:spPr>
        <p:txBody>
          <a:bodyPr wrap="square" rtlCol="0">
            <a:spAutoFit/>
          </a:bodyPr>
          <a:lstStyle/>
          <a:p>
            <a:r>
              <a:rPr lang="en-US" sz="2000" dirty="0"/>
              <a:t>Total n=390 participants from 4 NICUs </a:t>
            </a:r>
          </a:p>
          <a:p>
            <a:r>
              <a:rPr lang="en-US" sz="2000" dirty="0"/>
              <a:t>Singletons born 23-35 completed weeks’ GA</a:t>
            </a:r>
          </a:p>
          <a:p>
            <a:r>
              <a:rPr lang="en-US" sz="2000" dirty="0"/>
              <a:t>Exclude BW&lt;3</a:t>
            </a:r>
            <a:r>
              <a:rPr lang="en-US" sz="2000" baseline="30000" dirty="0"/>
              <a:t>rd</a:t>
            </a:r>
            <a:r>
              <a:rPr lang="en-US" sz="2000" dirty="0"/>
              <a:t> percentile, anomalies</a:t>
            </a:r>
          </a:p>
          <a:p>
            <a:endParaRPr lang="en-US" dirty="0"/>
          </a:p>
          <a:p>
            <a:r>
              <a:rPr lang="en-US" b="1" dirty="0"/>
              <a:t>Aim 1 (equation)</a:t>
            </a:r>
          </a:p>
          <a:p>
            <a:pPr marL="285750" indent="-285750">
              <a:buFont typeface="Arial" panose="020B0604020202020204" pitchFamily="34" charset="0"/>
              <a:buChar char="•"/>
            </a:pPr>
            <a:r>
              <a:rPr lang="en-US" dirty="0"/>
              <a:t>All GA, concurrent BIA+ADP</a:t>
            </a:r>
          </a:p>
          <a:p>
            <a:endParaRPr lang="en-US" dirty="0"/>
          </a:p>
          <a:p>
            <a:r>
              <a:rPr lang="en-US" b="1" dirty="0"/>
              <a:t>Aim 2 (size at birth reference)</a:t>
            </a:r>
          </a:p>
          <a:p>
            <a:pPr marL="285750" indent="-285750">
              <a:buFont typeface="Arial" panose="020B0604020202020204" pitchFamily="34" charset="0"/>
              <a:buChar char="•"/>
            </a:pPr>
            <a:r>
              <a:rPr lang="en-US" dirty="0"/>
              <a:t>All GA, BIA within 72 hours </a:t>
            </a:r>
          </a:p>
          <a:p>
            <a:endParaRPr lang="en-US" dirty="0"/>
          </a:p>
          <a:p>
            <a:r>
              <a:rPr lang="en-US" b="1" dirty="0"/>
              <a:t>Aim 3 (longitudinal BIA, brain health)</a:t>
            </a:r>
          </a:p>
          <a:p>
            <a:pPr marL="285750" indent="-285750">
              <a:buFont typeface="Arial" panose="020B0604020202020204" pitchFamily="34" charset="0"/>
              <a:buChar char="•"/>
            </a:pPr>
            <a:r>
              <a:rPr lang="en-US" dirty="0"/>
              <a:t>GA 23-31 weeks</a:t>
            </a:r>
          </a:p>
          <a:p>
            <a:pPr marL="285750" indent="-285750">
              <a:buFont typeface="Arial" panose="020B0604020202020204" pitchFamily="34" charset="0"/>
              <a:buChar char="•"/>
            </a:pPr>
            <a:r>
              <a:rPr lang="en-US" dirty="0"/>
              <a:t>4 &amp; 12 month follow-up at all sites</a:t>
            </a:r>
          </a:p>
          <a:p>
            <a:pPr marL="285750" indent="-285750">
              <a:buFont typeface="Arial" panose="020B0604020202020204" pitchFamily="34" charset="0"/>
              <a:buChar char="•"/>
            </a:pPr>
            <a:r>
              <a:rPr lang="en-US" dirty="0"/>
              <a:t>MRI &amp; EEG at BWH, UMMCH only</a:t>
            </a:r>
          </a:p>
        </p:txBody>
      </p:sp>
    </p:spTree>
    <p:extLst>
      <p:ext uri="{BB962C8B-B14F-4D97-AF65-F5344CB8AC3E}">
        <p14:creationId xmlns:p14="http://schemas.microsoft.com/office/powerpoint/2010/main" val="1894077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9CF43F-A7F3-4F40-A3B7-355C09F4825E}"/>
              </a:ext>
            </a:extLst>
          </p:cNvPr>
          <p:cNvSpPr>
            <a:spLocks noGrp="1"/>
          </p:cNvSpPr>
          <p:nvPr>
            <p:ph type="title"/>
          </p:nvPr>
        </p:nvSpPr>
        <p:spPr/>
        <p:txBody>
          <a:bodyPr/>
          <a:lstStyle/>
          <a:p>
            <a:r>
              <a:rPr lang="en-US" b="1" dirty="0">
                <a:solidFill>
                  <a:srgbClr val="008080"/>
                </a:solidFill>
              </a:rPr>
              <a:t>Take home points</a:t>
            </a:r>
          </a:p>
        </p:txBody>
      </p:sp>
      <p:sp>
        <p:nvSpPr>
          <p:cNvPr id="7" name="TextBox 6">
            <a:extLst>
              <a:ext uri="{FF2B5EF4-FFF2-40B4-BE49-F238E27FC236}">
                <a16:creationId xmlns:a16="http://schemas.microsoft.com/office/drawing/2014/main" id="{F02BA0DB-995A-4B48-B25E-708E3171B60E}"/>
              </a:ext>
            </a:extLst>
          </p:cNvPr>
          <p:cNvSpPr txBox="1"/>
          <p:nvPr/>
        </p:nvSpPr>
        <p:spPr>
          <a:xfrm>
            <a:off x="2683722" y="5239241"/>
            <a:ext cx="95082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Accurate and specific indicators of nutritional status are needed to guide decision-making. </a:t>
            </a:r>
          </a:p>
        </p:txBody>
      </p:sp>
      <p:sp>
        <p:nvSpPr>
          <p:cNvPr id="8" name="TextBox 7">
            <a:extLst>
              <a:ext uri="{FF2B5EF4-FFF2-40B4-BE49-F238E27FC236}">
                <a16:creationId xmlns:a16="http://schemas.microsoft.com/office/drawing/2014/main" id="{11AAB515-B103-4F5F-86B2-45BAEE4F4671}"/>
              </a:ext>
            </a:extLst>
          </p:cNvPr>
          <p:cNvSpPr txBox="1"/>
          <p:nvPr/>
        </p:nvSpPr>
        <p:spPr>
          <a:xfrm>
            <a:off x="2683722" y="1949313"/>
            <a:ext cx="85024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Nutritional care in the NICU sets the stage for lifelong health of preterm infants.</a:t>
            </a:r>
          </a:p>
        </p:txBody>
      </p:sp>
      <p:sp>
        <p:nvSpPr>
          <p:cNvPr id="23" name="TextBox 22">
            <a:extLst>
              <a:ext uri="{FF2B5EF4-FFF2-40B4-BE49-F238E27FC236}">
                <a16:creationId xmlns:a16="http://schemas.microsoft.com/office/drawing/2014/main" id="{731F031F-061B-7B4F-97C8-3E4409521E72}"/>
              </a:ext>
            </a:extLst>
          </p:cNvPr>
          <p:cNvSpPr txBox="1"/>
          <p:nvPr/>
        </p:nvSpPr>
        <p:spPr>
          <a:xfrm>
            <a:off x="3476553" y="5608573"/>
            <a:ext cx="7709607" cy="64633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dirty="0">
                <a:solidFill>
                  <a:prstClr val="black"/>
                </a:solidFill>
                <a:latin typeface="Calibri" panose="020F0502020204030204"/>
              </a:rPr>
              <a:t>Anthropometry – </a:t>
            </a:r>
            <a:r>
              <a:rPr lang="en-US" i="1" dirty="0">
                <a:solidFill>
                  <a:prstClr val="black"/>
                </a:solidFill>
                <a:latin typeface="Calibri" panose="020F0502020204030204"/>
              </a:rPr>
              <a:t>time to question the dogma of the reference fetus?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Body composition –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need better methods before we decide about utility.</a:t>
            </a:r>
          </a:p>
        </p:txBody>
      </p:sp>
      <p:pic>
        <p:nvPicPr>
          <p:cNvPr id="2" name="Picture 1">
            <a:extLst>
              <a:ext uri="{FF2B5EF4-FFF2-40B4-BE49-F238E27FC236}">
                <a16:creationId xmlns:a16="http://schemas.microsoft.com/office/drawing/2014/main" id="{9D864D4B-D723-3F04-3173-9E3D4856F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888" y="1354065"/>
            <a:ext cx="1235110" cy="1490651"/>
          </a:xfrm>
          <a:prstGeom prst="rect">
            <a:avLst/>
          </a:prstGeom>
        </p:spPr>
      </p:pic>
      <p:pic>
        <p:nvPicPr>
          <p:cNvPr id="3" name="Picture 2">
            <a:extLst>
              <a:ext uri="{FF2B5EF4-FFF2-40B4-BE49-F238E27FC236}">
                <a16:creationId xmlns:a16="http://schemas.microsoft.com/office/drawing/2014/main" id="{8D668598-F85C-1A73-C106-5A129CC7C5FA}"/>
              </a:ext>
            </a:extLst>
          </p:cNvPr>
          <p:cNvPicPr>
            <a:picLocks noChangeAspect="1" noChangeArrowheads="1"/>
          </p:cNvPicPr>
          <p:nvPr/>
        </p:nvPicPr>
        <p:blipFill rotWithShape="1">
          <a:blip r:embed="rId4" cstate="print"/>
          <a:srcRect t="1" b="18630"/>
          <a:stretch/>
        </p:blipFill>
        <p:spPr bwMode="auto">
          <a:xfrm>
            <a:off x="677385" y="4801206"/>
            <a:ext cx="1749301" cy="1845579"/>
          </a:xfrm>
          <a:prstGeom prst="rect">
            <a:avLst/>
          </a:prstGeom>
          <a:noFill/>
          <a:ln w="9525">
            <a:noFill/>
            <a:miter lim="800000"/>
            <a:headEnd/>
            <a:tailEnd/>
          </a:ln>
        </p:spPr>
      </p:pic>
      <p:grpSp>
        <p:nvGrpSpPr>
          <p:cNvPr id="5" name="Group 4">
            <a:extLst>
              <a:ext uri="{FF2B5EF4-FFF2-40B4-BE49-F238E27FC236}">
                <a16:creationId xmlns:a16="http://schemas.microsoft.com/office/drawing/2014/main" id="{4C22EDBE-AF38-1FE0-0709-FA7CC59F095A}"/>
              </a:ext>
            </a:extLst>
          </p:cNvPr>
          <p:cNvGrpSpPr/>
          <p:nvPr/>
        </p:nvGrpSpPr>
        <p:grpSpPr>
          <a:xfrm>
            <a:off x="589885" y="3067864"/>
            <a:ext cx="1924300" cy="1341082"/>
            <a:chOff x="7068509" y="1828753"/>
            <a:chExt cx="4428012" cy="4037891"/>
          </a:xfrm>
        </p:grpSpPr>
        <p:pic>
          <p:nvPicPr>
            <p:cNvPr id="6" name="Graphic 5" descr="Scales of justice outline">
              <a:extLst>
                <a:ext uri="{FF2B5EF4-FFF2-40B4-BE49-F238E27FC236}">
                  <a16:creationId xmlns:a16="http://schemas.microsoft.com/office/drawing/2014/main" id="{2726904A-C6F8-748A-7C0A-DDB957E3AE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58630" y="1828753"/>
              <a:ext cx="4037891" cy="4037891"/>
            </a:xfrm>
            <a:prstGeom prst="rect">
              <a:avLst/>
            </a:prstGeom>
          </p:spPr>
        </p:pic>
        <p:pic>
          <p:nvPicPr>
            <p:cNvPr id="9" name="Picture 8">
              <a:extLst>
                <a:ext uri="{FF2B5EF4-FFF2-40B4-BE49-F238E27FC236}">
                  <a16:creationId xmlns:a16="http://schemas.microsoft.com/office/drawing/2014/main" id="{D9C17732-E342-C9B5-2B2E-79F95234F54C}"/>
                </a:ext>
              </a:extLst>
            </p:cNvPr>
            <p:cNvPicPr>
              <a:picLocks noChangeAspect="1"/>
            </p:cNvPicPr>
            <p:nvPr/>
          </p:nvPicPr>
          <p:blipFill rotWithShape="1">
            <a:blip r:embed="rId7"/>
            <a:srcRect r="6044" b="25846"/>
            <a:stretch/>
          </p:blipFill>
          <p:spPr>
            <a:xfrm>
              <a:off x="7068509" y="2695577"/>
              <a:ext cx="1882985" cy="1486124"/>
            </a:xfrm>
            <a:prstGeom prst="rect">
              <a:avLst/>
            </a:prstGeom>
          </p:spPr>
        </p:pic>
        <p:pic>
          <p:nvPicPr>
            <p:cNvPr id="10" name="Picture 9">
              <a:extLst>
                <a:ext uri="{FF2B5EF4-FFF2-40B4-BE49-F238E27FC236}">
                  <a16:creationId xmlns:a16="http://schemas.microsoft.com/office/drawing/2014/main" id="{3F190749-E686-A02D-34C1-34BB1CA35D8F}"/>
                </a:ext>
              </a:extLst>
            </p:cNvPr>
            <p:cNvPicPr>
              <a:picLocks noChangeAspect="1"/>
            </p:cNvPicPr>
            <p:nvPr/>
          </p:nvPicPr>
          <p:blipFill rotWithShape="1">
            <a:blip r:embed="rId8"/>
            <a:srcRect r="13665" b="19835"/>
            <a:stretch/>
          </p:blipFill>
          <p:spPr>
            <a:xfrm>
              <a:off x="9651863" y="2714826"/>
              <a:ext cx="1730812" cy="1607135"/>
            </a:xfrm>
            <a:prstGeom prst="rect">
              <a:avLst/>
            </a:prstGeom>
          </p:spPr>
        </p:pic>
      </p:grpSp>
      <p:sp>
        <p:nvSpPr>
          <p:cNvPr id="11" name="TextBox 10">
            <a:extLst>
              <a:ext uri="{FF2B5EF4-FFF2-40B4-BE49-F238E27FC236}">
                <a16:creationId xmlns:a16="http://schemas.microsoft.com/office/drawing/2014/main" id="{B5D9D93B-8B3F-98A9-C39F-B4E90B8974CA}"/>
              </a:ext>
            </a:extLst>
          </p:cNvPr>
          <p:cNvSpPr txBox="1"/>
          <p:nvPr/>
        </p:nvSpPr>
        <p:spPr>
          <a:xfrm>
            <a:off x="2683722" y="3594277"/>
            <a:ext cx="95082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libri" panose="020F0502020204030204"/>
              </a:rPr>
              <a:t>An optimal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NICU diet supports brain development while minimizing cardiometabolic risks.</a:t>
            </a:r>
          </a:p>
        </p:txBody>
      </p:sp>
      <p:sp>
        <p:nvSpPr>
          <p:cNvPr id="12" name="TextBox 11">
            <a:extLst>
              <a:ext uri="{FF2B5EF4-FFF2-40B4-BE49-F238E27FC236}">
                <a16:creationId xmlns:a16="http://schemas.microsoft.com/office/drawing/2014/main" id="{A427E0AA-32EC-56FE-429D-BB201D4B3551}"/>
              </a:ext>
            </a:extLst>
          </p:cNvPr>
          <p:cNvSpPr txBox="1"/>
          <p:nvPr/>
        </p:nvSpPr>
        <p:spPr>
          <a:xfrm>
            <a:off x="3354282" y="2402463"/>
            <a:ext cx="82570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Both neurodevelopment and cardiometabolic health have early origins.</a:t>
            </a:r>
          </a:p>
        </p:txBody>
      </p:sp>
      <p:sp>
        <p:nvSpPr>
          <p:cNvPr id="13" name="TextBox 12">
            <a:extLst>
              <a:ext uri="{FF2B5EF4-FFF2-40B4-BE49-F238E27FC236}">
                <a16:creationId xmlns:a16="http://schemas.microsoft.com/office/drawing/2014/main" id="{88F4B749-9E71-6E63-160B-BA61D6D37949}"/>
              </a:ext>
            </a:extLst>
          </p:cNvPr>
          <p:cNvSpPr txBox="1"/>
          <p:nvPr/>
        </p:nvSpPr>
        <p:spPr>
          <a:xfrm>
            <a:off x="3354282" y="4111206"/>
            <a:ext cx="82570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Balancing lean tissue growth with fat accumulation may be important.</a:t>
            </a:r>
          </a:p>
        </p:txBody>
      </p:sp>
    </p:spTree>
    <p:extLst>
      <p:ext uri="{BB962C8B-B14F-4D97-AF65-F5344CB8AC3E}">
        <p14:creationId xmlns:p14="http://schemas.microsoft.com/office/powerpoint/2010/main" val="3486664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65B1E-5363-AA4A-8CAB-90B6A085F3BE}"/>
              </a:ext>
            </a:extLst>
          </p:cNvPr>
          <p:cNvSpPr>
            <a:spLocks noGrp="1"/>
          </p:cNvSpPr>
          <p:nvPr>
            <p:ph type="title"/>
          </p:nvPr>
        </p:nvSpPr>
        <p:spPr>
          <a:xfrm>
            <a:off x="415290" y="296545"/>
            <a:ext cx="11117580" cy="1325563"/>
          </a:xfrm>
        </p:spPr>
        <p:txBody>
          <a:bodyPr>
            <a:normAutofit/>
          </a:bodyPr>
          <a:lstStyle/>
          <a:p>
            <a:r>
              <a:rPr lang="en-US" sz="4000" b="1" dirty="0">
                <a:solidFill>
                  <a:srgbClr val="008080"/>
                </a:solidFill>
              </a:rPr>
              <a:t>Preterm birth increases </a:t>
            </a:r>
            <a:r>
              <a:rPr lang="en-US" sz="4000" b="1" u="sng" dirty="0">
                <a:solidFill>
                  <a:srgbClr val="008080"/>
                </a:solidFill>
              </a:rPr>
              <a:t>cardiovascular disease</a:t>
            </a:r>
            <a:r>
              <a:rPr lang="en-US" sz="4000" b="1" dirty="0">
                <a:solidFill>
                  <a:srgbClr val="008080"/>
                </a:solidFill>
              </a:rPr>
              <a:t> risk.</a:t>
            </a:r>
          </a:p>
        </p:txBody>
      </p:sp>
      <p:pic>
        <p:nvPicPr>
          <p:cNvPr id="4" name="Picture 3">
            <a:extLst>
              <a:ext uri="{FF2B5EF4-FFF2-40B4-BE49-F238E27FC236}">
                <a16:creationId xmlns:a16="http://schemas.microsoft.com/office/drawing/2014/main" id="{14754E29-1313-469A-AC6C-7CBC80403CBF}"/>
              </a:ext>
            </a:extLst>
          </p:cNvPr>
          <p:cNvPicPr>
            <a:picLocks noChangeAspect="1"/>
          </p:cNvPicPr>
          <p:nvPr/>
        </p:nvPicPr>
        <p:blipFill>
          <a:blip r:embed="rId3"/>
          <a:stretch>
            <a:fillRect/>
          </a:stretch>
        </p:blipFill>
        <p:spPr>
          <a:xfrm>
            <a:off x="3253551" y="1308790"/>
            <a:ext cx="5684897" cy="5330107"/>
          </a:xfrm>
          <a:prstGeom prst="rect">
            <a:avLst/>
          </a:prstGeom>
        </p:spPr>
      </p:pic>
      <p:sp>
        <p:nvSpPr>
          <p:cNvPr id="5" name="TextBox 4">
            <a:extLst>
              <a:ext uri="{FF2B5EF4-FFF2-40B4-BE49-F238E27FC236}">
                <a16:creationId xmlns:a16="http://schemas.microsoft.com/office/drawing/2014/main" id="{FC64E319-5D36-4AB3-BA11-0AC39A65B093}"/>
              </a:ext>
            </a:extLst>
          </p:cNvPr>
          <p:cNvSpPr txBox="1"/>
          <p:nvPr/>
        </p:nvSpPr>
        <p:spPr>
          <a:xfrm>
            <a:off x="337358" y="5315458"/>
            <a:ext cx="29161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Adjusted hazard ratios (95% CIs), associations of preterm birth with outcomes @18-45 years vs. full term birth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Sweden, 1973-2014</a:t>
            </a:r>
          </a:p>
        </p:txBody>
      </p:sp>
      <p:sp>
        <p:nvSpPr>
          <p:cNvPr id="6" name="TextBox 5">
            <a:extLst>
              <a:ext uri="{FF2B5EF4-FFF2-40B4-BE49-F238E27FC236}">
                <a16:creationId xmlns:a16="http://schemas.microsoft.com/office/drawing/2014/main" id="{10833CE0-74DF-4C0E-B84D-D411AA99D4AC}"/>
              </a:ext>
            </a:extLst>
          </p:cNvPr>
          <p:cNvSpPr txBox="1"/>
          <p:nvPr/>
        </p:nvSpPr>
        <p:spPr>
          <a:xfrm>
            <a:off x="9234616" y="6469620"/>
            <a:ext cx="28914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Crump C.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Early Hum Dev.</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2020</a:t>
            </a:r>
          </a:p>
        </p:txBody>
      </p:sp>
      <p:sp>
        <p:nvSpPr>
          <p:cNvPr id="7" name="TextBox 6">
            <a:extLst>
              <a:ext uri="{FF2B5EF4-FFF2-40B4-BE49-F238E27FC236}">
                <a16:creationId xmlns:a16="http://schemas.microsoft.com/office/drawing/2014/main" id="{B954886B-107A-25D8-F857-A609196F531A}"/>
              </a:ext>
            </a:extLst>
          </p:cNvPr>
          <p:cNvSpPr txBox="1"/>
          <p:nvPr/>
        </p:nvSpPr>
        <p:spPr>
          <a:xfrm>
            <a:off x="9297904" y="2431912"/>
            <a:ext cx="2234966" cy="1384995"/>
          </a:xfrm>
          <a:prstGeom prst="rect">
            <a:avLst/>
          </a:prstGeom>
          <a:solidFill>
            <a:schemeClr val="accent4">
              <a:lumMod val="20000"/>
              <a:lumOff val="80000"/>
            </a:schemeClr>
          </a:solidFill>
        </p:spPr>
        <p:txBody>
          <a:bodyPr wrap="square" rtlCol="0">
            <a:spAutoFit/>
          </a:bodyPr>
          <a:lstStyle/>
          <a:p>
            <a:r>
              <a:rPr lang="en-US" sz="2800" dirty="0"/>
              <a:t>Early-life </a:t>
            </a:r>
            <a:r>
              <a:rPr lang="en-US" sz="2800" u="sng" dirty="0"/>
              <a:t>diet</a:t>
            </a:r>
            <a:r>
              <a:rPr lang="en-US" sz="2800" dirty="0"/>
              <a:t> may influence these risks.</a:t>
            </a:r>
          </a:p>
        </p:txBody>
      </p:sp>
    </p:spTree>
    <p:extLst>
      <p:ext uri="{BB962C8B-B14F-4D97-AF65-F5344CB8AC3E}">
        <p14:creationId xmlns:p14="http://schemas.microsoft.com/office/powerpoint/2010/main" val="1857215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2E264-7E5F-542E-2EE2-BBCA4D83B898}"/>
              </a:ext>
            </a:extLst>
          </p:cNvPr>
          <p:cNvSpPr>
            <a:spLocks noGrp="1"/>
          </p:cNvSpPr>
          <p:nvPr>
            <p:ph type="title"/>
          </p:nvPr>
        </p:nvSpPr>
        <p:spPr/>
        <p:txBody>
          <a:bodyPr>
            <a:normAutofit fontScale="90000"/>
          </a:bodyPr>
          <a:lstStyle/>
          <a:p>
            <a:r>
              <a:rPr lang="en-US" b="1" dirty="0">
                <a:solidFill>
                  <a:srgbClr val="008080"/>
                </a:solidFill>
              </a:rPr>
              <a:t>Tradeoffs exist between optimizing neurodevelopment and cardiometabolic health.</a:t>
            </a:r>
          </a:p>
        </p:txBody>
      </p:sp>
      <p:grpSp>
        <p:nvGrpSpPr>
          <p:cNvPr id="3" name="Group 2">
            <a:extLst>
              <a:ext uri="{FF2B5EF4-FFF2-40B4-BE49-F238E27FC236}">
                <a16:creationId xmlns:a16="http://schemas.microsoft.com/office/drawing/2014/main" id="{E446A861-12BD-5199-E519-CF190A1460AB}"/>
              </a:ext>
            </a:extLst>
          </p:cNvPr>
          <p:cNvGrpSpPr/>
          <p:nvPr/>
        </p:nvGrpSpPr>
        <p:grpSpPr>
          <a:xfrm>
            <a:off x="3275421" y="1978818"/>
            <a:ext cx="7354627" cy="4514057"/>
            <a:chOff x="1890712" y="1265812"/>
            <a:chExt cx="8410575" cy="5086350"/>
          </a:xfrm>
        </p:grpSpPr>
        <p:pic>
          <p:nvPicPr>
            <p:cNvPr id="4" name="Picture 3">
              <a:extLst>
                <a:ext uri="{FF2B5EF4-FFF2-40B4-BE49-F238E27FC236}">
                  <a16:creationId xmlns:a16="http://schemas.microsoft.com/office/drawing/2014/main" id="{7427E492-5797-0809-68E8-CCFD2485F6F0}"/>
                </a:ext>
              </a:extLst>
            </p:cNvPr>
            <p:cNvPicPr>
              <a:picLocks noChangeAspect="1"/>
            </p:cNvPicPr>
            <p:nvPr/>
          </p:nvPicPr>
          <p:blipFill>
            <a:blip r:embed="rId3"/>
            <a:stretch>
              <a:fillRect/>
            </a:stretch>
          </p:blipFill>
          <p:spPr>
            <a:xfrm>
              <a:off x="1890712" y="1265812"/>
              <a:ext cx="8410575" cy="5086350"/>
            </a:xfrm>
            <a:prstGeom prst="rect">
              <a:avLst/>
            </a:prstGeom>
          </p:spPr>
        </p:pic>
        <p:sp>
          <p:nvSpPr>
            <p:cNvPr id="5" name="Rectangle 4">
              <a:extLst>
                <a:ext uri="{FF2B5EF4-FFF2-40B4-BE49-F238E27FC236}">
                  <a16:creationId xmlns:a16="http://schemas.microsoft.com/office/drawing/2014/main" id="{C266DA3F-1DCA-3FE7-A569-F5780CB7AA6D}"/>
                </a:ext>
              </a:extLst>
            </p:cNvPr>
            <p:cNvSpPr/>
            <p:nvPr/>
          </p:nvSpPr>
          <p:spPr>
            <a:xfrm>
              <a:off x="4000500" y="3028950"/>
              <a:ext cx="1143000" cy="266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B12E1D4-3E17-DC11-DE5E-E6D4CE12E97D}"/>
                </a:ext>
              </a:extLst>
            </p:cNvPr>
            <p:cNvSpPr/>
            <p:nvPr/>
          </p:nvSpPr>
          <p:spPr>
            <a:xfrm>
              <a:off x="5753100" y="3028950"/>
              <a:ext cx="4305300" cy="2667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7E77E0D-31DD-FFB6-0A8A-EFA3581AA891}"/>
                </a:ext>
              </a:extLst>
            </p:cNvPr>
            <p:cNvSpPr/>
            <p:nvPr/>
          </p:nvSpPr>
          <p:spPr>
            <a:xfrm>
              <a:off x="4000500" y="4867275"/>
              <a:ext cx="1143000" cy="266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0307850-1A45-2BD9-D339-E500245EF6D3}"/>
                </a:ext>
              </a:extLst>
            </p:cNvPr>
            <p:cNvSpPr/>
            <p:nvPr/>
          </p:nvSpPr>
          <p:spPr>
            <a:xfrm>
              <a:off x="5753100" y="4848225"/>
              <a:ext cx="4305300" cy="26670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a:extLst>
              <a:ext uri="{FF2B5EF4-FFF2-40B4-BE49-F238E27FC236}">
                <a16:creationId xmlns:a16="http://schemas.microsoft.com/office/drawing/2014/main" id="{DF5805C9-2AAE-ED51-AED3-CA11E3DD4F6D}"/>
              </a:ext>
            </a:extLst>
          </p:cNvPr>
          <p:cNvSpPr txBox="1"/>
          <p:nvPr/>
        </p:nvSpPr>
        <p:spPr>
          <a:xfrm>
            <a:off x="267137" y="3120678"/>
            <a:ext cx="2741751" cy="1631216"/>
          </a:xfrm>
          <a:prstGeom prst="rect">
            <a:avLst/>
          </a:prstGeom>
          <a:solidFill>
            <a:schemeClr val="accent6">
              <a:lumMod val="20000"/>
              <a:lumOff val="80000"/>
            </a:schemeClr>
          </a:solidFill>
        </p:spPr>
        <p:txBody>
          <a:bodyPr wrap="square" rtlCol="0">
            <a:spAutoFit/>
          </a:bodyPr>
          <a:lstStyle/>
          <a:p>
            <a:pPr algn="ctr"/>
            <a:r>
              <a:rPr lang="en-US" sz="2000" b="1" dirty="0"/>
              <a:t>More rapid weight gain &amp; linear growth after NICU discharge </a:t>
            </a:r>
            <a:r>
              <a:rPr lang="en-US" sz="2000" dirty="0"/>
              <a:t>were associated with </a:t>
            </a:r>
            <a:r>
              <a:rPr lang="en-US" sz="2000" u="sng" dirty="0"/>
              <a:t>higher IQ</a:t>
            </a:r>
            <a:r>
              <a:rPr lang="en-US" sz="2000" dirty="0"/>
              <a:t> @school age…..</a:t>
            </a:r>
            <a:endParaRPr lang="en-US" sz="2000" u="sng" dirty="0"/>
          </a:p>
        </p:txBody>
      </p:sp>
      <p:sp>
        <p:nvSpPr>
          <p:cNvPr id="10" name="TextBox 9">
            <a:extLst>
              <a:ext uri="{FF2B5EF4-FFF2-40B4-BE49-F238E27FC236}">
                <a16:creationId xmlns:a16="http://schemas.microsoft.com/office/drawing/2014/main" id="{08DD20E9-CEA7-18D6-267A-17DC224AC062}"/>
              </a:ext>
            </a:extLst>
          </p:cNvPr>
          <p:cNvSpPr txBox="1"/>
          <p:nvPr/>
        </p:nvSpPr>
        <p:spPr>
          <a:xfrm>
            <a:off x="838200" y="5012811"/>
            <a:ext cx="1904156" cy="1015663"/>
          </a:xfrm>
          <a:prstGeom prst="rect">
            <a:avLst/>
          </a:prstGeom>
          <a:solidFill>
            <a:schemeClr val="accent2">
              <a:lumMod val="20000"/>
              <a:lumOff val="80000"/>
            </a:schemeClr>
          </a:solidFill>
        </p:spPr>
        <p:txBody>
          <a:bodyPr wrap="square" rtlCol="0">
            <a:spAutoFit/>
          </a:bodyPr>
          <a:lstStyle/>
          <a:p>
            <a:pPr algn="ctr"/>
            <a:r>
              <a:rPr lang="en-US" sz="2000" dirty="0"/>
              <a:t>…..and with higher systolic blood pressure</a:t>
            </a:r>
            <a:endParaRPr lang="en-US" sz="2000" u="sng" dirty="0"/>
          </a:p>
        </p:txBody>
      </p:sp>
      <p:sp>
        <p:nvSpPr>
          <p:cNvPr id="11" name="TextBox 10">
            <a:extLst>
              <a:ext uri="{FF2B5EF4-FFF2-40B4-BE49-F238E27FC236}">
                <a16:creationId xmlns:a16="http://schemas.microsoft.com/office/drawing/2014/main" id="{BB1EDC42-50EE-19C4-2D16-AD686193E008}"/>
              </a:ext>
            </a:extLst>
          </p:cNvPr>
          <p:cNvSpPr txBox="1"/>
          <p:nvPr/>
        </p:nvSpPr>
        <p:spPr>
          <a:xfrm>
            <a:off x="10214744" y="6519395"/>
            <a:ext cx="1977256" cy="261610"/>
          </a:xfrm>
          <a:prstGeom prst="rect">
            <a:avLst/>
          </a:prstGeom>
          <a:noFill/>
        </p:spPr>
        <p:txBody>
          <a:bodyPr wrap="square" rtlCol="0">
            <a:spAutoFit/>
          </a:bodyPr>
          <a:lstStyle/>
          <a:p>
            <a:pPr algn="ctr"/>
            <a:r>
              <a:rPr lang="en-US" sz="1100" dirty="0"/>
              <a:t>Belfort et al. </a:t>
            </a:r>
            <a:r>
              <a:rPr lang="en-US" sz="1100" i="1" dirty="0"/>
              <a:t>Pediatrics</a:t>
            </a:r>
            <a:r>
              <a:rPr lang="en-US" sz="1100" dirty="0"/>
              <a:t> 2010</a:t>
            </a:r>
          </a:p>
        </p:txBody>
      </p:sp>
    </p:spTree>
    <p:extLst>
      <p:ext uri="{BB962C8B-B14F-4D97-AF65-F5344CB8AC3E}">
        <p14:creationId xmlns:p14="http://schemas.microsoft.com/office/powerpoint/2010/main" val="1810071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AEF6-5E2B-59F0-E712-FA9B048A2BA1}"/>
              </a:ext>
            </a:extLst>
          </p:cNvPr>
          <p:cNvSpPr>
            <a:spLocks noGrp="1"/>
          </p:cNvSpPr>
          <p:nvPr>
            <p:ph type="title"/>
          </p:nvPr>
        </p:nvSpPr>
        <p:spPr/>
        <p:txBody>
          <a:bodyPr/>
          <a:lstStyle/>
          <a:p>
            <a:r>
              <a:rPr lang="en-US" b="1" dirty="0">
                <a:solidFill>
                  <a:srgbClr val="008080"/>
                </a:solidFill>
              </a:rPr>
              <a:t>These tradeoffs factor into every-day clinical decisions in the NICU.</a:t>
            </a:r>
          </a:p>
        </p:txBody>
      </p:sp>
      <p:sp>
        <p:nvSpPr>
          <p:cNvPr id="7" name="TextBox 6">
            <a:extLst>
              <a:ext uri="{FF2B5EF4-FFF2-40B4-BE49-F238E27FC236}">
                <a16:creationId xmlns:a16="http://schemas.microsoft.com/office/drawing/2014/main" id="{9573F4A2-9D05-964A-46CA-57C16A447342}"/>
              </a:ext>
            </a:extLst>
          </p:cNvPr>
          <p:cNvSpPr txBox="1"/>
          <p:nvPr/>
        </p:nvSpPr>
        <p:spPr>
          <a:xfrm>
            <a:off x="3195316" y="2044005"/>
            <a:ext cx="3702994" cy="1384995"/>
          </a:xfrm>
          <a:prstGeom prst="rect">
            <a:avLst/>
          </a:prstGeom>
          <a:solidFill>
            <a:schemeClr val="accent4">
              <a:lumMod val="20000"/>
              <a:lumOff val="80000"/>
            </a:schemeClr>
          </a:solidFill>
        </p:spPr>
        <p:txBody>
          <a:bodyPr wrap="square" rtlCol="0">
            <a:spAutoFit/>
          </a:bodyPr>
          <a:lstStyle/>
          <a:p>
            <a:pPr algn="ctr"/>
            <a:r>
              <a:rPr lang="en-US" sz="2800" dirty="0"/>
              <a:t>This baby is gaining a lot of weight, should we back off on calories?</a:t>
            </a:r>
          </a:p>
        </p:txBody>
      </p:sp>
      <p:sp>
        <p:nvSpPr>
          <p:cNvPr id="8" name="TextBox 7">
            <a:extLst>
              <a:ext uri="{FF2B5EF4-FFF2-40B4-BE49-F238E27FC236}">
                <a16:creationId xmlns:a16="http://schemas.microsoft.com/office/drawing/2014/main" id="{1B9DC0EB-EB4C-3E36-2677-A6E19A9EDF49}"/>
              </a:ext>
            </a:extLst>
          </p:cNvPr>
          <p:cNvSpPr txBox="1"/>
          <p:nvPr/>
        </p:nvSpPr>
        <p:spPr>
          <a:xfrm rot="21112541">
            <a:off x="1387198" y="4253820"/>
            <a:ext cx="4313336" cy="1815882"/>
          </a:xfrm>
          <a:prstGeom prst="rect">
            <a:avLst/>
          </a:prstGeom>
          <a:solidFill>
            <a:schemeClr val="accent4">
              <a:lumMod val="20000"/>
              <a:lumOff val="80000"/>
            </a:schemeClr>
          </a:solidFill>
        </p:spPr>
        <p:txBody>
          <a:bodyPr wrap="square" rtlCol="0">
            <a:spAutoFit/>
          </a:bodyPr>
          <a:lstStyle/>
          <a:p>
            <a:pPr algn="ctr"/>
            <a:r>
              <a:rPr lang="en-US" sz="2800" dirty="0"/>
              <a:t>This baby’s weight gain is falling off, but linear and head growth look ok, should we change anything?</a:t>
            </a:r>
          </a:p>
        </p:txBody>
      </p:sp>
      <p:sp>
        <p:nvSpPr>
          <p:cNvPr id="10" name="TextBox 9">
            <a:extLst>
              <a:ext uri="{FF2B5EF4-FFF2-40B4-BE49-F238E27FC236}">
                <a16:creationId xmlns:a16="http://schemas.microsoft.com/office/drawing/2014/main" id="{77E4F277-DA43-52F4-5935-7B677B1DE03A}"/>
              </a:ext>
            </a:extLst>
          </p:cNvPr>
          <p:cNvSpPr txBox="1"/>
          <p:nvPr/>
        </p:nvSpPr>
        <p:spPr>
          <a:xfrm rot="683722">
            <a:off x="6919335" y="4131889"/>
            <a:ext cx="3719741" cy="1815882"/>
          </a:xfrm>
          <a:prstGeom prst="rect">
            <a:avLst/>
          </a:prstGeom>
          <a:solidFill>
            <a:schemeClr val="accent4">
              <a:lumMod val="20000"/>
              <a:lumOff val="80000"/>
            </a:schemeClr>
          </a:solidFill>
        </p:spPr>
        <p:txBody>
          <a:bodyPr wrap="square" rtlCol="0">
            <a:spAutoFit/>
          </a:bodyPr>
          <a:lstStyle/>
          <a:p>
            <a:pPr algn="ctr"/>
            <a:r>
              <a:rPr lang="en-US" sz="2800" dirty="0"/>
              <a:t>This baby is heavy but short, do we need to add more protein? Reduce calories? </a:t>
            </a:r>
          </a:p>
        </p:txBody>
      </p:sp>
    </p:spTree>
    <p:extLst>
      <p:ext uri="{BB962C8B-B14F-4D97-AF65-F5344CB8AC3E}">
        <p14:creationId xmlns:p14="http://schemas.microsoft.com/office/powerpoint/2010/main" val="2549060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AEF6-5E2B-59F0-E712-FA9B048A2BA1}"/>
              </a:ext>
            </a:extLst>
          </p:cNvPr>
          <p:cNvSpPr>
            <a:spLocks noGrp="1"/>
          </p:cNvSpPr>
          <p:nvPr>
            <p:ph type="title"/>
          </p:nvPr>
        </p:nvSpPr>
        <p:spPr/>
        <p:txBody>
          <a:bodyPr>
            <a:normAutofit/>
          </a:bodyPr>
          <a:lstStyle/>
          <a:p>
            <a:r>
              <a:rPr lang="en-US" b="1" dirty="0">
                <a:solidFill>
                  <a:srgbClr val="008080"/>
                </a:solidFill>
              </a:rPr>
              <a:t>The goal is to promote brain development </a:t>
            </a:r>
            <a:r>
              <a:rPr lang="en-US" b="1" u="sng" dirty="0">
                <a:solidFill>
                  <a:srgbClr val="008080"/>
                </a:solidFill>
              </a:rPr>
              <a:t>and</a:t>
            </a:r>
            <a:r>
              <a:rPr lang="en-US" b="1" dirty="0">
                <a:solidFill>
                  <a:srgbClr val="008080"/>
                </a:solidFill>
              </a:rPr>
              <a:t> minimize cardiometabolic risk.</a:t>
            </a:r>
          </a:p>
        </p:txBody>
      </p:sp>
      <p:grpSp>
        <p:nvGrpSpPr>
          <p:cNvPr id="3" name="Group 2">
            <a:extLst>
              <a:ext uri="{FF2B5EF4-FFF2-40B4-BE49-F238E27FC236}">
                <a16:creationId xmlns:a16="http://schemas.microsoft.com/office/drawing/2014/main" id="{5BDD2847-B3C7-3B66-C4CA-A219701B3F4D}"/>
              </a:ext>
            </a:extLst>
          </p:cNvPr>
          <p:cNvGrpSpPr/>
          <p:nvPr/>
        </p:nvGrpSpPr>
        <p:grpSpPr>
          <a:xfrm>
            <a:off x="2617365" y="1669716"/>
            <a:ext cx="6228235" cy="5188284"/>
            <a:chOff x="7068509" y="1828753"/>
            <a:chExt cx="4428012" cy="4037891"/>
          </a:xfrm>
        </p:grpSpPr>
        <p:pic>
          <p:nvPicPr>
            <p:cNvPr id="5" name="Graphic 4" descr="Scales of justice outline">
              <a:extLst>
                <a:ext uri="{FF2B5EF4-FFF2-40B4-BE49-F238E27FC236}">
                  <a16:creationId xmlns:a16="http://schemas.microsoft.com/office/drawing/2014/main" id="{3DC9FC1E-301E-5912-037D-BDA7152C22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58630" y="1828753"/>
              <a:ext cx="4037891" cy="4037891"/>
            </a:xfrm>
            <a:prstGeom prst="rect">
              <a:avLst/>
            </a:prstGeom>
          </p:spPr>
        </p:pic>
        <p:pic>
          <p:nvPicPr>
            <p:cNvPr id="9" name="Picture 8">
              <a:extLst>
                <a:ext uri="{FF2B5EF4-FFF2-40B4-BE49-F238E27FC236}">
                  <a16:creationId xmlns:a16="http://schemas.microsoft.com/office/drawing/2014/main" id="{D7F7622F-3AE8-21B1-2336-F7A76FA0F3AF}"/>
                </a:ext>
              </a:extLst>
            </p:cNvPr>
            <p:cNvPicPr>
              <a:picLocks noChangeAspect="1"/>
            </p:cNvPicPr>
            <p:nvPr/>
          </p:nvPicPr>
          <p:blipFill rotWithShape="1">
            <a:blip r:embed="rId4"/>
            <a:srcRect r="6044" b="25846"/>
            <a:stretch/>
          </p:blipFill>
          <p:spPr>
            <a:xfrm>
              <a:off x="7068509" y="2695577"/>
              <a:ext cx="1882985" cy="1486124"/>
            </a:xfrm>
            <a:prstGeom prst="rect">
              <a:avLst/>
            </a:prstGeom>
          </p:spPr>
        </p:pic>
        <p:pic>
          <p:nvPicPr>
            <p:cNvPr id="11" name="Picture 10">
              <a:extLst>
                <a:ext uri="{FF2B5EF4-FFF2-40B4-BE49-F238E27FC236}">
                  <a16:creationId xmlns:a16="http://schemas.microsoft.com/office/drawing/2014/main" id="{C0A7E6F9-0BDC-D1A6-1730-4CA2869D83A9}"/>
                </a:ext>
              </a:extLst>
            </p:cNvPr>
            <p:cNvPicPr>
              <a:picLocks noChangeAspect="1"/>
            </p:cNvPicPr>
            <p:nvPr/>
          </p:nvPicPr>
          <p:blipFill rotWithShape="1">
            <a:blip r:embed="rId5"/>
            <a:srcRect r="13665" b="19835"/>
            <a:stretch/>
          </p:blipFill>
          <p:spPr>
            <a:xfrm>
              <a:off x="9651863" y="2714826"/>
              <a:ext cx="1730812" cy="1607135"/>
            </a:xfrm>
            <a:prstGeom prst="rect">
              <a:avLst/>
            </a:prstGeom>
          </p:spPr>
        </p:pic>
      </p:grpSp>
    </p:spTree>
    <p:extLst>
      <p:ext uri="{BB962C8B-B14F-4D97-AF65-F5344CB8AC3E}">
        <p14:creationId xmlns:p14="http://schemas.microsoft.com/office/powerpoint/2010/main" val="2717265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46BF738-3012-4651-A36F-E03577BC3126}"/>
              </a:ext>
            </a:extLst>
          </p:cNvPr>
          <p:cNvGraphicFramePr>
            <a:graphicFrameLocks noChangeAspect="1"/>
          </p:cNvGraphicFramePr>
          <p:nvPr>
            <p:extLst>
              <p:ext uri="{D42A27DB-BD31-4B8C-83A1-F6EECF244321}">
                <p14:modId xmlns:p14="http://schemas.microsoft.com/office/powerpoint/2010/main" val="3486746850"/>
              </p:ext>
            </p:extLst>
          </p:nvPr>
        </p:nvGraphicFramePr>
        <p:xfrm>
          <a:off x="1371601" y="574458"/>
          <a:ext cx="3763680" cy="5709084"/>
        </p:xfrm>
        <a:graphic>
          <a:graphicData uri="http://schemas.openxmlformats.org/presentationml/2006/ole">
            <mc:AlternateContent xmlns:mc="http://schemas.openxmlformats.org/markup-compatibility/2006">
              <mc:Choice xmlns:v="urn:schemas-microsoft-com:vml" Requires="v">
                <p:oleObj name="Bitmap Image" r:id="rId3" imgW="4991040" imgH="7562880" progId="Paint.Picture">
                  <p:embed/>
                </p:oleObj>
              </mc:Choice>
              <mc:Fallback>
                <p:oleObj name="Bitmap Image" r:id="rId3" imgW="4991040" imgH="7562880" progId="Paint.Picture">
                  <p:embed/>
                  <p:pic>
                    <p:nvPicPr>
                      <p:cNvPr id="2" name="Object 1">
                        <a:extLst>
                          <a:ext uri="{FF2B5EF4-FFF2-40B4-BE49-F238E27FC236}">
                            <a16:creationId xmlns:a16="http://schemas.microsoft.com/office/drawing/2014/main" id="{C46BF738-3012-4651-A36F-E03577BC3126}"/>
                          </a:ext>
                        </a:extLst>
                      </p:cNvPr>
                      <p:cNvPicPr/>
                      <p:nvPr/>
                    </p:nvPicPr>
                    <p:blipFill>
                      <a:blip r:embed="rId4"/>
                      <a:stretch>
                        <a:fillRect/>
                      </a:stretch>
                    </p:blipFill>
                    <p:spPr>
                      <a:xfrm>
                        <a:off x="1371601" y="574458"/>
                        <a:ext cx="3763680" cy="5709084"/>
                      </a:xfrm>
                      <a:prstGeom prst="rect">
                        <a:avLst/>
                      </a:prstGeom>
                    </p:spPr>
                  </p:pic>
                </p:oleObj>
              </mc:Fallback>
            </mc:AlternateContent>
          </a:graphicData>
        </a:graphic>
      </p:graphicFrame>
      <p:sp>
        <p:nvSpPr>
          <p:cNvPr id="3" name="Speech Bubble: Rectangle with Corners Rounded 2">
            <a:extLst>
              <a:ext uri="{FF2B5EF4-FFF2-40B4-BE49-F238E27FC236}">
                <a16:creationId xmlns:a16="http://schemas.microsoft.com/office/drawing/2014/main" id="{99A8DBEC-6AE2-46EC-AEFA-40C609709EDA}"/>
              </a:ext>
            </a:extLst>
          </p:cNvPr>
          <p:cNvSpPr/>
          <p:nvPr/>
        </p:nvSpPr>
        <p:spPr>
          <a:xfrm>
            <a:off x="5530517" y="1485300"/>
            <a:ext cx="4425215" cy="2281187"/>
          </a:xfrm>
          <a:prstGeom prst="wedgeRoundRectCallout">
            <a:avLst>
              <a:gd name="adj1" fmla="val -52154"/>
              <a:gd name="adj2" fmla="val 7357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a:extLst>
              <a:ext uri="{FF2B5EF4-FFF2-40B4-BE49-F238E27FC236}">
                <a16:creationId xmlns:a16="http://schemas.microsoft.com/office/drawing/2014/main" id="{55FAC981-17AE-47F1-8D52-B5D94A045D8A}"/>
              </a:ext>
            </a:extLst>
          </p:cNvPr>
          <p:cNvSpPr txBox="1"/>
          <p:nvPr/>
        </p:nvSpPr>
        <p:spPr>
          <a:xfrm>
            <a:off x="5775960" y="1672992"/>
            <a:ext cx="4006516" cy="2031325"/>
          </a:xfrm>
          <a:prstGeom prst="rect">
            <a:avLst/>
          </a:prstGeom>
          <a:noFill/>
        </p:spPr>
        <p:txBody>
          <a:bodyPr wrap="square" rtlCol="0">
            <a:spAutoFit/>
          </a:bodyPr>
          <a:lstStyle/>
          <a:p>
            <a:pPr algn="ctr"/>
            <a:r>
              <a:rPr lang="en-US" sz="2100" i="1" dirty="0"/>
              <a:t>American Academy of Pediatrics:  </a:t>
            </a:r>
          </a:p>
          <a:p>
            <a:pPr algn="ctr"/>
            <a:r>
              <a:rPr lang="en-US" sz="2100" dirty="0"/>
              <a:t>“Current recommendations are … to approximate the </a:t>
            </a:r>
            <a:r>
              <a:rPr lang="en-US" sz="2100" u="sng" dirty="0"/>
              <a:t>rate of growth</a:t>
            </a:r>
            <a:r>
              <a:rPr lang="en-US" sz="2100" dirty="0"/>
              <a:t> and </a:t>
            </a:r>
            <a:r>
              <a:rPr lang="en-US" sz="2100" u="sng" dirty="0"/>
              <a:t>composition of weight gain</a:t>
            </a:r>
            <a:r>
              <a:rPr lang="en-US" sz="2100" dirty="0"/>
              <a:t> for a normal fetus of the same post-conceptual age”  </a:t>
            </a:r>
          </a:p>
        </p:txBody>
      </p:sp>
    </p:spTree>
    <p:extLst>
      <p:ext uri="{BB962C8B-B14F-4D97-AF65-F5344CB8AC3E}">
        <p14:creationId xmlns:p14="http://schemas.microsoft.com/office/powerpoint/2010/main" val="1659678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EF775-102E-D05D-CF7E-34D71467F4A0}"/>
              </a:ext>
            </a:extLst>
          </p:cNvPr>
          <p:cNvSpPr>
            <a:spLocks noGrp="1"/>
          </p:cNvSpPr>
          <p:nvPr>
            <p:ph type="title"/>
          </p:nvPr>
        </p:nvSpPr>
        <p:spPr>
          <a:xfrm>
            <a:off x="376666" y="295850"/>
            <a:ext cx="11540448" cy="1325563"/>
          </a:xfrm>
        </p:spPr>
        <p:txBody>
          <a:bodyPr>
            <a:noAutofit/>
          </a:bodyPr>
          <a:lstStyle/>
          <a:p>
            <a:r>
              <a:rPr lang="en-US" sz="3200" b="1" dirty="0">
                <a:solidFill>
                  <a:srgbClr val="008080"/>
                </a:solidFill>
              </a:rPr>
              <a:t>Optimal decision-making requires accurate, specific assessment of current nutritional status and response to intervention over time.</a:t>
            </a:r>
          </a:p>
        </p:txBody>
      </p:sp>
      <p:pic>
        <p:nvPicPr>
          <p:cNvPr id="7" name="Picture 6">
            <a:extLst>
              <a:ext uri="{FF2B5EF4-FFF2-40B4-BE49-F238E27FC236}">
                <a16:creationId xmlns:a16="http://schemas.microsoft.com/office/drawing/2014/main" id="{A09BB3B1-798B-053C-6061-42A9D50DA150}"/>
              </a:ext>
            </a:extLst>
          </p:cNvPr>
          <p:cNvPicPr>
            <a:picLocks noChangeAspect="1"/>
          </p:cNvPicPr>
          <p:nvPr/>
        </p:nvPicPr>
        <p:blipFill>
          <a:blip r:embed="rId3"/>
          <a:stretch>
            <a:fillRect/>
          </a:stretch>
        </p:blipFill>
        <p:spPr>
          <a:xfrm>
            <a:off x="682519" y="1791613"/>
            <a:ext cx="2794012" cy="3740054"/>
          </a:xfrm>
          <a:prstGeom prst="rect">
            <a:avLst/>
          </a:prstGeom>
        </p:spPr>
      </p:pic>
      <p:sp>
        <p:nvSpPr>
          <p:cNvPr id="8" name="TextBox 7">
            <a:extLst>
              <a:ext uri="{FF2B5EF4-FFF2-40B4-BE49-F238E27FC236}">
                <a16:creationId xmlns:a16="http://schemas.microsoft.com/office/drawing/2014/main" id="{2ECBD01D-17C6-3256-BA4E-C4CC024A5675}"/>
              </a:ext>
            </a:extLst>
          </p:cNvPr>
          <p:cNvSpPr txBox="1"/>
          <p:nvPr/>
        </p:nvSpPr>
        <p:spPr>
          <a:xfrm>
            <a:off x="354840" y="5531667"/>
            <a:ext cx="3449370" cy="923330"/>
          </a:xfrm>
          <a:prstGeom prst="rect">
            <a:avLst/>
          </a:prstGeom>
          <a:solidFill>
            <a:schemeClr val="accent5">
              <a:lumMod val="20000"/>
              <a:lumOff val="80000"/>
            </a:schemeClr>
          </a:solidFill>
        </p:spPr>
        <p:txBody>
          <a:bodyPr wrap="square" rtlCol="0">
            <a:spAutoFit/>
          </a:bodyPr>
          <a:lstStyle/>
          <a:p>
            <a:pPr algn="ctr"/>
            <a:r>
              <a:rPr lang="en-US" dirty="0"/>
              <a:t>Serial anthropometry is the primary approach to nutritional assessment in the NICU.</a:t>
            </a:r>
          </a:p>
        </p:txBody>
      </p:sp>
      <p:sp>
        <p:nvSpPr>
          <p:cNvPr id="9" name="TextBox 8">
            <a:extLst>
              <a:ext uri="{FF2B5EF4-FFF2-40B4-BE49-F238E27FC236}">
                <a16:creationId xmlns:a16="http://schemas.microsoft.com/office/drawing/2014/main" id="{00A53CE7-01B9-651C-F387-0EB6ECE01F81}"/>
              </a:ext>
            </a:extLst>
          </p:cNvPr>
          <p:cNvSpPr txBox="1"/>
          <p:nvPr/>
        </p:nvSpPr>
        <p:spPr>
          <a:xfrm>
            <a:off x="8570614" y="5661112"/>
            <a:ext cx="3449370" cy="646331"/>
          </a:xfrm>
          <a:prstGeom prst="rect">
            <a:avLst/>
          </a:prstGeom>
          <a:solidFill>
            <a:schemeClr val="accent2">
              <a:lumMod val="20000"/>
              <a:lumOff val="80000"/>
            </a:schemeClr>
          </a:solidFill>
        </p:spPr>
        <p:txBody>
          <a:bodyPr wrap="square" rtlCol="0">
            <a:spAutoFit/>
          </a:bodyPr>
          <a:lstStyle/>
          <a:p>
            <a:pPr algn="ctr"/>
            <a:r>
              <a:rPr lang="en-US" dirty="0"/>
              <a:t>Biochemical markers provide complementary information.</a:t>
            </a:r>
          </a:p>
        </p:txBody>
      </p:sp>
      <p:grpSp>
        <p:nvGrpSpPr>
          <p:cNvPr id="11" name="Group 10">
            <a:extLst>
              <a:ext uri="{FF2B5EF4-FFF2-40B4-BE49-F238E27FC236}">
                <a16:creationId xmlns:a16="http://schemas.microsoft.com/office/drawing/2014/main" id="{06E5F244-D266-CC67-B719-B43AF090EB15}"/>
              </a:ext>
            </a:extLst>
          </p:cNvPr>
          <p:cNvGrpSpPr/>
          <p:nvPr/>
        </p:nvGrpSpPr>
        <p:grpSpPr>
          <a:xfrm>
            <a:off x="4463359" y="3092898"/>
            <a:ext cx="3673228" cy="3530782"/>
            <a:chOff x="4463359" y="3092898"/>
            <a:chExt cx="3673228" cy="3530782"/>
          </a:xfrm>
        </p:grpSpPr>
        <p:pic>
          <p:nvPicPr>
            <p:cNvPr id="4" name="Picture 3">
              <a:extLst>
                <a:ext uri="{FF2B5EF4-FFF2-40B4-BE49-F238E27FC236}">
                  <a16:creationId xmlns:a16="http://schemas.microsoft.com/office/drawing/2014/main" id="{FC2B5449-48EB-6169-8AEB-0581D9B6488A}"/>
                </a:ext>
              </a:extLst>
            </p:cNvPr>
            <p:cNvPicPr>
              <a:picLocks noChangeAspect="1"/>
            </p:cNvPicPr>
            <p:nvPr/>
          </p:nvPicPr>
          <p:blipFill>
            <a:blip r:embed="rId4"/>
            <a:stretch>
              <a:fillRect/>
            </a:stretch>
          </p:blipFill>
          <p:spPr>
            <a:xfrm>
              <a:off x="4463359" y="3092898"/>
              <a:ext cx="3673228" cy="2304265"/>
            </a:xfrm>
            <a:prstGeom prst="rect">
              <a:avLst/>
            </a:prstGeom>
          </p:spPr>
        </p:pic>
        <p:sp>
          <p:nvSpPr>
            <p:cNvPr id="10" name="Text Box 24">
              <a:extLst>
                <a:ext uri="{FF2B5EF4-FFF2-40B4-BE49-F238E27FC236}">
                  <a16:creationId xmlns:a16="http://schemas.microsoft.com/office/drawing/2014/main" id="{4EB04DB1-103D-0BB4-5F2B-F9C4151363D1}"/>
                </a:ext>
              </a:extLst>
            </p:cNvPr>
            <p:cNvSpPr txBox="1">
              <a:spLocks noChangeArrowheads="1"/>
            </p:cNvSpPr>
            <p:nvPr/>
          </p:nvSpPr>
          <p:spPr bwMode="auto">
            <a:xfrm>
              <a:off x="5254583" y="6362070"/>
              <a:ext cx="2443326" cy="261610"/>
            </a:xfrm>
            <a:prstGeom prst="rect">
              <a:avLst/>
            </a:prstGeom>
            <a:noFill/>
            <a:ln w="9525">
              <a:noFill/>
              <a:miter lim="800000"/>
              <a:headEnd/>
              <a:tailEnd/>
            </a:ln>
            <a:effectLst/>
          </p:spPr>
          <p:txBody>
            <a:bodyPr wrap="square">
              <a:spAutoFit/>
            </a:bodyPr>
            <a:lstStyle/>
            <a:p>
              <a:pPr algn="ctr">
                <a:spcBef>
                  <a:spcPct val="50000"/>
                </a:spcBef>
              </a:pPr>
              <a:r>
                <a:rPr lang="en-US" sz="1100" dirty="0"/>
                <a:t>Ellis. </a:t>
              </a:r>
              <a:r>
                <a:rPr lang="en-US" sz="1100" i="1" dirty="0"/>
                <a:t>Semin Fetal Neonatal Med </a:t>
              </a:r>
              <a:r>
                <a:rPr lang="en-US" sz="1100" dirty="0"/>
                <a:t>2007</a:t>
              </a:r>
            </a:p>
          </p:txBody>
        </p:sp>
      </p:grpSp>
      <p:sp>
        <p:nvSpPr>
          <p:cNvPr id="3" name="TextBox 2">
            <a:extLst>
              <a:ext uri="{FF2B5EF4-FFF2-40B4-BE49-F238E27FC236}">
                <a16:creationId xmlns:a16="http://schemas.microsoft.com/office/drawing/2014/main" id="{A96F2AF3-A026-712C-86B1-64C0F4B2B973}"/>
              </a:ext>
            </a:extLst>
          </p:cNvPr>
          <p:cNvSpPr txBox="1"/>
          <p:nvPr/>
        </p:nvSpPr>
        <p:spPr>
          <a:xfrm>
            <a:off x="4751561" y="5486401"/>
            <a:ext cx="3449370" cy="923330"/>
          </a:xfrm>
          <a:prstGeom prst="rect">
            <a:avLst/>
          </a:prstGeom>
          <a:solidFill>
            <a:schemeClr val="accent6">
              <a:lumMod val="20000"/>
              <a:lumOff val="80000"/>
            </a:schemeClr>
          </a:solidFill>
        </p:spPr>
        <p:txBody>
          <a:bodyPr wrap="square" rtlCol="0">
            <a:spAutoFit/>
          </a:bodyPr>
          <a:lstStyle/>
          <a:p>
            <a:pPr algn="ctr"/>
            <a:r>
              <a:rPr lang="en-US" dirty="0"/>
              <a:t>Body composition assessment provides more specific information about the type of weight gain.</a:t>
            </a:r>
          </a:p>
        </p:txBody>
      </p:sp>
      <p:pic>
        <p:nvPicPr>
          <p:cNvPr id="12" name="Graphic 11" descr="Test tubes outline">
            <a:extLst>
              <a:ext uri="{FF2B5EF4-FFF2-40B4-BE49-F238E27FC236}">
                <a16:creationId xmlns:a16="http://schemas.microsoft.com/office/drawing/2014/main" id="{203AFA9D-B7B6-2539-BE23-5FD9C1A803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8282" y="3515442"/>
            <a:ext cx="2145670" cy="2145670"/>
          </a:xfrm>
          <a:prstGeom prst="rect">
            <a:avLst/>
          </a:prstGeom>
        </p:spPr>
      </p:pic>
      <p:sp>
        <p:nvSpPr>
          <p:cNvPr id="13" name="TextBox 12">
            <a:extLst>
              <a:ext uri="{FF2B5EF4-FFF2-40B4-BE49-F238E27FC236}">
                <a16:creationId xmlns:a16="http://schemas.microsoft.com/office/drawing/2014/main" id="{4428A911-8D4C-1C45-B3BF-D1CDE8B324F3}"/>
              </a:ext>
            </a:extLst>
          </p:cNvPr>
          <p:cNvSpPr txBox="1"/>
          <p:nvPr/>
        </p:nvSpPr>
        <p:spPr>
          <a:xfrm>
            <a:off x="9910748" y="3219212"/>
            <a:ext cx="808775" cy="369332"/>
          </a:xfrm>
          <a:prstGeom prst="rect">
            <a:avLst/>
          </a:prstGeom>
          <a:noFill/>
        </p:spPr>
        <p:txBody>
          <a:bodyPr wrap="square" rtlCol="0">
            <a:spAutoFit/>
          </a:bodyPr>
          <a:lstStyle/>
          <a:p>
            <a:pPr algn="ctr"/>
            <a:r>
              <a:rPr lang="en-US" dirty="0"/>
              <a:t>BUN</a:t>
            </a:r>
          </a:p>
        </p:txBody>
      </p:sp>
      <p:sp>
        <p:nvSpPr>
          <p:cNvPr id="14" name="TextBox 13">
            <a:extLst>
              <a:ext uri="{FF2B5EF4-FFF2-40B4-BE49-F238E27FC236}">
                <a16:creationId xmlns:a16="http://schemas.microsoft.com/office/drawing/2014/main" id="{E61285CD-C438-DFFA-E840-3FF4F3214821}"/>
              </a:ext>
            </a:extLst>
          </p:cNvPr>
          <p:cNvSpPr txBox="1"/>
          <p:nvPr/>
        </p:nvSpPr>
        <p:spPr>
          <a:xfrm>
            <a:off x="8832190" y="2572274"/>
            <a:ext cx="808775" cy="369332"/>
          </a:xfrm>
          <a:prstGeom prst="rect">
            <a:avLst/>
          </a:prstGeom>
          <a:noFill/>
        </p:spPr>
        <p:txBody>
          <a:bodyPr wrap="square" rtlCol="0">
            <a:spAutoFit/>
          </a:bodyPr>
          <a:lstStyle/>
          <a:p>
            <a:pPr algn="ctr"/>
            <a:r>
              <a:rPr lang="en-US" dirty="0"/>
              <a:t>Ca</a:t>
            </a:r>
          </a:p>
        </p:txBody>
      </p:sp>
      <p:sp>
        <p:nvSpPr>
          <p:cNvPr id="15" name="TextBox 14">
            <a:extLst>
              <a:ext uri="{FF2B5EF4-FFF2-40B4-BE49-F238E27FC236}">
                <a16:creationId xmlns:a16="http://schemas.microsoft.com/office/drawing/2014/main" id="{821F743C-1DAE-CB9C-8CDC-222F8DBB906A}"/>
              </a:ext>
            </a:extLst>
          </p:cNvPr>
          <p:cNvSpPr txBox="1"/>
          <p:nvPr/>
        </p:nvSpPr>
        <p:spPr>
          <a:xfrm>
            <a:off x="9378335" y="2567400"/>
            <a:ext cx="808775" cy="369332"/>
          </a:xfrm>
          <a:prstGeom prst="rect">
            <a:avLst/>
          </a:prstGeom>
          <a:noFill/>
        </p:spPr>
        <p:txBody>
          <a:bodyPr wrap="square" rtlCol="0">
            <a:spAutoFit/>
          </a:bodyPr>
          <a:lstStyle/>
          <a:p>
            <a:pPr algn="ctr"/>
            <a:r>
              <a:rPr lang="en-US" dirty="0" err="1"/>
              <a:t>Phos</a:t>
            </a:r>
            <a:endParaRPr lang="en-US" dirty="0"/>
          </a:p>
        </p:txBody>
      </p:sp>
      <p:sp>
        <p:nvSpPr>
          <p:cNvPr id="16" name="TextBox 15">
            <a:extLst>
              <a:ext uri="{FF2B5EF4-FFF2-40B4-BE49-F238E27FC236}">
                <a16:creationId xmlns:a16="http://schemas.microsoft.com/office/drawing/2014/main" id="{C5A7CE9B-B432-D1AF-D0AB-D9FE77046DD3}"/>
              </a:ext>
            </a:extLst>
          </p:cNvPr>
          <p:cNvSpPr txBox="1"/>
          <p:nvPr/>
        </p:nvSpPr>
        <p:spPr>
          <a:xfrm>
            <a:off x="9704601" y="2001193"/>
            <a:ext cx="808775" cy="369332"/>
          </a:xfrm>
          <a:prstGeom prst="rect">
            <a:avLst/>
          </a:prstGeom>
          <a:noFill/>
        </p:spPr>
        <p:txBody>
          <a:bodyPr wrap="square" rtlCol="0">
            <a:spAutoFit/>
          </a:bodyPr>
          <a:lstStyle/>
          <a:p>
            <a:pPr algn="ctr"/>
            <a:r>
              <a:rPr lang="en-US" dirty="0" err="1"/>
              <a:t>Hct</a:t>
            </a:r>
            <a:endParaRPr lang="en-US" dirty="0"/>
          </a:p>
        </p:txBody>
      </p:sp>
      <p:sp>
        <p:nvSpPr>
          <p:cNvPr id="17" name="TextBox 16">
            <a:extLst>
              <a:ext uri="{FF2B5EF4-FFF2-40B4-BE49-F238E27FC236}">
                <a16:creationId xmlns:a16="http://schemas.microsoft.com/office/drawing/2014/main" id="{3394A642-5109-E413-1465-68A51B1FDFAD}"/>
              </a:ext>
            </a:extLst>
          </p:cNvPr>
          <p:cNvSpPr txBox="1"/>
          <p:nvPr/>
        </p:nvSpPr>
        <p:spPr>
          <a:xfrm>
            <a:off x="10315136" y="2003248"/>
            <a:ext cx="808775" cy="369332"/>
          </a:xfrm>
          <a:prstGeom prst="rect">
            <a:avLst/>
          </a:prstGeom>
          <a:noFill/>
        </p:spPr>
        <p:txBody>
          <a:bodyPr wrap="square" rtlCol="0">
            <a:spAutoFit/>
          </a:bodyPr>
          <a:lstStyle/>
          <a:p>
            <a:pPr algn="ctr"/>
            <a:r>
              <a:rPr lang="en-US" dirty="0"/>
              <a:t>retic</a:t>
            </a:r>
          </a:p>
        </p:txBody>
      </p:sp>
      <p:sp>
        <p:nvSpPr>
          <p:cNvPr id="18" name="TextBox 17">
            <a:extLst>
              <a:ext uri="{FF2B5EF4-FFF2-40B4-BE49-F238E27FC236}">
                <a16:creationId xmlns:a16="http://schemas.microsoft.com/office/drawing/2014/main" id="{ADA074D1-0B97-E1D2-4CAD-2B3C5FBB31F1}"/>
              </a:ext>
            </a:extLst>
          </p:cNvPr>
          <p:cNvSpPr txBox="1"/>
          <p:nvPr/>
        </p:nvSpPr>
        <p:spPr>
          <a:xfrm>
            <a:off x="9957057" y="1701386"/>
            <a:ext cx="914398" cy="369332"/>
          </a:xfrm>
          <a:prstGeom prst="rect">
            <a:avLst/>
          </a:prstGeom>
          <a:noFill/>
        </p:spPr>
        <p:txBody>
          <a:bodyPr wrap="square" rtlCol="0">
            <a:spAutoFit/>
          </a:bodyPr>
          <a:lstStyle/>
          <a:p>
            <a:pPr algn="ctr"/>
            <a:r>
              <a:rPr lang="en-US" dirty="0"/>
              <a:t>ferritin</a:t>
            </a:r>
          </a:p>
        </p:txBody>
      </p:sp>
      <p:sp>
        <p:nvSpPr>
          <p:cNvPr id="20" name="TextBox 19">
            <a:extLst>
              <a:ext uri="{FF2B5EF4-FFF2-40B4-BE49-F238E27FC236}">
                <a16:creationId xmlns:a16="http://schemas.microsoft.com/office/drawing/2014/main" id="{511D06A6-50CC-03BE-AEB4-EDA7AAEB9917}"/>
              </a:ext>
            </a:extLst>
          </p:cNvPr>
          <p:cNvSpPr txBox="1"/>
          <p:nvPr/>
        </p:nvSpPr>
        <p:spPr>
          <a:xfrm>
            <a:off x="10522249" y="2667889"/>
            <a:ext cx="1081643" cy="646331"/>
          </a:xfrm>
          <a:prstGeom prst="rect">
            <a:avLst/>
          </a:prstGeom>
          <a:noFill/>
        </p:spPr>
        <p:txBody>
          <a:bodyPr wrap="square" rtlCol="0">
            <a:spAutoFit/>
          </a:bodyPr>
          <a:lstStyle/>
          <a:p>
            <a:pPr algn="ctr"/>
            <a:r>
              <a:rPr lang="en-US" dirty="0"/>
              <a:t>Fatty acid profile</a:t>
            </a:r>
          </a:p>
        </p:txBody>
      </p:sp>
      <p:sp>
        <p:nvSpPr>
          <p:cNvPr id="6" name="TextBox 5">
            <a:extLst>
              <a:ext uri="{FF2B5EF4-FFF2-40B4-BE49-F238E27FC236}">
                <a16:creationId xmlns:a16="http://schemas.microsoft.com/office/drawing/2014/main" id="{FFA85CF2-29FA-0AE5-1D85-3FD3E48CF62B}"/>
              </a:ext>
            </a:extLst>
          </p:cNvPr>
          <p:cNvSpPr txBox="1"/>
          <p:nvPr/>
        </p:nvSpPr>
        <p:spPr>
          <a:xfrm>
            <a:off x="9111953" y="2893306"/>
            <a:ext cx="808775" cy="369332"/>
          </a:xfrm>
          <a:prstGeom prst="rect">
            <a:avLst/>
          </a:prstGeom>
          <a:noFill/>
        </p:spPr>
        <p:txBody>
          <a:bodyPr wrap="square" rtlCol="0">
            <a:spAutoFit/>
          </a:bodyPr>
          <a:lstStyle/>
          <a:p>
            <a:pPr algn="ctr"/>
            <a:r>
              <a:rPr lang="en-US" dirty="0"/>
              <a:t>Vit D</a:t>
            </a:r>
          </a:p>
        </p:txBody>
      </p:sp>
    </p:spTree>
    <p:extLst>
      <p:ext uri="{BB962C8B-B14F-4D97-AF65-F5344CB8AC3E}">
        <p14:creationId xmlns:p14="http://schemas.microsoft.com/office/powerpoint/2010/main" val="2928035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2017</TotalTime>
  <Words>2243</Words>
  <Application>Microsoft Office PowerPoint</Application>
  <PresentationFormat>Widescreen</PresentationFormat>
  <Paragraphs>277</Paragraphs>
  <Slides>34</Slides>
  <Notes>16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3" baseType="lpstr">
      <vt:lpstr>Arial</vt:lpstr>
      <vt:lpstr>Calibri</vt:lpstr>
      <vt:lpstr>Calibri Light</vt:lpstr>
      <vt:lpstr>Lilita One</vt:lpstr>
      <vt:lpstr>PT Sans</vt:lpstr>
      <vt:lpstr>Times New Roman</vt:lpstr>
      <vt:lpstr>Wingdings</vt:lpstr>
      <vt:lpstr>Office Theme</vt:lpstr>
      <vt:lpstr>Bitmap Image</vt:lpstr>
      <vt:lpstr>Updates on nutritional assessment of very preterm infants</vt:lpstr>
      <vt:lpstr>Agenda</vt:lpstr>
      <vt:lpstr>Nutritional care in the NICU sets the stage for lifelong health.</vt:lpstr>
      <vt:lpstr>Preterm birth increases cardiovascular disease risk.</vt:lpstr>
      <vt:lpstr>Tradeoffs exist between optimizing neurodevelopment and cardiometabolic health.</vt:lpstr>
      <vt:lpstr>These tradeoffs factor into every-day clinical decisions in the NICU.</vt:lpstr>
      <vt:lpstr>The goal is to promote brain development and minimize cardiometabolic risk.</vt:lpstr>
      <vt:lpstr>PowerPoint Presentation</vt:lpstr>
      <vt:lpstr>Optimal decision-making requires accurate, specific assessment of current nutritional status and response to intervention over time.</vt:lpstr>
      <vt:lpstr>Optimal decision-making requires accurate, specific assessment of current nutritional status and response to intervention over time.</vt:lpstr>
      <vt:lpstr>Preterm infants “should” grow like a healthy fetus</vt:lpstr>
      <vt:lpstr>Preterm infants don’t grow like a healthy fetus.</vt:lpstr>
      <vt:lpstr>Challenging the dogma</vt:lpstr>
      <vt:lpstr>INTERGROWTH-21ST preterm postnatal standards </vt:lpstr>
      <vt:lpstr>Preterm postnatal standard vs. reference fetal standard</vt:lpstr>
      <vt:lpstr>Another problem: the fetal standard does not consider postnatal adaptation = one-time fluid shift</vt:lpstr>
      <vt:lpstr>Replacing fluid loss with catch-up growth would result in excess body weight by 42 weeks.</vt:lpstr>
      <vt:lpstr>Alternative approach allows for preterm or full-term postnatal adaptation.</vt:lpstr>
      <vt:lpstr>Online individualized growth trajectory calculator supports clinical decision-making.</vt:lpstr>
      <vt:lpstr>Very preterm infants at term equivalent age have a deficit in fat-free mass and excess of body fat.</vt:lpstr>
      <vt:lpstr>Fat-free mass is more brain-specific than fat mass.</vt:lpstr>
      <vt:lpstr>Air displacement plethysmography (ADP) differentiates body weight into fat-free mass and fat mass.</vt:lpstr>
      <vt:lpstr>ADP is now being used in clinical trials.</vt:lpstr>
      <vt:lpstr>Use in recent clinical trial highlights limitations.</vt:lpstr>
      <vt:lpstr>Important benefits of early fortification emerge with longitudinal growth data.</vt:lpstr>
      <vt:lpstr>PowerPoint Presentation</vt:lpstr>
      <vt:lpstr>Bioelectrical impedance analysis (BIA)</vt:lpstr>
      <vt:lpstr>BIA offers an alternative approach with advantages over ADP.</vt:lpstr>
      <vt:lpstr>Our preliminary data supports technical accuracy in NICU setting.</vt:lpstr>
      <vt:lpstr>Introducing…</vt:lpstr>
      <vt:lpstr>We will establish gestational age-based reference curves for body composition.</vt:lpstr>
      <vt:lpstr>We will explore fat-free mass accretion over time in relation to brain health.</vt:lpstr>
      <vt:lpstr>PowerPoint Presentation</vt:lpstr>
      <vt:lpstr>Take home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on nutritional assessment of very preterm infants</dc:title>
  <dc:creator>Belfort, Mandy B.,MD, MPH</dc:creator>
  <cp:lastModifiedBy>Brett Mutschler</cp:lastModifiedBy>
  <cp:revision>16</cp:revision>
  <dcterms:created xsi:type="dcterms:W3CDTF">2024-10-28T13:36:31Z</dcterms:created>
  <dcterms:modified xsi:type="dcterms:W3CDTF">2025-01-09T17:59:03Z</dcterms:modified>
</cp:coreProperties>
</file>