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874" r:id="rId3"/>
    <p:sldId id="821" r:id="rId4"/>
    <p:sldId id="840" r:id="rId5"/>
    <p:sldId id="843" r:id="rId6"/>
    <p:sldId id="781" r:id="rId7"/>
    <p:sldId id="846" r:id="rId8"/>
    <p:sldId id="375" r:id="rId9"/>
    <p:sldId id="847" r:id="rId10"/>
    <p:sldId id="849" r:id="rId11"/>
    <p:sldId id="851" r:id="rId12"/>
    <p:sldId id="259" r:id="rId13"/>
    <p:sldId id="867" r:id="rId14"/>
    <p:sldId id="518" r:id="rId15"/>
    <p:sldId id="853" r:id="rId16"/>
    <p:sldId id="855" r:id="rId17"/>
    <p:sldId id="519" r:id="rId18"/>
    <p:sldId id="857" r:id="rId19"/>
    <p:sldId id="829" r:id="rId20"/>
    <p:sldId id="858" r:id="rId21"/>
    <p:sldId id="869" r:id="rId22"/>
    <p:sldId id="804" r:id="rId23"/>
    <p:sldId id="828" r:id="rId24"/>
    <p:sldId id="784" r:id="rId25"/>
    <p:sldId id="861" r:id="rId26"/>
    <p:sldId id="707" r:id="rId27"/>
    <p:sldId id="862" r:id="rId28"/>
    <p:sldId id="832" r:id="rId29"/>
    <p:sldId id="871" r:id="rId30"/>
    <p:sldId id="866" r:id="rId31"/>
    <p:sldId id="340" r:id="rId32"/>
    <p:sldId id="809" r:id="rId33"/>
    <p:sldId id="65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99"/>
    <a:srgbClr val="FF00FF"/>
    <a:srgbClr val="CC9900"/>
    <a:srgbClr val="C0C0C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AC21E-C078-4954-8B25-AD31E00E459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3E9C67-007D-429A-864B-05234BAD5B5C}">
      <dgm:prSet phldrT="[Text]"/>
      <dgm:spPr/>
      <dgm:t>
        <a:bodyPr/>
        <a:lstStyle/>
        <a:p>
          <a:r>
            <a:rPr lang="en-US" dirty="0"/>
            <a:t>Injury to pre-OL</a:t>
          </a:r>
        </a:p>
      </dgm:t>
    </dgm:pt>
    <dgm:pt modelId="{B9304A22-BBB5-4F93-BAA9-E98F8168EB35}" type="parTrans" cxnId="{3003EFDC-8701-4D75-9F0C-7E09B3F251BC}">
      <dgm:prSet/>
      <dgm:spPr/>
      <dgm:t>
        <a:bodyPr/>
        <a:lstStyle/>
        <a:p>
          <a:endParaRPr lang="en-US"/>
        </a:p>
      </dgm:t>
    </dgm:pt>
    <dgm:pt modelId="{077D96AC-29E0-40B3-B2B4-ADDBFFECF795}" type="sibTrans" cxnId="{3003EFDC-8701-4D75-9F0C-7E09B3F251BC}">
      <dgm:prSet/>
      <dgm:spPr/>
      <dgm:t>
        <a:bodyPr/>
        <a:lstStyle/>
        <a:p>
          <a:endParaRPr lang="en-US"/>
        </a:p>
      </dgm:t>
    </dgm:pt>
    <dgm:pt modelId="{5F3E6C69-349E-47AE-B6CE-40B8AB126776}">
      <dgm:prSet phldrT="[Text]"/>
      <dgm:spPr/>
      <dgm:t>
        <a:bodyPr/>
        <a:lstStyle/>
        <a:p>
          <a:r>
            <a:rPr lang="en-US" dirty="0"/>
            <a:t>Dysmaturation &amp; hypomyelination</a:t>
          </a:r>
        </a:p>
      </dgm:t>
    </dgm:pt>
    <dgm:pt modelId="{66D7D303-6DD5-4CF6-B28B-A031C6BF8868}" type="parTrans" cxnId="{6279DA85-586B-4279-A3CF-D860AFFBA47D}">
      <dgm:prSet/>
      <dgm:spPr/>
      <dgm:t>
        <a:bodyPr/>
        <a:lstStyle/>
        <a:p>
          <a:endParaRPr lang="en-US"/>
        </a:p>
      </dgm:t>
    </dgm:pt>
    <dgm:pt modelId="{C0A11F38-AB35-4EC6-BB83-AC7CADFF5788}" type="sibTrans" cxnId="{6279DA85-586B-4279-A3CF-D860AFFBA47D}">
      <dgm:prSet/>
      <dgm:spPr/>
      <dgm:t>
        <a:bodyPr/>
        <a:lstStyle/>
        <a:p>
          <a:endParaRPr lang="en-US"/>
        </a:p>
      </dgm:t>
    </dgm:pt>
    <dgm:pt modelId="{1BE6541A-875A-449A-8E7B-9A8D8D8BA4BF}" type="pres">
      <dgm:prSet presAssocID="{488AC21E-C078-4954-8B25-AD31E00E459D}" presName="rootnode" presStyleCnt="0">
        <dgm:presLayoutVars>
          <dgm:chMax/>
          <dgm:chPref/>
          <dgm:dir/>
          <dgm:animLvl val="lvl"/>
        </dgm:presLayoutVars>
      </dgm:prSet>
      <dgm:spPr/>
    </dgm:pt>
    <dgm:pt modelId="{328D25EA-DCCC-462B-A3D1-D9A774718BCA}" type="pres">
      <dgm:prSet presAssocID="{FD3E9C67-007D-429A-864B-05234BAD5B5C}" presName="composite" presStyleCnt="0"/>
      <dgm:spPr/>
    </dgm:pt>
    <dgm:pt modelId="{CB536640-647D-4FD7-A792-66DE830CA6B0}" type="pres">
      <dgm:prSet presAssocID="{FD3E9C67-007D-429A-864B-05234BAD5B5C}" presName="bentUpArrow1" presStyleLbl="alignImgPlace1" presStyleIdx="0" presStyleCnt="1"/>
      <dgm:spPr/>
    </dgm:pt>
    <dgm:pt modelId="{64F7A808-B5C3-4598-AE14-0EDC613F4478}" type="pres">
      <dgm:prSet presAssocID="{FD3E9C67-007D-429A-864B-05234BAD5B5C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9BECE09F-B2CB-4E4A-B4D3-1754F306B010}" type="pres">
      <dgm:prSet presAssocID="{FD3E9C67-007D-429A-864B-05234BAD5B5C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63D10BD-DDAB-4E84-B491-CBB56CEC0B31}" type="pres">
      <dgm:prSet presAssocID="{077D96AC-29E0-40B3-B2B4-ADDBFFECF795}" presName="sibTrans" presStyleCnt="0"/>
      <dgm:spPr/>
    </dgm:pt>
    <dgm:pt modelId="{4CE50E89-76BC-43C2-A07B-6C0DACE50F0C}" type="pres">
      <dgm:prSet presAssocID="{5F3E6C69-349E-47AE-B6CE-40B8AB126776}" presName="composite" presStyleCnt="0"/>
      <dgm:spPr/>
    </dgm:pt>
    <dgm:pt modelId="{F872B5BE-0D29-4339-8174-435632D267B1}" type="pres">
      <dgm:prSet presAssocID="{5F3E6C69-349E-47AE-B6CE-40B8AB126776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23C17F6E-5A73-4C1A-9A4A-27FD92B80BB7}" type="presOf" srcId="{488AC21E-C078-4954-8B25-AD31E00E459D}" destId="{1BE6541A-875A-449A-8E7B-9A8D8D8BA4BF}" srcOrd="0" destOrd="0" presId="urn:microsoft.com/office/officeart/2005/8/layout/StepDownProcess"/>
    <dgm:cxn modelId="{86447B55-CBA2-4EAB-9789-4BEA1C6E6A16}" type="presOf" srcId="{5F3E6C69-349E-47AE-B6CE-40B8AB126776}" destId="{F872B5BE-0D29-4339-8174-435632D267B1}" srcOrd="0" destOrd="0" presId="urn:microsoft.com/office/officeart/2005/8/layout/StepDownProcess"/>
    <dgm:cxn modelId="{09BC4F83-DCFE-4684-8141-463A8FB8CEA8}" type="presOf" srcId="{FD3E9C67-007D-429A-864B-05234BAD5B5C}" destId="{64F7A808-B5C3-4598-AE14-0EDC613F4478}" srcOrd="0" destOrd="0" presId="urn:microsoft.com/office/officeart/2005/8/layout/StepDownProcess"/>
    <dgm:cxn modelId="{6279DA85-586B-4279-A3CF-D860AFFBA47D}" srcId="{488AC21E-C078-4954-8B25-AD31E00E459D}" destId="{5F3E6C69-349E-47AE-B6CE-40B8AB126776}" srcOrd="1" destOrd="0" parTransId="{66D7D303-6DD5-4CF6-B28B-A031C6BF8868}" sibTransId="{C0A11F38-AB35-4EC6-BB83-AC7CADFF5788}"/>
    <dgm:cxn modelId="{3003EFDC-8701-4D75-9F0C-7E09B3F251BC}" srcId="{488AC21E-C078-4954-8B25-AD31E00E459D}" destId="{FD3E9C67-007D-429A-864B-05234BAD5B5C}" srcOrd="0" destOrd="0" parTransId="{B9304A22-BBB5-4F93-BAA9-E98F8168EB35}" sibTransId="{077D96AC-29E0-40B3-B2B4-ADDBFFECF795}"/>
    <dgm:cxn modelId="{DC54D015-2C64-491F-A53E-1DD45D295508}" type="presParOf" srcId="{1BE6541A-875A-449A-8E7B-9A8D8D8BA4BF}" destId="{328D25EA-DCCC-462B-A3D1-D9A774718BCA}" srcOrd="0" destOrd="0" presId="urn:microsoft.com/office/officeart/2005/8/layout/StepDownProcess"/>
    <dgm:cxn modelId="{D6CFDD4A-0471-439E-98D4-CD528A18B1EB}" type="presParOf" srcId="{328D25EA-DCCC-462B-A3D1-D9A774718BCA}" destId="{CB536640-647D-4FD7-A792-66DE830CA6B0}" srcOrd="0" destOrd="0" presId="urn:microsoft.com/office/officeart/2005/8/layout/StepDownProcess"/>
    <dgm:cxn modelId="{48B7B220-986E-40DD-A5FF-19DC70BF5B2D}" type="presParOf" srcId="{328D25EA-DCCC-462B-A3D1-D9A774718BCA}" destId="{64F7A808-B5C3-4598-AE14-0EDC613F4478}" srcOrd="1" destOrd="0" presId="urn:microsoft.com/office/officeart/2005/8/layout/StepDownProcess"/>
    <dgm:cxn modelId="{8D96CF67-68BC-4CBE-90FF-7FDD0C635894}" type="presParOf" srcId="{328D25EA-DCCC-462B-A3D1-D9A774718BCA}" destId="{9BECE09F-B2CB-4E4A-B4D3-1754F306B010}" srcOrd="2" destOrd="0" presId="urn:microsoft.com/office/officeart/2005/8/layout/StepDownProcess"/>
    <dgm:cxn modelId="{2AB75BD0-788E-484A-932C-B8854426514D}" type="presParOf" srcId="{1BE6541A-875A-449A-8E7B-9A8D8D8BA4BF}" destId="{863D10BD-DDAB-4E84-B491-CBB56CEC0B31}" srcOrd="1" destOrd="0" presId="urn:microsoft.com/office/officeart/2005/8/layout/StepDownProcess"/>
    <dgm:cxn modelId="{4D422DA8-850E-4C22-9023-FF99E4116661}" type="presParOf" srcId="{1BE6541A-875A-449A-8E7B-9A8D8D8BA4BF}" destId="{4CE50E89-76BC-43C2-A07B-6C0DACE50F0C}" srcOrd="2" destOrd="0" presId="urn:microsoft.com/office/officeart/2005/8/layout/StepDownProcess"/>
    <dgm:cxn modelId="{9E350333-0B3E-4125-85F3-19CA202544F2}" type="presParOf" srcId="{4CE50E89-76BC-43C2-A07B-6C0DACE50F0C}" destId="{F872B5BE-0D29-4339-8174-435632D267B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36640-647D-4FD7-A792-66DE830CA6B0}">
      <dsp:nvSpPr>
        <dsp:cNvPr id="0" name=""/>
        <dsp:cNvSpPr/>
      </dsp:nvSpPr>
      <dsp:spPr>
        <a:xfrm rot="5400000">
          <a:off x="633942" y="1710079"/>
          <a:ext cx="1529350" cy="17411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7A808-B5C3-4598-AE14-0EDC613F4478}">
      <dsp:nvSpPr>
        <dsp:cNvPr id="0" name=""/>
        <dsp:cNvSpPr/>
      </dsp:nvSpPr>
      <dsp:spPr>
        <a:xfrm>
          <a:off x="228757" y="14764"/>
          <a:ext cx="2574526" cy="18020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Injury to pre-OL</a:t>
          </a:r>
        </a:p>
      </dsp:txBody>
      <dsp:txXfrm>
        <a:off x="316743" y="102750"/>
        <a:ext cx="2398554" cy="1626112"/>
      </dsp:txXfrm>
    </dsp:sp>
    <dsp:sp modelId="{9BECE09F-B2CB-4E4A-B4D3-1754F306B010}">
      <dsp:nvSpPr>
        <dsp:cNvPr id="0" name=""/>
        <dsp:cNvSpPr/>
      </dsp:nvSpPr>
      <dsp:spPr>
        <a:xfrm>
          <a:off x="2803284" y="186633"/>
          <a:ext cx="1872465" cy="1456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2B5BE-0D29-4339-8174-435632D267B1}">
      <dsp:nvSpPr>
        <dsp:cNvPr id="0" name=""/>
        <dsp:cNvSpPr/>
      </dsp:nvSpPr>
      <dsp:spPr>
        <a:xfrm>
          <a:off x="2363313" y="2039100"/>
          <a:ext cx="2574526" cy="18020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Dysmaturation &amp; hypomyelination</a:t>
          </a:r>
        </a:p>
      </dsp:txBody>
      <dsp:txXfrm>
        <a:off x="2451299" y="2127086"/>
        <a:ext cx="2398554" cy="1626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B209F-7651-4AFA-A704-1D0307F6E2EE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C28B7-6DCC-4EC7-B6FC-3A8E0347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4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I find this topic so interesting is that there is so much amazing work being done on all levels from basic science to epi to clinical trials to QI/implementation to advocacy </a:t>
            </a:r>
          </a:p>
          <a:p>
            <a:r>
              <a:rPr lang="en-US" dirty="0"/>
              <a:t>My own work draws on my training in epidemiology and you will see that I love a big dataset</a:t>
            </a:r>
          </a:p>
          <a:p>
            <a:r>
              <a:rPr lang="en-US" dirty="0"/>
              <a:t>I will also highlight the work of others in the field to illustrate all the different ways in which I see the science of human milk being leveraged to improve the health of our very preterm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1A1A6-D770-1F46-B645-3D4626FDAD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9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CAA26-77F0-4290-BE47-7024DD08D9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8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CAA26-77F0-4290-BE47-7024DD08D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9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CAA26-77F0-4290-BE47-7024DD08D9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4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C50AC-2F3C-DF4C-98B3-2AD91C8C1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42A72-F8F9-8B4D-921F-F7A0DBBAEA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61D5-50F0-47B3-977E-33268D91C0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I find this topic so interesting is that there is so much amazing work being done on all levels from basic science to epi to clinical trials to QI/implementation to advocacy </a:t>
            </a:r>
          </a:p>
          <a:p>
            <a:r>
              <a:rPr lang="en-US" dirty="0"/>
              <a:t>My own work draws on my training in epidemiology and you will see that I love a big dataset</a:t>
            </a:r>
          </a:p>
          <a:p>
            <a:r>
              <a:rPr lang="en-US" dirty="0"/>
              <a:t>I will also highlight the work of others in the field to illustrate all the different ways in which I see the science of human milk being leveraged to improve the health of our very preterm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1A1A6-D770-1F46-B645-3D4626FDAD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8F6F-9901-6F54-5901-DBD535EC3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7B38C-B4E9-B491-981C-FAB9E8F28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C34A4-2DE6-86AA-4ECA-9CED25D0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ADA6-3345-0BBE-4746-0EAFEF20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B7F13-DB0E-5D7D-A132-5B5FF772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8169-7C85-363D-644F-49A732AC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C89DC-F884-4886-203B-BF0A67A4D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24A2-A4CF-5D24-05F0-4626F1E9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6D314-D685-355C-0F8E-F329086F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0BC35-12E3-A7A6-A020-402EDEF4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328625-D29C-5DD2-1673-B89D61A2D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2F2E4-CDAB-B147-2D80-DB360F63B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6E660-CA99-AFF0-CAAD-9A228C05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91F7E-FEA3-18E5-ABC1-AA5820CF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648F5-04A4-3042-E501-AB6696BC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8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A475-67EB-5EC3-CFB1-3F90D197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CC98-297B-AD64-6517-4DFE9EBA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A088-1651-0521-FFFF-8BD345F0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71355-22D6-516F-3FF4-3B071683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A4632-F330-C956-4968-3507024E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D6B7-1DD4-8A61-02B7-977F5A35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F00F-B808-6B6A-B50D-F65B497A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4097E-3029-A757-59FB-46FDA38C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BCAFA-3D36-DA57-8C91-864742B4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3685-0CC1-710E-659E-29358768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2856-FF61-5B9E-F6B5-D189097D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63475-2A39-5497-D133-45250089C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E7494-99F3-9F11-4D33-999D73597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C5646-A214-7240-4C74-808C2F94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F661F-064D-4F62-86D4-DA283B36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46179-3A42-117A-566A-CDA6F6D5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5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838F-9548-96F8-EF9C-15FC98EC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A8B08-6022-A6FA-C0A5-00B067E6C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5365D-B05D-07E3-947C-805B76EDA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8F533-B898-35BD-E732-AEF562A3D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C7AAD-93BF-CC46-C79C-59DCE6A10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7D7D3A-AFE2-4A9B-5D66-3E3DA355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AD81-D698-90A0-C864-F11712D1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DF520-5E62-BCDC-A5FE-03FF4E04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E2AE-F5D1-00CF-67FA-32416693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1DE9D-4EA3-1D44-0C5B-616B91D1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70F0E-0599-3B04-5A19-92C9AD90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67538-50E3-1B8B-CFBB-225E88F8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1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04BD9-9A0A-1CA0-6EA5-361DCF90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199C5-CE32-55CB-3338-978CE79A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AE5D1-D8A5-5848-2E08-F323B255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5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8ED4-1218-84E9-16A9-381DF047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82BD8-369A-E0F1-77DD-FB13740C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9074-D082-F1D5-2179-7545ECD1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344A6-6140-FA45-93C5-2891698A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A4DB5-BC29-FAE5-840F-FD9F51E9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8D6F2-7AB7-5BF3-738F-758D1CF2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4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0ED8-7FED-E34F-8AE8-205A9F02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815EB-E5DF-82A2-BB70-6D918C3F5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000A2-311B-B98A-7100-7DC629632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0B99D-EBF9-C7DE-733B-74D49871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CE923-EC23-B370-9D1D-916954C8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1C56B-8514-79EE-5BED-3E497AF4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6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98808-41BF-81E1-F896-8A309F27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BDB1-0427-172A-BD26-10E8E963E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46438-03BB-0D00-13C7-CE7681C16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CA34-B833-4BC5-B954-1C87064C10D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D670-A4B8-63B7-A33F-970703F30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5DDF7-6E73-8C45-86E3-B45F8F36F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1556-D668-42E8-A875-1D9F4822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2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4663-1AFD-EA0E-3ECC-EDFFB83D9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4273" y="775408"/>
            <a:ext cx="6074665" cy="254383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8080"/>
                </a:solidFill>
              </a:rPr>
              <a:t>Human milk and preterm infant brain development</a:t>
            </a:r>
            <a:endParaRPr lang="en-US" sz="4400" b="1" i="1" dirty="0">
              <a:solidFill>
                <a:srgbClr val="00808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44ACD-B711-75CD-3ADE-D20FCCE5B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7974" y="3319238"/>
            <a:ext cx="5019413" cy="2661353"/>
          </a:xfrm>
        </p:spPr>
        <p:txBody>
          <a:bodyPr>
            <a:normAutofit/>
          </a:bodyPr>
          <a:lstStyle/>
          <a:p>
            <a:r>
              <a:rPr lang="en-US" dirty="0"/>
              <a:t>Mandy Brown Belfort, MD MPH</a:t>
            </a:r>
          </a:p>
          <a:p>
            <a:r>
              <a:rPr lang="en-US" sz="2000" dirty="0"/>
              <a:t>Associate Professor of Pediatrics </a:t>
            </a:r>
          </a:p>
          <a:p>
            <a:r>
              <a:rPr lang="en-US" sz="2000" dirty="0"/>
              <a:t>Harvard Medical School</a:t>
            </a:r>
          </a:p>
          <a:p>
            <a:r>
              <a:rPr lang="en-US" sz="2000" dirty="0"/>
              <a:t>Attending Neonatologist</a:t>
            </a:r>
          </a:p>
          <a:p>
            <a:r>
              <a:rPr lang="en-US" sz="2000" dirty="0"/>
              <a:t>Brigham and Women’s Hospital</a:t>
            </a:r>
          </a:p>
          <a:p>
            <a:r>
              <a:rPr lang="en-US" sz="2000" i="1" dirty="0"/>
              <a:t>Miami Neonatology / November 19, 2024</a:t>
            </a:r>
          </a:p>
        </p:txBody>
      </p:sp>
      <p:pic>
        <p:nvPicPr>
          <p:cNvPr id="4" name="Picture 1180">
            <a:extLst>
              <a:ext uri="{FF2B5EF4-FFF2-40B4-BE49-F238E27FC236}">
                <a16:creationId xmlns:a16="http://schemas.microsoft.com/office/drawing/2014/main" id="{E6B3C8FC-05D8-C6A7-E7AE-919A3C370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928" t="5191" r="63750" b="51311"/>
          <a:stretch>
            <a:fillRect/>
          </a:stretch>
        </p:blipFill>
        <p:spPr bwMode="auto">
          <a:xfrm>
            <a:off x="949972" y="1271605"/>
            <a:ext cx="3919026" cy="447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ston Hospital &amp; Medical Center - Brigham and Women's Hospital">
            <a:extLst>
              <a:ext uri="{FF2B5EF4-FFF2-40B4-BE49-F238E27FC236}">
                <a16:creationId xmlns:a16="http://schemas.microsoft.com/office/drawing/2014/main" id="{5373EBA9-0444-70AD-0F9D-EDDDB371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" y="5782078"/>
            <a:ext cx="4286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MS Logo">
            <a:extLst>
              <a:ext uri="{FF2B5EF4-FFF2-40B4-BE49-F238E27FC236}">
                <a16:creationId xmlns:a16="http://schemas.microsoft.com/office/drawing/2014/main" id="{8920D68F-3DCB-9B16-C245-6B0DF10F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95" y="5721455"/>
            <a:ext cx="3461558" cy="113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2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CA0A483-B9C8-784E-A6A4-98EF2F86F89C}"/>
              </a:ext>
            </a:extLst>
          </p:cNvPr>
          <p:cNvSpPr txBox="1"/>
          <p:nvPr/>
        </p:nvSpPr>
        <p:spPr>
          <a:xfrm>
            <a:off x="588985" y="2040942"/>
            <a:ext cx="495132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Increased weight gain, head growth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2E6AF-F496-B047-B593-16F19EA3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114"/>
            <a:ext cx="10912929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08080"/>
                </a:solidFill>
              </a:rPr>
              <a:t>Classic RCTs established a </a:t>
            </a:r>
            <a:r>
              <a:rPr lang="en-US" sz="3800" b="1" u="sng" dirty="0">
                <a:solidFill>
                  <a:srgbClr val="008080"/>
                </a:solidFill>
              </a:rPr>
              <a:t>causal</a:t>
            </a:r>
            <a:r>
              <a:rPr lang="en-US" sz="3800" b="1" dirty="0">
                <a:solidFill>
                  <a:srgbClr val="008080"/>
                </a:solidFill>
              </a:rPr>
              <a:t> role of NICU diet on brain development during the critical NICU period.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37AD40-E911-E744-9E84-AB3B82BC40E3}"/>
              </a:ext>
            </a:extLst>
          </p:cNvPr>
          <p:cNvSpPr txBox="1"/>
          <p:nvPr/>
        </p:nvSpPr>
        <p:spPr>
          <a:xfrm>
            <a:off x="3064646" y="1513977"/>
            <a:ext cx="532687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RCT of preterm vs. term formula in NICU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9686BE-187F-FA4E-893B-978757D3621B}"/>
              </a:ext>
            </a:extLst>
          </p:cNvPr>
          <p:cNvSpPr txBox="1"/>
          <p:nvPr/>
        </p:nvSpPr>
        <p:spPr>
          <a:xfrm>
            <a:off x="6930957" y="2040942"/>
            <a:ext cx="41621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Higher Bayley scores 18 months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34BC7-38CD-4289-893B-1765B26D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84" y="2556313"/>
            <a:ext cx="2809896" cy="42643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9F3F8E-8B9A-47F5-9071-5C69BFCB583B}"/>
              </a:ext>
            </a:extLst>
          </p:cNvPr>
          <p:cNvGrpSpPr/>
          <p:nvPr/>
        </p:nvGrpSpPr>
        <p:grpSpPr>
          <a:xfrm>
            <a:off x="5921046" y="2889919"/>
            <a:ext cx="6453367" cy="3856942"/>
            <a:chOff x="6316436" y="2139345"/>
            <a:chExt cx="6453367" cy="3856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E4A477-833A-4B90-B608-3F4EF937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436" y="2139345"/>
              <a:ext cx="5456464" cy="270417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361ECF-4F1D-4A0E-BF2C-7EC2CC0FDC89}"/>
                </a:ext>
              </a:extLst>
            </p:cNvPr>
            <p:cNvSpPr txBox="1"/>
            <p:nvPr/>
          </p:nvSpPr>
          <p:spPr>
            <a:xfrm>
              <a:off x="10042931" y="5688510"/>
              <a:ext cx="2726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Lucas et al. </a:t>
              </a:r>
              <a:r>
                <a:rPr lang="en-US" sz="1400" i="1" dirty="0"/>
                <a:t>Lancet</a:t>
              </a:r>
              <a:r>
                <a:rPr lang="en-US" sz="1400" dirty="0"/>
                <a:t> 1990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32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9999"/>
                </a:solidFill>
              </a:rPr>
              <a:t>After birth, the mammary gland assumes many functions of placenta.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1877291" y="4366492"/>
            <a:ext cx="8077200" cy="457200"/>
            <a:chOff x="457200" y="3581400"/>
            <a:chExt cx="8077200" cy="457200"/>
          </a:xfrm>
        </p:grpSpPr>
        <p:sp>
          <p:nvSpPr>
            <p:cNvPr id="10" name="Rectangle 9"/>
            <p:cNvSpPr/>
            <p:nvPr/>
          </p:nvSpPr>
          <p:spPr>
            <a:xfrm>
              <a:off x="457200" y="3581400"/>
              <a:ext cx="3962400" cy="45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47310" y="3581400"/>
              <a:ext cx="408709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8260" y="3631843"/>
              <a:ext cx="30480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  m  n  i  o  t  i  c     f  l  u  i  d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40121" y="3618963"/>
              <a:ext cx="35814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   o   t   h   e   r   ‘   s      m   </a:t>
              </a:r>
              <a:r>
                <a:rPr lang="en-US" b="1" dirty="0" err="1"/>
                <a:t>i</a:t>
              </a:r>
              <a:r>
                <a:rPr lang="en-US" b="1" dirty="0"/>
                <a:t>   l   k</a:t>
              </a: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00200"/>
            <a:ext cx="3809315" cy="264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96099" y="2623763"/>
            <a:ext cx="83820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dirty="0"/>
              <a:t>Term birth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0837" y="1752602"/>
            <a:ext cx="2976563" cy="2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5816959" y="3454759"/>
            <a:ext cx="0" cy="8382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3"/>
          <p:cNvGrpSpPr/>
          <p:nvPr/>
        </p:nvGrpSpPr>
        <p:grpSpPr>
          <a:xfrm>
            <a:off x="1831472" y="5334001"/>
            <a:ext cx="8123020" cy="1257300"/>
            <a:chOff x="307471" y="5334000"/>
            <a:chExt cx="8123019" cy="1257300"/>
          </a:xfrm>
        </p:grpSpPr>
        <p:sp>
          <p:nvSpPr>
            <p:cNvPr id="15" name="Rectangle 14"/>
            <p:cNvSpPr/>
            <p:nvPr/>
          </p:nvSpPr>
          <p:spPr>
            <a:xfrm>
              <a:off x="356316" y="5334000"/>
              <a:ext cx="2920284" cy="45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7471" y="5372637"/>
              <a:ext cx="300923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  m  n  i  o  t  i  c     f  l  u  i  d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5334000"/>
              <a:ext cx="507769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5800" y="5370352"/>
              <a:ext cx="35814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   o   t   h   e   r   ‘   s      m   </a:t>
              </a:r>
              <a:r>
                <a:rPr lang="en-US" b="1" dirty="0" err="1"/>
                <a:t>i</a:t>
              </a:r>
              <a:r>
                <a:rPr lang="en-US" b="1" dirty="0"/>
                <a:t>   l   k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200400" y="5905500"/>
              <a:ext cx="0" cy="6858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352801" y="5867402"/>
            <a:ext cx="1321159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dirty="0"/>
              <a:t>Preterm birth</a:t>
            </a:r>
          </a:p>
        </p:txBody>
      </p:sp>
      <p:sp>
        <p:nvSpPr>
          <p:cNvPr id="24" name="Right Bracket 23"/>
          <p:cNvSpPr/>
          <p:nvPr/>
        </p:nvSpPr>
        <p:spPr>
          <a:xfrm rot="5400000">
            <a:off x="5295900" y="5524500"/>
            <a:ext cx="228600" cy="9144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24240-3BEC-4326-A794-545E5D689D18}"/>
              </a:ext>
            </a:extLst>
          </p:cNvPr>
          <p:cNvSpPr txBox="1"/>
          <p:nvPr/>
        </p:nvSpPr>
        <p:spPr>
          <a:xfrm>
            <a:off x="5998803" y="5932364"/>
            <a:ext cx="40870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Potential to compensate for early separation from placenta</a:t>
            </a:r>
          </a:p>
        </p:txBody>
      </p:sp>
    </p:spTree>
    <p:extLst>
      <p:ext uri="{BB962C8B-B14F-4D97-AF65-F5344CB8AC3E}">
        <p14:creationId xmlns:p14="http://schemas.microsoft.com/office/powerpoint/2010/main" val="349864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67286-00C6-4AC4-ABDD-AA58F8D31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914" y="141247"/>
            <a:ext cx="6687991" cy="6330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0CE33-C815-4465-88EA-311EB7AE7A1A}"/>
              </a:ext>
            </a:extLst>
          </p:cNvPr>
          <p:cNvSpPr txBox="1"/>
          <p:nvPr/>
        </p:nvSpPr>
        <p:spPr>
          <a:xfrm>
            <a:off x="6296628" y="6471865"/>
            <a:ext cx="622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Smilowitz et al, Am J Clin Nutr 2023 (NIH BEGIN Project)</a:t>
            </a:r>
          </a:p>
        </p:txBody>
      </p:sp>
    </p:spTree>
    <p:extLst>
      <p:ext uri="{BB962C8B-B14F-4D97-AF65-F5344CB8AC3E}">
        <p14:creationId xmlns:p14="http://schemas.microsoft.com/office/powerpoint/2010/main" val="28694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25B6E3-EFDB-F494-4BB4-E050F586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9" y="0"/>
            <a:ext cx="519428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23FE44-5D86-11C3-BE53-6572F8EFD119}"/>
              </a:ext>
            </a:extLst>
          </p:cNvPr>
          <p:cNvSpPr txBox="1"/>
          <p:nvPr/>
        </p:nvSpPr>
        <p:spPr>
          <a:xfrm>
            <a:off x="9501382" y="6341236"/>
            <a:ext cx="26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Bode et al. Science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F4D74-FB58-6FC6-228E-F102414F2B67}"/>
              </a:ext>
            </a:extLst>
          </p:cNvPr>
          <p:cNvSpPr txBox="1"/>
          <p:nvPr/>
        </p:nvSpPr>
        <p:spPr>
          <a:xfrm>
            <a:off x="8693141" y="1394460"/>
            <a:ext cx="260604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= altered milk composition after preterm vs. term birth</a:t>
            </a:r>
          </a:p>
        </p:txBody>
      </p:sp>
    </p:spTree>
    <p:extLst>
      <p:ext uri="{BB962C8B-B14F-4D97-AF65-F5344CB8AC3E}">
        <p14:creationId xmlns:p14="http://schemas.microsoft.com/office/powerpoint/2010/main" val="167001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32695D-1FCC-8842-8D89-156F7A66DBFB}"/>
              </a:ext>
            </a:extLst>
          </p:cNvPr>
          <p:cNvSpPr txBox="1"/>
          <p:nvPr/>
        </p:nvSpPr>
        <p:spPr>
          <a:xfrm>
            <a:off x="697685" y="867952"/>
            <a:ext cx="10796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8080"/>
                </a:solidFill>
              </a:rPr>
              <a:t>Clinical translation lies in unique health benefits of human milk for very preterm infants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87A91-5A58-B244-9A95-D115FE80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46" y="2815026"/>
            <a:ext cx="4000036" cy="2928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66341-7B44-6F4A-8C3A-B57601F89CD4}"/>
              </a:ext>
            </a:extLst>
          </p:cNvPr>
          <p:cNvSpPr txBox="1"/>
          <p:nvPr/>
        </p:nvSpPr>
        <p:spPr>
          <a:xfrm>
            <a:off x="5611782" y="5743827"/>
            <a:ext cx="223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Photo from kellymom.com</a:t>
            </a:r>
          </a:p>
        </p:txBody>
      </p:sp>
    </p:spTree>
    <p:extLst>
      <p:ext uri="{BB962C8B-B14F-4D97-AF65-F5344CB8AC3E}">
        <p14:creationId xmlns:p14="http://schemas.microsoft.com/office/powerpoint/2010/main" val="3301395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EB26-35C5-40B6-AAD0-1EFC9C85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8080"/>
                </a:solidFill>
              </a:rPr>
              <a:t>Maternal milk is associated with better long-term neurodevelopmental outcomes.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2E2A79AE-616B-4DFD-A6FB-D33443449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9023" y="6568157"/>
            <a:ext cx="3395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i="1" dirty="0">
                <a:latin typeface="Calibri" pitchFamily="34" charset="0"/>
              </a:rPr>
              <a:t>Belfort et al. JAMA Network Open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3A5770-8412-485A-9C6D-4A5A4DEB1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22" y="3258371"/>
            <a:ext cx="3505200" cy="3190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B2706E-DBFF-4E47-A325-196CB790C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008" y="3328521"/>
            <a:ext cx="4578316" cy="3134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457569-9BFD-4456-8654-448EC7AD3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718" y="3305997"/>
            <a:ext cx="4294564" cy="3095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8A60A4-3B64-45DA-8DCF-C71DCAFB7E62}"/>
              </a:ext>
            </a:extLst>
          </p:cNvPr>
          <p:cNvSpPr/>
          <p:nvPr/>
        </p:nvSpPr>
        <p:spPr>
          <a:xfrm>
            <a:off x="2545495" y="4054999"/>
            <a:ext cx="1013252" cy="337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7ED7C-3E81-4876-B555-B8E975C9F2DC}"/>
              </a:ext>
            </a:extLst>
          </p:cNvPr>
          <p:cNvSpPr/>
          <p:nvPr/>
        </p:nvSpPr>
        <p:spPr>
          <a:xfrm>
            <a:off x="5799438" y="4125020"/>
            <a:ext cx="1021492" cy="337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DE2DAF-247E-456A-B329-EE5AAF23E69F}"/>
              </a:ext>
            </a:extLst>
          </p:cNvPr>
          <p:cNvSpPr/>
          <p:nvPr/>
        </p:nvSpPr>
        <p:spPr>
          <a:xfrm>
            <a:off x="5973752" y="5068035"/>
            <a:ext cx="1235676" cy="337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5B34DF-650A-438C-AAEE-B07B2FC42518}"/>
              </a:ext>
            </a:extLst>
          </p:cNvPr>
          <p:cNvSpPr/>
          <p:nvPr/>
        </p:nvSpPr>
        <p:spPr>
          <a:xfrm>
            <a:off x="9500290" y="5051558"/>
            <a:ext cx="1235676" cy="337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1D8DAF-5C13-DE4B-A506-276B42A27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22" y="1649711"/>
            <a:ext cx="6411356" cy="1685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1DEC62-89E2-759C-0231-7121415D3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9585" y="260103"/>
            <a:ext cx="1299669" cy="10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3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647BCF2-C4B5-4382-A470-E197F60D8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t="21961" r="15047" b="20516"/>
          <a:stretch/>
        </p:blipFill>
        <p:spPr>
          <a:xfrm>
            <a:off x="2064327" y="1487163"/>
            <a:ext cx="8063345" cy="5284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CEB26-35C5-40B6-AAD0-1EFC9C85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8080"/>
                </a:solidFill>
              </a:rPr>
              <a:t>Beneficial associations of maternal milk were most pronounced in infants born &lt;30 weeks of gestation. 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2E2A79AE-616B-4DFD-A6FB-D33443449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9023" y="6568157"/>
            <a:ext cx="3395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i="1" dirty="0">
                <a:latin typeface="Calibri" pitchFamily="34" charset="0"/>
              </a:rPr>
              <a:t>Belfort et al. JAMA Network Open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206DDA-DD58-475F-B5BB-CDAB650D9AF5}"/>
              </a:ext>
            </a:extLst>
          </p:cNvPr>
          <p:cNvSpPr/>
          <p:nvPr/>
        </p:nvSpPr>
        <p:spPr>
          <a:xfrm>
            <a:off x="2288193" y="2387835"/>
            <a:ext cx="7105189" cy="1994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0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86FA-A37E-495A-AACF-1FB500D2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Similar associations in different cohort.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20B8ED-D87B-440B-82A6-793B3F4C9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15910"/>
              </p:ext>
            </p:extLst>
          </p:nvPr>
        </p:nvGraphicFramePr>
        <p:xfrm>
          <a:off x="554001" y="1325563"/>
          <a:ext cx="7968291" cy="47777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6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 marT="34290" marB="3429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Points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</a:rPr>
                        <a:t> per day &gt;50% human milk</a:t>
                      </a:r>
                      <a:endParaRPr lang="en-US" sz="2600" b="0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2400" dirty="0"/>
                        <a:t>β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95% CI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b="1" dirty="0"/>
                        <a:t>   IQ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kern="1200" dirty="0"/>
                        <a:t>0.5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kern="1200" dirty="0"/>
                        <a:t>0.2, 0.8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dirty="0"/>
                        <a:t>   Reading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/>
                        <a:t>0.5</a:t>
                      </a:r>
                      <a:endParaRPr lang="en-US" sz="2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/>
                        <a:t>-0.03, 1.0</a:t>
                      </a:r>
                      <a:endParaRPr lang="en-US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b="1" dirty="0"/>
                        <a:t>   Math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/>
                        <a:t>0.5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/>
                        <a:t>0.1, 0.9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dirty="0"/>
                        <a:t>   Attention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/>
                        <a:t>0.02</a:t>
                      </a:r>
                      <a:endParaRPr lang="en-US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/>
                        <a:t>-0.1, 0.1</a:t>
                      </a:r>
                      <a:endParaRPr lang="en-US" sz="2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b="1" dirty="0"/>
                        <a:t>   Working memory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/>
                        <a:t>0.5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/>
                        <a:t>0.1, 0.9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dirty="0"/>
                        <a:t>   Language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/>
                        <a:t>0.4</a:t>
                      </a:r>
                      <a:endParaRPr lang="en-US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/>
                        <a:t>-0.1, 1.0</a:t>
                      </a:r>
                      <a:endParaRPr lang="en-US" sz="2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dirty="0"/>
                        <a:t>   Visual perception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/>
                        <a:t>-0.03</a:t>
                      </a:r>
                      <a:endParaRPr lang="en-US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/>
                        <a:t>-0.1, 0.09</a:t>
                      </a:r>
                      <a:endParaRPr lang="en-US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b="1" dirty="0"/>
                        <a:t>   Motor function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/>
                        <a:t>0.1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/>
                        <a:t>0.02, 0.2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6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Adjusted for age, sex, gestational age, NICU illness, social risk</a:t>
                      </a:r>
                      <a:endParaRPr kumimoji="0" lang="en-US" sz="2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C287480-698C-4D5B-981B-EF0C4CC82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973" y="983904"/>
            <a:ext cx="3065652" cy="2197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5A364-FCE6-434A-B415-DC47943A52B0}"/>
              </a:ext>
            </a:extLst>
          </p:cNvPr>
          <p:cNvSpPr txBox="1"/>
          <p:nvPr/>
        </p:nvSpPr>
        <p:spPr>
          <a:xfrm>
            <a:off x="8360611" y="3823901"/>
            <a:ext cx="3712376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VIBeS cohort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Melbourne, Australia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&lt;30 weeks’ 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2001-2003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N=180 (80% of original cohort) evaluated at 7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DF2D6-1209-7441-B06F-610EBE553A31}"/>
              </a:ext>
            </a:extLst>
          </p:cNvPr>
          <p:cNvSpPr txBox="1"/>
          <p:nvPr/>
        </p:nvSpPr>
        <p:spPr>
          <a:xfrm>
            <a:off x="9739385" y="6495488"/>
            <a:ext cx="21457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Belfort et al </a:t>
            </a:r>
            <a:r>
              <a:rPr lang="en-US" sz="1400" i="1" dirty="0"/>
              <a:t>J </a:t>
            </a:r>
            <a:r>
              <a:rPr lang="en-US" sz="1400" i="1" dirty="0" err="1"/>
              <a:t>Pediatr</a:t>
            </a:r>
            <a:r>
              <a:rPr lang="en-US" sz="14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95937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4047-AF6F-2FC9-D61C-D13AE621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Caveat: data reflect routine HMF use to support nutrient delivery and growth</a:t>
            </a:r>
          </a:p>
        </p:txBody>
      </p:sp>
      <p:pic>
        <p:nvPicPr>
          <p:cNvPr id="4" name="Picture 3" descr="A screenshot of a table&#10;&#10;Description automatically generated">
            <a:extLst>
              <a:ext uri="{FF2B5EF4-FFF2-40B4-BE49-F238E27FC236}">
                <a16:creationId xmlns:a16="http://schemas.microsoft.com/office/drawing/2014/main" id="{7C37CD42-4CCD-4AEF-15E5-A32299EA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1" y="2045699"/>
            <a:ext cx="11601618" cy="2441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ECB792-9762-A121-C1D9-37E42DF10F0C}"/>
              </a:ext>
            </a:extLst>
          </p:cNvPr>
          <p:cNvSpPr txBox="1"/>
          <p:nvPr/>
        </p:nvSpPr>
        <p:spPr>
          <a:xfrm>
            <a:off x="8435340" y="6308209"/>
            <a:ext cx="364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Soldateli</a:t>
            </a:r>
            <a:r>
              <a:rPr lang="en-US" dirty="0"/>
              <a:t> et al. J </a:t>
            </a:r>
            <a:r>
              <a:rPr lang="en-US" dirty="0" err="1"/>
              <a:t>Pediatr</a:t>
            </a:r>
            <a:r>
              <a:rPr lang="en-US" dirty="0"/>
              <a:t> (Rio J)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D043C-3DF7-DABB-442A-8B2D5456306C}"/>
              </a:ext>
            </a:extLst>
          </p:cNvPr>
          <p:cNvSpPr txBox="1"/>
          <p:nvPr/>
        </p:nvSpPr>
        <p:spPr>
          <a:xfrm>
            <a:off x="1082040" y="4990588"/>
            <a:ext cx="1002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N=4062 VPT/VLBW infants from 12 Brazilian NICUs</a:t>
            </a:r>
          </a:p>
          <a:p>
            <a:r>
              <a:rPr lang="en-US" sz="2400" dirty="0"/>
              <a:t>Weight and HC z-scores at discharge lower in “exclusive HM” vs. “mixed” diets </a:t>
            </a:r>
          </a:p>
          <a:p>
            <a:r>
              <a:rPr lang="en-US" sz="2400" dirty="0"/>
              <a:t>Suggests </a:t>
            </a:r>
            <a:r>
              <a:rPr lang="en-US" sz="2400" u="sng" dirty="0"/>
              <a:t>lower</a:t>
            </a:r>
            <a:r>
              <a:rPr lang="en-US" sz="2400" dirty="0"/>
              <a:t> nutrient delivery / accretion in HM only diet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D1DD7-E1A8-2E27-997A-65693754C8C0}"/>
              </a:ext>
            </a:extLst>
          </p:cNvPr>
          <p:cNvSpPr txBox="1"/>
          <p:nvPr/>
        </p:nvSpPr>
        <p:spPr>
          <a:xfrm>
            <a:off x="226611" y="4486987"/>
            <a:ext cx="1178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Estimates adjusted for potential confounders (sex, GA, BW-z, PMA at discharge, multiple gestation, NICU diagnoses, hospital)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087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8C5F-8A77-F8DA-F346-FC03CF26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0"/>
            <a:ext cx="1176147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8080"/>
                </a:solidFill>
              </a:rPr>
              <a:t>Neurodevelopmental benefits </a:t>
            </a:r>
            <a:r>
              <a:rPr lang="en-US" sz="3600" b="1" u="sng" dirty="0">
                <a:solidFill>
                  <a:srgbClr val="008080"/>
                </a:solidFill>
              </a:rPr>
              <a:t>not</a:t>
            </a:r>
            <a:r>
              <a:rPr lang="en-US" sz="3600" b="1" dirty="0">
                <a:solidFill>
                  <a:srgbClr val="008080"/>
                </a:solidFill>
              </a:rPr>
              <a:t> seen with donor milk.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4FE85-FAB8-CD99-8C8F-3762CA194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710" y="925830"/>
            <a:ext cx="8488556" cy="5850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501431-1D9F-5776-9843-B9C38D159200}"/>
              </a:ext>
            </a:extLst>
          </p:cNvPr>
          <p:cNvSpPr txBox="1"/>
          <p:nvPr/>
        </p:nvSpPr>
        <p:spPr>
          <a:xfrm>
            <a:off x="953206" y="6407325"/>
            <a:ext cx="260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Colaizy et al. JAMA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A5887-9BC0-DA50-59FB-FC010E9AB3F3}"/>
              </a:ext>
            </a:extLst>
          </p:cNvPr>
          <p:cNvSpPr txBox="1"/>
          <p:nvPr/>
        </p:nvSpPr>
        <p:spPr>
          <a:xfrm>
            <a:off x="430530" y="1427736"/>
            <a:ext cx="33219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b="1" dirty="0"/>
              <a:t>NICHD MILK Study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&lt;29 weeks or &lt;1000 grams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Little or no maternal milk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Fortified donor milk or formula until discharge or death or 120 days</a:t>
            </a:r>
          </a:p>
        </p:txBody>
      </p:sp>
    </p:spTree>
    <p:extLst>
      <p:ext uri="{BB962C8B-B14F-4D97-AF65-F5344CB8AC3E}">
        <p14:creationId xmlns:p14="http://schemas.microsoft.com/office/powerpoint/2010/main" val="33417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9CF43F-A7F3-4F40-A3B7-355C09F4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BA0DB-995A-4B48-B25E-708E3171B60E}"/>
              </a:ext>
            </a:extLst>
          </p:cNvPr>
          <p:cNvSpPr txBox="1"/>
          <p:nvPr/>
        </p:nvSpPr>
        <p:spPr>
          <a:xfrm>
            <a:off x="2463934" y="3599804"/>
            <a:ext cx="901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A fortified maternal milk-based diet promotes better neurodevelopment, particularly among those most vulnerable to impairments.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AB515-B103-4F5F-86B2-45BAEE4F4671}"/>
              </a:ext>
            </a:extLst>
          </p:cNvPr>
          <p:cNvSpPr txBox="1"/>
          <p:nvPr/>
        </p:nvSpPr>
        <p:spPr>
          <a:xfrm>
            <a:off x="3225407" y="1879891"/>
            <a:ext cx="825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The NICU hospitalization coincides with a critical period in brain development for preterm infants.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941D4-FB1A-8745-FFF6-4F73BD7E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85" y="3451271"/>
            <a:ext cx="1299669" cy="10606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1F031F-061B-7B4F-97C8-3E4409521E72}"/>
              </a:ext>
            </a:extLst>
          </p:cNvPr>
          <p:cNvSpPr txBox="1"/>
          <p:nvPr/>
        </p:nvSpPr>
        <p:spPr>
          <a:xfrm>
            <a:off x="2500371" y="5508920"/>
            <a:ext cx="935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Brain MRI is emerging as a useful tool to establish timing and investigate potential mechanisms underlying effects of maternal milk on preterm infant brain development. </a:t>
            </a:r>
          </a:p>
        </p:txBody>
      </p:sp>
      <p:pic>
        <p:nvPicPr>
          <p:cNvPr id="26" name="Picture 1180">
            <a:extLst>
              <a:ext uri="{FF2B5EF4-FFF2-40B4-BE49-F238E27FC236}">
                <a16:creationId xmlns:a16="http://schemas.microsoft.com/office/drawing/2014/main" id="{0B4C212C-7649-4407-BBBD-16A8D791F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928" t="5191" r="63750" b="51311"/>
          <a:stretch>
            <a:fillRect/>
          </a:stretch>
        </p:blipFill>
        <p:spPr bwMode="auto">
          <a:xfrm>
            <a:off x="1231322" y="5164139"/>
            <a:ext cx="1044832" cy="119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801002-A2FB-944A-58FD-676906D46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40" y="1599441"/>
            <a:ext cx="3008961" cy="11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8C5F-8A77-F8DA-F346-FC03CF26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Slower growth hints that relative deficit in nutrient delivery </a:t>
            </a:r>
            <a:r>
              <a:rPr lang="en-US" b="1" i="1" dirty="0">
                <a:solidFill>
                  <a:srgbClr val="008080"/>
                </a:solidFill>
              </a:rPr>
              <a:t>may have </a:t>
            </a:r>
            <a:r>
              <a:rPr lang="en-US" b="1" dirty="0">
                <a:solidFill>
                  <a:srgbClr val="008080"/>
                </a:solidFill>
              </a:rPr>
              <a:t>offset benefits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01431-1D9F-5776-9843-B9C38D159200}"/>
              </a:ext>
            </a:extLst>
          </p:cNvPr>
          <p:cNvSpPr txBox="1"/>
          <p:nvPr/>
        </p:nvSpPr>
        <p:spPr>
          <a:xfrm>
            <a:off x="9587696" y="6492875"/>
            <a:ext cx="260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Colaizy et al. JAMA 2024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68D45A-42FD-11FC-821F-4F14A4555181}"/>
              </a:ext>
            </a:extLst>
          </p:cNvPr>
          <p:cNvGrpSpPr/>
          <p:nvPr/>
        </p:nvGrpSpPr>
        <p:grpSpPr>
          <a:xfrm>
            <a:off x="314445" y="1885789"/>
            <a:ext cx="11563109" cy="3748255"/>
            <a:chOff x="314445" y="2360351"/>
            <a:chExt cx="11563109" cy="37482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C1E92E-2840-D8C1-4DE7-3154A8A03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445" y="3579176"/>
              <a:ext cx="11563109" cy="25294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0C664F-88FA-FB7B-2E32-F6E8D4808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445" y="2360351"/>
              <a:ext cx="11563109" cy="106864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95D4803-F45C-51B1-02F2-6678CE429E99}"/>
              </a:ext>
            </a:extLst>
          </p:cNvPr>
          <p:cNvSpPr/>
          <p:nvPr/>
        </p:nvSpPr>
        <p:spPr>
          <a:xfrm>
            <a:off x="314445" y="4457700"/>
            <a:ext cx="11563109" cy="6057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6A2AC2-5A43-120F-710E-288464BB9D27}"/>
              </a:ext>
            </a:extLst>
          </p:cNvPr>
          <p:cNvSpPr/>
          <p:nvPr/>
        </p:nvSpPr>
        <p:spPr>
          <a:xfrm>
            <a:off x="314444" y="3291839"/>
            <a:ext cx="11563109" cy="474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48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80"/>
          <p:cNvPicPr>
            <a:picLocks noChangeAspect="1" noChangeArrowheads="1"/>
          </p:cNvPicPr>
          <p:nvPr/>
        </p:nvPicPr>
        <p:blipFill>
          <a:blip r:embed="rId3" cstate="print"/>
          <a:srcRect l="2928" t="5191" r="63750" b="51311"/>
          <a:stretch>
            <a:fillRect/>
          </a:stretch>
        </p:blipFill>
        <p:spPr bwMode="auto">
          <a:xfrm>
            <a:off x="158541" y="838348"/>
            <a:ext cx="3341107" cy="38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58782" y="5024590"/>
            <a:ext cx="5405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Total and regional brain volumes at term equivalent age, </a:t>
            </a:r>
            <a:r>
              <a:rPr lang="en-US" sz="2200" b="1" i="1" dirty="0"/>
              <a:t>before influence of post-discharge environment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7009" y="725414"/>
            <a:ext cx="82296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Brain differences associated with maternal milk diet are </a:t>
            </a:r>
            <a:r>
              <a:rPr lang="en-US" sz="3200" b="1" i="1" u="sng" dirty="0">
                <a:solidFill>
                  <a:srgbClr val="008080"/>
                </a:solidFill>
              </a:rPr>
              <a:t>detectable before NICU discharge</a:t>
            </a:r>
          </a:p>
          <a:p>
            <a:endParaRPr lang="en-US" sz="2200" b="1" dirty="0"/>
          </a:p>
          <a:p>
            <a:r>
              <a:rPr lang="en-US" sz="2400" b="1" dirty="0"/>
              <a:t>Deep nuclear gray matter</a:t>
            </a:r>
            <a:r>
              <a:rPr lang="en-US" sz="2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Thalamus, basal ganglia = major relay stations in the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Larger volumes at term, less functional impairment</a:t>
            </a:r>
          </a:p>
          <a:p>
            <a:endParaRPr lang="en-US" sz="2400" dirty="0"/>
          </a:p>
          <a:p>
            <a:r>
              <a:rPr lang="en-US" sz="2400" b="1" dirty="0"/>
              <a:t>Hippocampus</a:t>
            </a:r>
            <a:r>
              <a:rPr lang="en-US" sz="2400" dirty="0"/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Important for memory,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Perhaps related to finding of better working memory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3DED3-C15C-4504-8079-10602F2A8479}"/>
              </a:ext>
            </a:extLst>
          </p:cNvPr>
          <p:cNvSpPr txBox="1"/>
          <p:nvPr/>
        </p:nvSpPr>
        <p:spPr>
          <a:xfrm>
            <a:off x="10160642" y="6485085"/>
            <a:ext cx="21457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Belfort J </a:t>
            </a:r>
            <a:r>
              <a:rPr lang="en-US" sz="1400" dirty="0" err="1"/>
              <a:t>Pediatr</a:t>
            </a:r>
            <a:r>
              <a:rPr lang="en-US" sz="1400" dirty="0"/>
              <a:t> 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B3B63-383A-2DA4-090E-D6B7C7A86521}"/>
              </a:ext>
            </a:extLst>
          </p:cNvPr>
          <p:cNvSpPr txBox="1"/>
          <p:nvPr/>
        </p:nvSpPr>
        <p:spPr>
          <a:xfrm>
            <a:off x="8908863" y="4730759"/>
            <a:ext cx="311342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VIBeS cohort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Melbourne, Australia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&lt;30 weeks’ 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2001-2003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N=180</a:t>
            </a:r>
          </a:p>
        </p:txBody>
      </p:sp>
    </p:spTree>
    <p:extLst>
      <p:ext uri="{BB962C8B-B14F-4D97-AF65-F5344CB8AC3E}">
        <p14:creationId xmlns:p14="http://schemas.microsoft.com/office/powerpoint/2010/main" val="118640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CEA8-63F9-894C-8784-40D34D54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8080"/>
                </a:solidFill>
              </a:rPr>
              <a:t>Human milk diet associated with larger total and regional brain volumes.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AEF43-3868-C14E-8CF8-4E13D8E1B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0" y="2095018"/>
            <a:ext cx="7819665" cy="3460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B66EB-96C0-194A-A5A3-12AC590C38FD}"/>
              </a:ext>
            </a:extLst>
          </p:cNvPr>
          <p:cNvSpPr txBox="1"/>
          <p:nvPr/>
        </p:nvSpPr>
        <p:spPr>
          <a:xfrm>
            <a:off x="8629403" y="6492875"/>
            <a:ext cx="3562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Ottolini</a:t>
            </a:r>
            <a:r>
              <a:rPr lang="en-US" sz="1200" dirty="0"/>
              <a:t> et al. </a:t>
            </a:r>
            <a:r>
              <a:rPr lang="en-US" sz="1200" i="1" dirty="0"/>
              <a:t>Acta </a:t>
            </a:r>
            <a:r>
              <a:rPr lang="en-US" sz="1200" i="1" dirty="0" err="1"/>
              <a:t>Paediatr</a:t>
            </a:r>
            <a:r>
              <a:rPr lang="en-US" sz="1200" i="1" dirty="0"/>
              <a:t> </a:t>
            </a:r>
            <a:r>
              <a:rPr lang="en-US" sz="1200" dirty="0"/>
              <a:t>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9BBE6-1CB3-8697-03EA-6EF1193B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959" y="1268730"/>
            <a:ext cx="3663599" cy="5105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89EFC0-4D7E-A65D-0763-637CFA54ECB3}"/>
              </a:ext>
            </a:extLst>
          </p:cNvPr>
          <p:cNvSpPr txBox="1"/>
          <p:nvPr/>
        </p:nvSpPr>
        <p:spPr>
          <a:xfrm>
            <a:off x="646094" y="5775513"/>
            <a:ext cx="661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Human milk defined as &gt;50% of total enteral feeding volume in NICU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5C331D-C8DE-B539-C438-C0DFC00B9F96}"/>
              </a:ext>
            </a:extLst>
          </p:cNvPr>
          <p:cNvSpPr/>
          <p:nvPr/>
        </p:nvSpPr>
        <p:spPr>
          <a:xfrm>
            <a:off x="2118167" y="3055716"/>
            <a:ext cx="243068" cy="231494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4F89CC-0D7F-9338-6021-645AD29BA4A9}"/>
              </a:ext>
            </a:extLst>
          </p:cNvPr>
          <p:cNvSpPr/>
          <p:nvPr/>
        </p:nvSpPr>
        <p:spPr>
          <a:xfrm>
            <a:off x="1564511" y="3393312"/>
            <a:ext cx="243068" cy="23149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20B7A1-47DD-87F3-0AA0-D39CAF0166C0}"/>
              </a:ext>
            </a:extLst>
          </p:cNvPr>
          <p:cNvSpPr/>
          <p:nvPr/>
        </p:nvSpPr>
        <p:spPr>
          <a:xfrm>
            <a:off x="1938758" y="3691540"/>
            <a:ext cx="243068" cy="231494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BEA737-47C5-017C-E6B0-D5D21F7F5C7E}"/>
              </a:ext>
            </a:extLst>
          </p:cNvPr>
          <p:cNvSpPr/>
          <p:nvPr/>
        </p:nvSpPr>
        <p:spPr>
          <a:xfrm>
            <a:off x="2444186" y="4025638"/>
            <a:ext cx="243068" cy="23149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029C04-76EB-50EE-F016-4B93DF818FD2}"/>
              </a:ext>
            </a:extLst>
          </p:cNvPr>
          <p:cNvSpPr/>
          <p:nvPr/>
        </p:nvSpPr>
        <p:spPr>
          <a:xfrm>
            <a:off x="1471913" y="4347258"/>
            <a:ext cx="243068" cy="23149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67C306-363C-0FDB-D0CA-5C3C9D675779}"/>
              </a:ext>
            </a:extLst>
          </p:cNvPr>
          <p:cNvSpPr/>
          <p:nvPr/>
        </p:nvSpPr>
        <p:spPr>
          <a:xfrm>
            <a:off x="1350379" y="4668937"/>
            <a:ext cx="243068" cy="23149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D41EEA20-244F-703B-EC3A-6201ED55A92A}"/>
              </a:ext>
            </a:extLst>
          </p:cNvPr>
          <p:cNvSpPr/>
          <p:nvPr/>
        </p:nvSpPr>
        <p:spPr>
          <a:xfrm>
            <a:off x="204333" y="3691540"/>
            <a:ext cx="243068" cy="2314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D71E8991-DF07-A7C5-405C-920CE8870570}"/>
              </a:ext>
            </a:extLst>
          </p:cNvPr>
          <p:cNvSpPr/>
          <p:nvPr/>
        </p:nvSpPr>
        <p:spPr>
          <a:xfrm>
            <a:off x="204333" y="4025640"/>
            <a:ext cx="243068" cy="2314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9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CEA8-63F9-894C-8784-40D34D54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35" y="301582"/>
            <a:ext cx="10898529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8080"/>
                </a:solidFill>
              </a:rPr>
              <a:t>Human milk diet associated with more mature microstructure in early-myelinating white matter tracts.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59AC1-19FB-23E7-5FBF-76BB251F5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868"/>
          <a:stretch/>
        </p:blipFill>
        <p:spPr>
          <a:xfrm>
            <a:off x="7262819" y="2199190"/>
            <a:ext cx="4692699" cy="30316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47DE00-BD8D-2F23-22D4-3F48ACA3EB6B}"/>
              </a:ext>
            </a:extLst>
          </p:cNvPr>
          <p:cNvGrpSpPr/>
          <p:nvPr/>
        </p:nvGrpSpPr>
        <p:grpSpPr>
          <a:xfrm>
            <a:off x="236482" y="1801666"/>
            <a:ext cx="6725046" cy="3670197"/>
            <a:chOff x="1099440" y="1989823"/>
            <a:chExt cx="5439658" cy="28634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5D0E60-B001-CA6C-E455-38BC65633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293" t="-863"/>
            <a:stretch/>
          </p:blipFill>
          <p:spPr>
            <a:xfrm>
              <a:off x="2285512" y="1989823"/>
              <a:ext cx="4253586" cy="28634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F4A1B7-BD2A-A36C-61B3-291EA4696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9031"/>
            <a:stretch/>
          </p:blipFill>
          <p:spPr>
            <a:xfrm>
              <a:off x="1099440" y="2004813"/>
              <a:ext cx="1096131" cy="2848373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E7C1664-6D8D-9FD5-6203-6A380E4A28FD}"/>
              </a:ext>
            </a:extLst>
          </p:cNvPr>
          <p:cNvSpPr/>
          <p:nvPr/>
        </p:nvSpPr>
        <p:spPr>
          <a:xfrm>
            <a:off x="23150" y="2913929"/>
            <a:ext cx="1465205" cy="12153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92DB64-D63C-688A-E3D5-24A993656632}"/>
              </a:ext>
            </a:extLst>
          </p:cNvPr>
          <p:cNvSpPr txBox="1"/>
          <p:nvPr/>
        </p:nvSpPr>
        <p:spPr>
          <a:xfrm>
            <a:off x="7485660" y="5366307"/>
            <a:ext cx="179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Corpus collosum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DFB24D-1D36-3E08-C534-B95A04A789EF}"/>
              </a:ext>
            </a:extLst>
          </p:cNvPr>
          <p:cNvSpPr txBox="1"/>
          <p:nvPr/>
        </p:nvSpPr>
        <p:spPr>
          <a:xfrm>
            <a:off x="9851985" y="5227808"/>
            <a:ext cx="188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Posterior limb of internal capsule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267BC9-4573-B8B5-9517-D96528EC33C7}"/>
              </a:ext>
            </a:extLst>
          </p:cNvPr>
          <p:cNvSpPr txBox="1"/>
          <p:nvPr/>
        </p:nvSpPr>
        <p:spPr>
          <a:xfrm>
            <a:off x="519767" y="5717443"/>
            <a:ext cx="722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Lower mean diffusivity implies improved white matter 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2536D1-781A-9F66-B8EE-40E64FAF443A}"/>
              </a:ext>
            </a:extLst>
          </p:cNvPr>
          <p:cNvSpPr txBox="1"/>
          <p:nvPr/>
        </p:nvSpPr>
        <p:spPr>
          <a:xfrm>
            <a:off x="8629403" y="6492875"/>
            <a:ext cx="3562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Ottolini</a:t>
            </a:r>
            <a:r>
              <a:rPr lang="en-US" sz="1200" dirty="0"/>
              <a:t> et al. </a:t>
            </a:r>
            <a:r>
              <a:rPr lang="en-US" sz="1200" i="1" dirty="0"/>
              <a:t>Acta </a:t>
            </a:r>
            <a:r>
              <a:rPr lang="en-US" sz="1200" i="1" dirty="0" err="1"/>
              <a:t>Paediatr</a:t>
            </a:r>
            <a:r>
              <a:rPr lang="en-US" sz="1200" i="1" dirty="0"/>
              <a:t> </a:t>
            </a:r>
            <a:r>
              <a:rPr lang="en-US" sz="12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752808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CEA8-63F9-894C-8784-40D34D54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8080"/>
                </a:solidFill>
              </a:rPr>
              <a:t>Human milk diet associated with cortical development more similar to full-term infant.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FC745-EA31-AA4B-8D6D-FCD1E228546C}"/>
              </a:ext>
            </a:extLst>
          </p:cNvPr>
          <p:cNvSpPr txBox="1"/>
          <p:nvPr/>
        </p:nvSpPr>
        <p:spPr>
          <a:xfrm>
            <a:off x="9454470" y="6354375"/>
            <a:ext cx="288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Sullivan et al. </a:t>
            </a:r>
            <a:r>
              <a:rPr lang="en-US" sz="1200" i="1" dirty="0"/>
              <a:t>Ann </a:t>
            </a:r>
            <a:r>
              <a:rPr lang="en-US" sz="1200" i="1" dirty="0" err="1"/>
              <a:t>Neurol</a:t>
            </a:r>
            <a:r>
              <a:rPr lang="en-US" sz="1200" i="1" dirty="0"/>
              <a:t> </a:t>
            </a:r>
            <a:r>
              <a:rPr lang="en-US" sz="1200" dirty="0"/>
              <a:t>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34F45-9ADA-FBC1-5C8E-465529AB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40" y="1881350"/>
            <a:ext cx="10643328" cy="31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56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E441-2C4A-FA89-8B0B-39EE9948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4" y="365125"/>
            <a:ext cx="10724626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8080"/>
                </a:solidFill>
              </a:rPr>
              <a:t>Plausible mechanisms include </a:t>
            </a:r>
            <a:r>
              <a:rPr lang="en-US" sz="3600" b="1" u="sng" dirty="0">
                <a:solidFill>
                  <a:srgbClr val="008080"/>
                </a:solidFill>
              </a:rPr>
              <a:t>nutrients</a:t>
            </a:r>
            <a:r>
              <a:rPr lang="en-US" sz="3600" b="1" dirty="0">
                <a:solidFill>
                  <a:srgbClr val="008080"/>
                </a:solidFill>
              </a:rPr>
              <a:t> and non-nutrient </a:t>
            </a:r>
            <a:r>
              <a:rPr lang="en-US" sz="3600" b="1" u="sng" dirty="0">
                <a:solidFill>
                  <a:srgbClr val="008080"/>
                </a:solidFill>
              </a:rPr>
              <a:t>bioactive factors</a:t>
            </a:r>
            <a:r>
              <a:rPr lang="en-US" sz="3600" b="1" dirty="0">
                <a:solidFill>
                  <a:srgbClr val="008080"/>
                </a:solidFill>
              </a:rPr>
              <a:t>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17DB8E-FEAE-EE89-BA80-153C2E55A61C}"/>
              </a:ext>
            </a:extLst>
          </p:cNvPr>
          <p:cNvGrpSpPr/>
          <p:nvPr/>
        </p:nvGrpSpPr>
        <p:grpSpPr>
          <a:xfrm>
            <a:off x="-310008" y="2698583"/>
            <a:ext cx="3735573" cy="2713239"/>
            <a:chOff x="986228" y="2960658"/>
            <a:chExt cx="3735573" cy="2713239"/>
          </a:xfrm>
        </p:grpSpPr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0D37DBEB-FC0B-EFED-8828-701BF8D37A01}"/>
                </a:ext>
              </a:extLst>
            </p:cNvPr>
            <p:cNvSpPr/>
            <p:nvPr/>
          </p:nvSpPr>
          <p:spPr>
            <a:xfrm rot="18864696">
              <a:off x="1493791" y="2941259"/>
              <a:ext cx="2713239" cy="2752037"/>
            </a:xfrm>
            <a:prstGeom prst="teardrop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00499C-2433-30FD-5976-7B1061D27960}"/>
                </a:ext>
              </a:extLst>
            </p:cNvPr>
            <p:cNvSpPr txBox="1"/>
            <p:nvPr/>
          </p:nvSpPr>
          <p:spPr>
            <a:xfrm>
              <a:off x="986228" y="3037959"/>
              <a:ext cx="3735573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000" b="1" dirty="0"/>
                <a:t>COGNIS Study</a:t>
              </a:r>
            </a:p>
            <a:p>
              <a:pPr marL="0" lvl="1" algn="ctr"/>
              <a:r>
                <a:rPr lang="en-US" sz="1600" dirty="0"/>
                <a:t>MFGM</a:t>
              </a:r>
            </a:p>
            <a:p>
              <a:pPr marL="0" lvl="1" algn="ctr"/>
              <a:r>
                <a:rPr lang="en-US" sz="1600" dirty="0"/>
                <a:t>Synbiotics (FOS, inulin)</a:t>
              </a:r>
            </a:p>
            <a:p>
              <a:pPr marL="0" lvl="1" algn="ctr"/>
              <a:r>
                <a:rPr lang="en-US" sz="1600" dirty="0"/>
                <a:t>B. infantis &amp; L. rhamnosus</a:t>
              </a:r>
            </a:p>
            <a:p>
              <a:pPr marL="0" lvl="1" algn="ctr"/>
              <a:r>
                <a:rPr lang="en-US" sz="1600" dirty="0"/>
                <a:t>LCPUFAs</a:t>
              </a:r>
            </a:p>
            <a:p>
              <a:pPr marL="0" lvl="1" algn="ctr"/>
              <a:r>
                <a:rPr lang="en-US" sz="1600" dirty="0"/>
                <a:t>Gangliosides</a:t>
              </a:r>
            </a:p>
            <a:p>
              <a:pPr marL="0" lvl="1" algn="ctr"/>
              <a:r>
                <a:rPr lang="en-US" sz="1600" dirty="0"/>
                <a:t>Nucleotides</a:t>
              </a:r>
            </a:p>
            <a:p>
              <a:pPr marL="0" lvl="1" algn="ctr"/>
              <a:r>
                <a:rPr lang="en-US" sz="1600" dirty="0"/>
                <a:t>Sialic acid</a:t>
              </a:r>
            </a:p>
            <a:p>
              <a:pPr marL="0" lvl="1" algn="ctr"/>
              <a:r>
                <a:rPr lang="en-US" sz="1600" b="1" i="1" dirty="0">
                  <a:solidFill>
                    <a:schemeClr val="accent2"/>
                  </a:solidFill>
                </a:rPr>
                <a:t>Added to experimental </a:t>
              </a:r>
            </a:p>
            <a:p>
              <a:pPr marL="0" lvl="1" algn="ctr"/>
              <a:r>
                <a:rPr lang="en-US" sz="1600" b="1" i="1" dirty="0">
                  <a:solidFill>
                    <a:schemeClr val="accent2"/>
                  </a:solidFill>
                </a:rPr>
                <a:t>formula</a:t>
              </a:r>
              <a:endParaRPr lang="en-US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67A910-D590-D067-5671-3FFBC4498DEF}"/>
              </a:ext>
            </a:extLst>
          </p:cNvPr>
          <p:cNvSpPr txBox="1"/>
          <p:nvPr/>
        </p:nvSpPr>
        <p:spPr>
          <a:xfrm>
            <a:off x="8073522" y="2760495"/>
            <a:ext cx="373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Experimental formula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fewer behavioral problems at 18 months, 2.5 years; higher language score at 4 years</a:t>
            </a:r>
          </a:p>
          <a:p>
            <a:endParaRPr lang="en-US" sz="2000" dirty="0"/>
          </a:p>
          <a:p>
            <a:r>
              <a:rPr lang="en-US" sz="2000" dirty="0"/>
              <a:t>(Breastfed reference performed better at all ages)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799C0-2E3A-FDC8-F86A-50F0B6519F46}"/>
              </a:ext>
            </a:extLst>
          </p:cNvPr>
          <p:cNvSpPr txBox="1"/>
          <p:nvPr/>
        </p:nvSpPr>
        <p:spPr>
          <a:xfrm>
            <a:off x="9029880" y="6508798"/>
            <a:ext cx="3690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Nieto-Ruiz et al. Nutrients 2019 &amp;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E7511-AF0C-0FA0-5FA3-C3469762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856" y="1553607"/>
            <a:ext cx="4310156" cy="53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25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48D0-9BCE-4F86-9CD4-52FA6544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Follow-up at 6 years revealed higher IQ, larger brain volumes, greater cortical thickness in EF vs. SF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CA790-7739-407C-B6A3-191D0A7A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18" y="1965960"/>
            <a:ext cx="8486775" cy="4267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2C8414A-5277-4B7D-8204-964CEA96AD47}"/>
              </a:ext>
            </a:extLst>
          </p:cNvPr>
          <p:cNvSpPr/>
          <p:nvPr/>
        </p:nvSpPr>
        <p:spPr>
          <a:xfrm rot="21445614">
            <a:off x="4718624" y="4777727"/>
            <a:ext cx="990491" cy="607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849A3-ADAE-4889-BBFA-E75D543A63D2}"/>
              </a:ext>
            </a:extLst>
          </p:cNvPr>
          <p:cNvSpPr txBox="1"/>
          <p:nvPr/>
        </p:nvSpPr>
        <p:spPr>
          <a:xfrm>
            <a:off x="7276581" y="6421883"/>
            <a:ext cx="3690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Nieto-Ruiz et al. Front Nutr 2022</a:t>
            </a:r>
          </a:p>
        </p:txBody>
      </p:sp>
    </p:spTree>
    <p:extLst>
      <p:ext uri="{BB962C8B-B14F-4D97-AF65-F5344CB8AC3E}">
        <p14:creationId xmlns:p14="http://schemas.microsoft.com/office/powerpoint/2010/main" val="3679305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697450-75B0-9973-7D76-8F3AEBCF9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40" y="1352014"/>
            <a:ext cx="6447454" cy="3188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BEC49-2D54-C049-9548-49C27DD76C4F}"/>
              </a:ext>
            </a:extLst>
          </p:cNvPr>
          <p:cNvSpPr txBox="1"/>
          <p:nvPr/>
        </p:nvSpPr>
        <p:spPr>
          <a:xfrm>
            <a:off x="2493625" y="4607480"/>
            <a:ext cx="7007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N3RO trial of enteral DHA</a:t>
            </a:r>
          </a:p>
          <a:p>
            <a:pPr algn="ctr"/>
            <a:r>
              <a:rPr lang="en-US" sz="2800" dirty="0"/>
              <a:t>Hospitalized infants born &lt;29 weeks</a:t>
            </a:r>
          </a:p>
          <a:p>
            <a:pPr algn="ctr"/>
            <a:r>
              <a:rPr lang="en-US" sz="2800" dirty="0"/>
              <a:t>Supplement of 60 mg/kg/day vs. placebo in addition to DHA in maternal milk or formula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6885A-5DA0-49D3-DEA3-A5C18CC7414D}"/>
              </a:ext>
            </a:extLst>
          </p:cNvPr>
          <p:cNvSpPr txBox="1"/>
          <p:nvPr/>
        </p:nvSpPr>
        <p:spPr>
          <a:xfrm>
            <a:off x="8663940" y="6488668"/>
            <a:ext cx="396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Gould et al. New </a:t>
            </a:r>
            <a:r>
              <a:rPr lang="en-US" dirty="0" err="1"/>
              <a:t>Engl</a:t>
            </a:r>
            <a:r>
              <a:rPr lang="en-US" dirty="0"/>
              <a:t> J Med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CF1B53-1789-EFEC-0050-784C23B4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080"/>
                </a:solidFill>
              </a:rPr>
              <a:t>Nutrients in maternal milk contribute to neurodevelopmental benefits.</a:t>
            </a:r>
          </a:p>
        </p:txBody>
      </p:sp>
    </p:spTree>
    <p:extLst>
      <p:ext uri="{BB962C8B-B14F-4D97-AF65-F5344CB8AC3E}">
        <p14:creationId xmlns:p14="http://schemas.microsoft.com/office/powerpoint/2010/main" val="46141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3469DC-3372-3830-904D-223D801E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6" y="-80010"/>
            <a:ext cx="11957188" cy="67006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D0F16A-E847-61DA-0329-2D547DEDE7B8}"/>
              </a:ext>
            </a:extLst>
          </p:cNvPr>
          <p:cNvSpPr/>
          <p:nvPr/>
        </p:nvSpPr>
        <p:spPr>
          <a:xfrm>
            <a:off x="342900" y="1394460"/>
            <a:ext cx="1147572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F648F-A105-CC3F-CA36-A408ABCF58A3}"/>
              </a:ext>
            </a:extLst>
          </p:cNvPr>
          <p:cNvSpPr txBox="1"/>
          <p:nvPr/>
        </p:nvSpPr>
        <p:spPr>
          <a:xfrm>
            <a:off x="8675370" y="6515937"/>
            <a:ext cx="396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Gould et al. New </a:t>
            </a:r>
            <a:r>
              <a:rPr lang="en-US" dirty="0" err="1"/>
              <a:t>Engl</a:t>
            </a:r>
            <a:r>
              <a:rPr lang="en-US" dirty="0"/>
              <a:t> J Med 2022</a:t>
            </a:r>
          </a:p>
        </p:txBody>
      </p:sp>
    </p:spTree>
    <p:extLst>
      <p:ext uri="{BB962C8B-B14F-4D97-AF65-F5344CB8AC3E}">
        <p14:creationId xmlns:p14="http://schemas.microsoft.com/office/powerpoint/2010/main" val="3219436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68C0ED-5DC9-3E90-88EA-6B5DEAD83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6"/>
          <a:stretch/>
        </p:blipFill>
        <p:spPr>
          <a:xfrm>
            <a:off x="401867" y="1408984"/>
            <a:ext cx="11790133" cy="5264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7D74C4-0755-4547-B4D2-24C356B5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rgbClr val="008080"/>
                </a:solidFill>
              </a:rPr>
              <a:t>Lactoferrin intake varies among maternal milk fed very preterm infants.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C3970-C992-4A8D-9A60-A63143370D5B}"/>
              </a:ext>
            </a:extLst>
          </p:cNvPr>
          <p:cNvSpPr txBox="1"/>
          <p:nvPr/>
        </p:nvSpPr>
        <p:spPr>
          <a:xfrm>
            <a:off x="9194372" y="6488668"/>
            <a:ext cx="308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Atayde et al. Pediatr Res 2024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35F89-CFED-05E0-DCAC-F9D447028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67" y="3168016"/>
            <a:ext cx="2089985" cy="1567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EBDC42-65CB-E95C-68D0-458C76CC7A14}"/>
              </a:ext>
            </a:extLst>
          </p:cNvPr>
          <p:cNvSpPr txBox="1"/>
          <p:nvPr/>
        </p:nvSpPr>
        <p:spPr>
          <a:xfrm>
            <a:off x="417107" y="1690688"/>
            <a:ext cx="2089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Lf</a:t>
            </a:r>
            <a:r>
              <a:rPr lang="en-US" i="1" dirty="0"/>
              <a:t> = antimicrobial, anti-inflammatory,  immunomodulatory protein found abundantly in milk</a:t>
            </a:r>
          </a:p>
        </p:txBody>
      </p:sp>
      <p:pic>
        <p:nvPicPr>
          <p:cNvPr id="7" name="Picture 6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10706760-305E-70E7-1AA6-4467015DD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380" y="3922338"/>
            <a:ext cx="1891753" cy="15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7BAF33-CFA1-E120-8723-074FA7BE600F}"/>
              </a:ext>
            </a:extLst>
          </p:cNvPr>
          <p:cNvSpPr txBox="1"/>
          <p:nvPr/>
        </p:nvSpPr>
        <p:spPr>
          <a:xfrm>
            <a:off x="1390650" y="569863"/>
            <a:ext cx="9763125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Critical period:  specific window of time during development when an organism is particularly sensitive to environmental stimuli or experiences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5A05C-9874-E2CE-32B2-9D667B71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27" y="2379502"/>
            <a:ext cx="2891146" cy="43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93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74C4-0755-4547-B4D2-24C356B5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rgbClr val="008080"/>
                </a:solidFill>
              </a:rPr>
              <a:t>Lactoferrin may contribute to increased brain growth during the NICU critical period.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6142F-2A76-9305-8DCD-A3995AC3A28F}"/>
              </a:ext>
            </a:extLst>
          </p:cNvPr>
          <p:cNvSpPr txBox="1"/>
          <p:nvPr/>
        </p:nvSpPr>
        <p:spPr>
          <a:xfrm>
            <a:off x="9194372" y="6488668"/>
            <a:ext cx="308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Atayde et al. Pediatr Res 2024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E7F8C0-B492-FAAE-DD44-8D929A15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2131162"/>
            <a:ext cx="11778890" cy="335523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4C7AD8D-8ED2-C1F0-F1CD-590A7CE33B49}"/>
              </a:ext>
            </a:extLst>
          </p:cNvPr>
          <p:cNvSpPr/>
          <p:nvPr/>
        </p:nvSpPr>
        <p:spPr>
          <a:xfrm>
            <a:off x="2316480" y="3642360"/>
            <a:ext cx="56388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3F011A-BE57-2E2A-B217-601BC22D7EB2}"/>
              </a:ext>
            </a:extLst>
          </p:cNvPr>
          <p:cNvSpPr/>
          <p:nvPr/>
        </p:nvSpPr>
        <p:spPr>
          <a:xfrm>
            <a:off x="4244340" y="3642360"/>
            <a:ext cx="56388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B2F5A5-2FF0-FC40-EAF6-43366E7488A7}"/>
              </a:ext>
            </a:extLst>
          </p:cNvPr>
          <p:cNvSpPr/>
          <p:nvPr/>
        </p:nvSpPr>
        <p:spPr>
          <a:xfrm>
            <a:off x="6003745" y="3642360"/>
            <a:ext cx="56388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EDA5E80-B9E9-24FE-92A4-9DB0485A087D}"/>
              </a:ext>
            </a:extLst>
          </p:cNvPr>
          <p:cNvSpPr/>
          <p:nvPr/>
        </p:nvSpPr>
        <p:spPr>
          <a:xfrm>
            <a:off x="7749540" y="3002280"/>
            <a:ext cx="56388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D6787F-B310-8E77-6DEA-3C1D0C734AE3}"/>
              </a:ext>
            </a:extLst>
          </p:cNvPr>
          <p:cNvSpPr/>
          <p:nvPr/>
        </p:nvSpPr>
        <p:spPr>
          <a:xfrm>
            <a:off x="6011365" y="4295894"/>
            <a:ext cx="56388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B4B46-EFFC-F022-7D83-B7DED7D85B30}"/>
              </a:ext>
            </a:extLst>
          </p:cNvPr>
          <p:cNvSpPr txBox="1"/>
          <p:nvPr/>
        </p:nvSpPr>
        <p:spPr>
          <a:xfrm>
            <a:off x="738595" y="5711187"/>
            <a:ext cx="107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(vs. low) </a:t>
            </a:r>
            <a:r>
              <a:rPr lang="en-US" dirty="0" err="1"/>
              <a:t>Lf</a:t>
            </a:r>
            <a:r>
              <a:rPr lang="en-US" dirty="0"/>
              <a:t> exposure associated with larger total brain, cortical gray matter, deep gray matter, white matter</a:t>
            </a:r>
          </a:p>
          <a:p>
            <a:r>
              <a:rPr lang="en-US" dirty="0"/>
              <a:t>Associations robust to adjustment for GA, BW z-score, PMA at scan, sex</a:t>
            </a:r>
          </a:p>
        </p:txBody>
      </p:sp>
    </p:spTree>
    <p:extLst>
      <p:ext uri="{BB962C8B-B14F-4D97-AF65-F5344CB8AC3E}">
        <p14:creationId xmlns:p14="http://schemas.microsoft.com/office/powerpoint/2010/main" val="4089746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2240" y="1674674"/>
            <a:ext cx="8884210" cy="35086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dirty="0"/>
              <a:t>American Academy of Pediatrics (2021)</a:t>
            </a:r>
          </a:p>
          <a:p>
            <a:pPr algn="ctr"/>
            <a:r>
              <a:rPr lang="en-US" sz="2800" i="1" dirty="0"/>
              <a:t>Promoting human milk and breastfeeding for the very low birth weight infant</a:t>
            </a:r>
          </a:p>
          <a:p>
            <a:pPr algn="ctr"/>
            <a:endParaRPr lang="en-US" dirty="0"/>
          </a:p>
          <a:p>
            <a:pPr algn="ctr"/>
            <a:r>
              <a:rPr lang="en-US" sz="4000" b="1" dirty="0"/>
              <a:t>Mother’s own milk, appropriately fortified, is the optimal nutrition source for VLBW infants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000" y="5245892"/>
            <a:ext cx="1539999" cy="1612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4EA57-4020-4C1F-9F03-7E5BAD54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9999"/>
                </a:solidFill>
              </a:rPr>
              <a:t>Research on brain development affirms AAP recommendation for human milk diet.</a:t>
            </a:r>
          </a:p>
        </p:txBody>
      </p:sp>
    </p:spTree>
    <p:extLst>
      <p:ext uri="{BB962C8B-B14F-4D97-AF65-F5344CB8AC3E}">
        <p14:creationId xmlns:p14="http://schemas.microsoft.com/office/powerpoint/2010/main" val="1672022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9CF43F-A7F3-4F40-A3B7-355C09F4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Take home 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BA0DB-995A-4B48-B25E-708E3171B60E}"/>
              </a:ext>
            </a:extLst>
          </p:cNvPr>
          <p:cNvSpPr txBox="1"/>
          <p:nvPr/>
        </p:nvSpPr>
        <p:spPr>
          <a:xfrm>
            <a:off x="2405211" y="3451271"/>
            <a:ext cx="901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A fortified maternal milk-based diet promotes neurodevelopment, particularly among those most vulnerable to impairments.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AB515-B103-4F5F-86B2-45BAEE4F4671}"/>
              </a:ext>
            </a:extLst>
          </p:cNvPr>
          <p:cNvSpPr txBox="1"/>
          <p:nvPr/>
        </p:nvSpPr>
        <p:spPr>
          <a:xfrm>
            <a:off x="3225407" y="1762770"/>
            <a:ext cx="825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The NICU hospitalization coincides with a critical period in brain development for preterm infants.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941D4-FB1A-8745-FFF6-4F73BD7E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85" y="3451271"/>
            <a:ext cx="1299669" cy="10606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1F031F-061B-7B4F-97C8-3E4409521E72}"/>
              </a:ext>
            </a:extLst>
          </p:cNvPr>
          <p:cNvSpPr txBox="1"/>
          <p:nvPr/>
        </p:nvSpPr>
        <p:spPr>
          <a:xfrm>
            <a:off x="2405211" y="5139772"/>
            <a:ext cx="935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Brain MRI is emerging as a useful tool to establish timing and investigate potential mechanisms underlying effects of maternal milk on preterm infant brain development. </a:t>
            </a:r>
          </a:p>
        </p:txBody>
      </p:sp>
      <p:pic>
        <p:nvPicPr>
          <p:cNvPr id="26" name="Picture 1180">
            <a:extLst>
              <a:ext uri="{FF2B5EF4-FFF2-40B4-BE49-F238E27FC236}">
                <a16:creationId xmlns:a16="http://schemas.microsoft.com/office/drawing/2014/main" id="{0B4C212C-7649-4407-BBBD-16A8D791F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928" t="5191" r="63750" b="51311"/>
          <a:stretch>
            <a:fillRect/>
          </a:stretch>
        </p:blipFill>
        <p:spPr bwMode="auto">
          <a:xfrm>
            <a:off x="1231322" y="5164139"/>
            <a:ext cx="1044832" cy="119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801002-A2FB-944A-58FD-676906D46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40" y="1599441"/>
            <a:ext cx="3008961" cy="1106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B71B3-1C64-B26E-C4D9-4EC937F11D81}"/>
              </a:ext>
            </a:extLst>
          </p:cNvPr>
          <p:cNvSpPr txBox="1"/>
          <p:nvPr/>
        </p:nvSpPr>
        <p:spPr>
          <a:xfrm>
            <a:off x="3679811" y="2348355"/>
            <a:ext cx="760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NICU-based diet interventions improve long-term outcomes and are highly feasible to implement.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7DB61-BE43-E321-FAD0-1FDBD28B2566}"/>
              </a:ext>
            </a:extLst>
          </p:cNvPr>
          <p:cNvSpPr txBox="1"/>
          <p:nvPr/>
        </p:nvSpPr>
        <p:spPr>
          <a:xfrm>
            <a:off x="2930534" y="4097602"/>
            <a:ext cx="85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Maternal milk has a myriad of effects on brain development in the NICU, which may be mediated by nutrients &amp; </a:t>
            </a:r>
            <a:r>
              <a:rPr lang="en-US" i="1" dirty="0" err="1"/>
              <a:t>bioactives</a:t>
            </a:r>
            <a:r>
              <a:rPr lang="en-US" i="1" dirty="0"/>
              <a:t>, underlying long-term neurodevelopmental benefits.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C99FC-6D8F-AADF-59B0-598840292980}"/>
              </a:ext>
            </a:extLst>
          </p:cNvPr>
          <p:cNvSpPr txBox="1"/>
          <p:nvPr/>
        </p:nvSpPr>
        <p:spPr>
          <a:xfrm>
            <a:off x="3011648" y="5846544"/>
            <a:ext cx="85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Human milk nutrients (e.g., DHA) and bioactives (e.g., </a:t>
            </a:r>
            <a:r>
              <a:rPr lang="en-US" i="1" dirty="0" err="1"/>
              <a:t>Lf</a:t>
            </a:r>
            <a:r>
              <a:rPr lang="en-US" i="1" dirty="0"/>
              <a:t>) may play an important role.</a:t>
            </a:r>
          </a:p>
        </p:txBody>
      </p:sp>
    </p:spTree>
    <p:extLst>
      <p:ext uri="{BB962C8B-B14F-4D97-AF65-F5344CB8AC3E}">
        <p14:creationId xmlns:p14="http://schemas.microsoft.com/office/powerpoint/2010/main" val="150471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32B607-F1DF-4A05-823F-A90210756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40" y="456825"/>
            <a:ext cx="4458263" cy="5944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BCD01-8E71-4E2F-A9E2-6902A356EA1E}"/>
              </a:ext>
            </a:extLst>
          </p:cNvPr>
          <p:cNvSpPr txBox="1"/>
          <p:nvPr/>
        </p:nvSpPr>
        <p:spPr>
          <a:xfrm>
            <a:off x="6673671" y="1074110"/>
            <a:ext cx="429230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9999"/>
                </a:solidFill>
              </a:rPr>
              <a:t>Ultimate goal:  </a:t>
            </a:r>
          </a:p>
          <a:p>
            <a:pPr algn="ctr"/>
            <a:r>
              <a:rPr lang="en-US" sz="3600" dirty="0">
                <a:solidFill>
                  <a:srgbClr val="009999"/>
                </a:solidFill>
              </a:rPr>
              <a:t>Very preterm infants who leave the NICU </a:t>
            </a:r>
            <a:r>
              <a:rPr lang="en-US" sz="3600" i="1" dirty="0">
                <a:solidFill>
                  <a:srgbClr val="009999"/>
                </a:solidFill>
              </a:rPr>
              <a:t>well-nourished</a:t>
            </a:r>
            <a:r>
              <a:rPr lang="en-US" sz="3600" dirty="0">
                <a:solidFill>
                  <a:srgbClr val="009999"/>
                </a:solidFill>
              </a:rPr>
              <a:t>, because this is a foundation for their lifelong health and well-being</a:t>
            </a:r>
          </a:p>
        </p:txBody>
      </p:sp>
    </p:spTree>
    <p:extLst>
      <p:ext uri="{BB962C8B-B14F-4D97-AF65-F5344CB8AC3E}">
        <p14:creationId xmlns:p14="http://schemas.microsoft.com/office/powerpoint/2010/main" val="398774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8B10-BF45-484C-B3F2-B8D71AB5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8080"/>
                </a:solidFill>
              </a:rPr>
              <a:t>Hospitalized very preterm infants experience undernutrition during a critical period.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667C9-90AF-1548-A253-0089CD3B9EAD}"/>
              </a:ext>
            </a:extLst>
          </p:cNvPr>
          <p:cNvSpPr txBox="1"/>
          <p:nvPr/>
        </p:nvSpPr>
        <p:spPr>
          <a:xfrm>
            <a:off x="9023546" y="6326941"/>
            <a:ext cx="2935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Ehrenkranz</a:t>
            </a:r>
            <a:r>
              <a:rPr lang="en-US" sz="1600" dirty="0"/>
              <a:t> et al. </a:t>
            </a:r>
            <a:r>
              <a:rPr lang="en-US" sz="1600" i="1" dirty="0"/>
              <a:t>Pediatrics</a:t>
            </a:r>
            <a:r>
              <a:rPr lang="en-US" sz="1600" dirty="0"/>
              <a:t> 1999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D186A8-747A-492D-9775-55647D37C033}"/>
              </a:ext>
            </a:extLst>
          </p:cNvPr>
          <p:cNvGrpSpPr/>
          <p:nvPr/>
        </p:nvGrpSpPr>
        <p:grpSpPr>
          <a:xfrm>
            <a:off x="1571064" y="1579851"/>
            <a:ext cx="7051273" cy="5085644"/>
            <a:chOff x="1571064" y="1579851"/>
            <a:chExt cx="7051273" cy="50856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354F04-7538-EF41-A09B-5805A47EE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064" y="1579851"/>
              <a:ext cx="7051273" cy="5085644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4D9341-F8FB-0643-BD18-4475CBB17699}"/>
                </a:ext>
              </a:extLst>
            </p:cNvPr>
            <p:cNvSpPr txBox="1"/>
            <p:nvPr/>
          </p:nvSpPr>
          <p:spPr>
            <a:xfrm>
              <a:off x="2949033" y="3793371"/>
              <a:ext cx="1096496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</a:rPr>
                <a:t>Size at birth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DCBBA88-B478-1347-86C9-F663DB92B288}"/>
                </a:ext>
              </a:extLst>
            </p:cNvPr>
            <p:cNvSpPr/>
            <p:nvPr/>
          </p:nvSpPr>
          <p:spPr>
            <a:xfrm>
              <a:off x="3310684" y="5126330"/>
              <a:ext cx="186597" cy="1854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5FA868C-3310-464E-B49A-7227B597FE94}"/>
                </a:ext>
              </a:extLst>
            </p:cNvPr>
            <p:cNvSpPr/>
            <p:nvPr/>
          </p:nvSpPr>
          <p:spPr>
            <a:xfrm>
              <a:off x="3987663" y="4675117"/>
              <a:ext cx="186597" cy="1854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3E6A11-679E-3F4E-A48F-C5619A8A50E6}"/>
                </a:ext>
              </a:extLst>
            </p:cNvPr>
            <p:cNvSpPr/>
            <p:nvPr/>
          </p:nvSpPr>
          <p:spPr>
            <a:xfrm>
              <a:off x="4666531" y="4015225"/>
              <a:ext cx="186597" cy="1854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3C606A-DFF4-4A44-9B8A-DB2475244050}"/>
                </a:ext>
              </a:extLst>
            </p:cNvPr>
            <p:cNvSpPr txBox="1"/>
            <p:nvPr/>
          </p:nvSpPr>
          <p:spPr>
            <a:xfrm>
              <a:off x="6565582" y="3461227"/>
              <a:ext cx="1392820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1"/>
                  </a:solidFill>
                </a:rPr>
                <a:t>Postnatal growth faltering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41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AEE8-25E2-B342-B702-7AFBF103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Preterm infants are nutritionally vulnerable.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9A43628-A4B1-2040-AA9D-C2D81108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38" y="1574941"/>
            <a:ext cx="3998263" cy="277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C4024-496B-FF4B-AE27-1C7E812E1DA5}"/>
              </a:ext>
            </a:extLst>
          </p:cNvPr>
          <p:cNvSpPr txBox="1"/>
          <p:nvPr/>
        </p:nvSpPr>
        <p:spPr>
          <a:xfrm>
            <a:off x="1516284" y="4409310"/>
            <a:ext cx="399826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Miss </a:t>
            </a:r>
            <a:r>
              <a:rPr lang="en-US" sz="2400" i="1" dirty="0"/>
              <a:t>in utero</a:t>
            </a:r>
            <a:r>
              <a:rPr lang="en-US" sz="2400" dirty="0"/>
              <a:t> nutrient transfer during 3</a:t>
            </a:r>
            <a:r>
              <a:rPr lang="en-US" sz="2400" baseline="30000" dirty="0"/>
              <a:t>rd</a:t>
            </a:r>
            <a:r>
              <a:rPr lang="en-US" sz="2400" dirty="0"/>
              <a:t> trimester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Accumulate deficits from placental insufficiency manifesting as IUGR</a:t>
            </a:r>
          </a:p>
        </p:txBody>
      </p:sp>
      <p:pic>
        <p:nvPicPr>
          <p:cNvPr id="5" name="Picture 2" descr="Image result for preterm infant image">
            <a:extLst>
              <a:ext uri="{FF2B5EF4-FFF2-40B4-BE49-F238E27FC236}">
                <a16:creationId xmlns:a16="http://schemas.microsoft.com/office/drawing/2014/main" id="{619675EB-D604-D743-AC54-55C70408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2578" y="1574941"/>
            <a:ext cx="3167529" cy="240983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A5825-BFD3-0E45-A3DB-335DD7137CEB}"/>
              </a:ext>
            </a:extLst>
          </p:cNvPr>
          <p:cNvSpPr txBox="1"/>
          <p:nvPr/>
        </p:nvSpPr>
        <p:spPr>
          <a:xfrm>
            <a:off x="6843861" y="4409310"/>
            <a:ext cx="398496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Immature feeding, motility, digestion, absorption, metabolism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Critical illness and inflammation impair accretion</a:t>
            </a:r>
          </a:p>
        </p:txBody>
      </p:sp>
    </p:spTree>
    <p:extLst>
      <p:ext uri="{BB962C8B-B14F-4D97-AF65-F5344CB8AC3E}">
        <p14:creationId xmlns:p14="http://schemas.microsoft.com/office/powerpoint/2010/main" val="219905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AEE8-25E2-B342-B702-7AFBF103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Extremely preterm infants are vulnerable to neurodevelopmental impairments.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B06AC-5450-784E-AF1A-F253F826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45" y="1598355"/>
            <a:ext cx="7282063" cy="5259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2B174A-2214-2B40-AF96-C75166CFC81A}"/>
              </a:ext>
            </a:extLst>
          </p:cNvPr>
          <p:cNvSpPr txBox="1"/>
          <p:nvPr/>
        </p:nvSpPr>
        <p:spPr>
          <a:xfrm>
            <a:off x="327884" y="2393311"/>
            <a:ext cx="194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N=2458 U.S. children evaluated at 22-26 months of corrected 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8ABE9-E3DE-4445-BC19-B3BA6F3AD673}"/>
              </a:ext>
            </a:extLst>
          </p:cNvPr>
          <p:cNvSpPr txBox="1"/>
          <p:nvPr/>
        </p:nvSpPr>
        <p:spPr>
          <a:xfrm>
            <a:off x="9023546" y="6326941"/>
            <a:ext cx="2935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Bell et al. </a:t>
            </a:r>
            <a:r>
              <a:rPr lang="en-US" sz="1600" i="1" dirty="0"/>
              <a:t>JAMA</a:t>
            </a:r>
            <a:r>
              <a:rPr lang="en-US" sz="16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074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B7BBCC-8890-4885-9292-EC99BA7469DB}"/>
              </a:ext>
            </a:extLst>
          </p:cNvPr>
          <p:cNvGrpSpPr/>
          <p:nvPr/>
        </p:nvGrpSpPr>
        <p:grpSpPr>
          <a:xfrm>
            <a:off x="108920" y="1690688"/>
            <a:ext cx="12083080" cy="4334929"/>
            <a:chOff x="217841" y="1233237"/>
            <a:chExt cx="12083080" cy="4334929"/>
          </a:xfrm>
        </p:grpSpPr>
        <p:pic>
          <p:nvPicPr>
            <p:cNvPr id="2" name="Picture 1" descr="Screen Shot 2018-10-02 at 3.11.40 PM.png">
              <a:extLst>
                <a:ext uri="{FF2B5EF4-FFF2-40B4-BE49-F238E27FC236}">
                  <a16:creationId xmlns:a16="http://schemas.microsoft.com/office/drawing/2014/main" id="{18E0DF38-254C-4971-98EA-3C2C10739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41" y="1937562"/>
              <a:ext cx="11974159" cy="332282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F0C513-2651-4060-A10A-7C966109F5B7}"/>
                </a:ext>
              </a:extLst>
            </p:cNvPr>
            <p:cNvSpPr txBox="1"/>
            <p:nvPr/>
          </p:nvSpPr>
          <p:spPr>
            <a:xfrm>
              <a:off x="5293894" y="1233237"/>
              <a:ext cx="1838425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N  I  C  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86BF3E-E4CC-440D-8B08-65C41095432F}"/>
                </a:ext>
              </a:extLst>
            </p:cNvPr>
            <p:cNvSpPr/>
            <p:nvPr/>
          </p:nvSpPr>
          <p:spPr>
            <a:xfrm>
              <a:off x="5394457" y="2392337"/>
              <a:ext cx="1972878" cy="2868052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5AB916A0-56ED-44C3-8D8F-6B5FB5E74EE9}"/>
                </a:ext>
              </a:extLst>
            </p:cNvPr>
            <p:cNvSpPr/>
            <p:nvPr/>
          </p:nvSpPr>
          <p:spPr>
            <a:xfrm rot="5400000">
              <a:off x="6115411" y="944719"/>
              <a:ext cx="224264" cy="1761421"/>
            </a:xfrm>
            <a:prstGeom prst="leftBrac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3A2DF5-E0AD-488D-A9C1-253764DC45C4}"/>
                </a:ext>
              </a:extLst>
            </p:cNvPr>
            <p:cNvSpPr txBox="1"/>
            <p:nvPr/>
          </p:nvSpPr>
          <p:spPr>
            <a:xfrm>
              <a:off x="8880545" y="5260389"/>
              <a:ext cx="3420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Figure from Estes &amp; McAllister </a:t>
              </a:r>
              <a:r>
                <a:rPr lang="en-US" sz="1400" i="1" dirty="0"/>
                <a:t>Science </a:t>
              </a:r>
              <a:r>
                <a:rPr lang="en-US" sz="1400" dirty="0"/>
                <a:t>2016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E2320DD-0884-452B-B636-F28290F70DC7}"/>
              </a:ext>
            </a:extLst>
          </p:cNvPr>
          <p:cNvSpPr txBox="1"/>
          <p:nvPr/>
        </p:nvSpPr>
        <p:spPr>
          <a:xfrm>
            <a:off x="7219169" y="6399477"/>
            <a:ext cx="49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Dobbing </a:t>
            </a:r>
            <a:r>
              <a:rPr lang="en-US" sz="1400" i="1" dirty="0"/>
              <a:t>Am J Clin Nutr </a:t>
            </a:r>
            <a:r>
              <a:rPr lang="en-US" sz="1400" dirty="0"/>
              <a:t>1985; </a:t>
            </a:r>
            <a:r>
              <a:rPr lang="en-US" sz="1400" dirty="0" err="1"/>
              <a:t>Levitsky</a:t>
            </a:r>
            <a:r>
              <a:rPr lang="en-US" sz="1400" dirty="0"/>
              <a:t> &amp; </a:t>
            </a:r>
            <a:r>
              <a:rPr lang="en-US" sz="1400" dirty="0" err="1"/>
              <a:t>Strupp</a:t>
            </a:r>
            <a:r>
              <a:rPr lang="en-US" sz="1400" dirty="0"/>
              <a:t>, </a:t>
            </a:r>
            <a:r>
              <a:rPr lang="en-US" sz="1400" i="1" dirty="0"/>
              <a:t>J Nutr </a:t>
            </a:r>
            <a:r>
              <a:rPr lang="en-US" sz="1400" dirty="0"/>
              <a:t>1995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6D0E82-DF55-4A6D-8F00-60B68E2A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008080"/>
                </a:solidFill>
              </a:rPr>
              <a:t>Nutrients are required for brain </a:t>
            </a:r>
            <a:r>
              <a:rPr lang="en-US" sz="3800" b="1" u="sng" dirty="0">
                <a:solidFill>
                  <a:srgbClr val="008080"/>
                </a:solidFill>
              </a:rPr>
              <a:t>development</a:t>
            </a:r>
            <a:r>
              <a:rPr lang="en-US" sz="3800" b="1" dirty="0">
                <a:solidFill>
                  <a:srgbClr val="008080"/>
                </a:solidFill>
              </a:rPr>
              <a:t> during the NICU critical period.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349C-0DD6-4310-9119-EF7CFE933303}"/>
              </a:ext>
            </a:extLst>
          </p:cNvPr>
          <p:cNvSpPr txBox="1"/>
          <p:nvPr/>
        </p:nvSpPr>
        <p:spPr>
          <a:xfrm>
            <a:off x="3037870" y="6169709"/>
            <a:ext cx="214710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Nutrients 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42C6550-D1DE-4D15-AC85-75EEF250C053}"/>
              </a:ext>
            </a:extLst>
          </p:cNvPr>
          <p:cNvSpPr/>
          <p:nvPr/>
        </p:nvSpPr>
        <p:spPr>
          <a:xfrm rot="14082063">
            <a:off x="5418805" y="5832905"/>
            <a:ext cx="282804" cy="575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9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AF2F8-1D6D-49A3-9C49-2F78FE2D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089" y="1699400"/>
            <a:ext cx="8640611" cy="475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EFEE4-BCDB-4FE3-8A57-23C4461F707E}"/>
              </a:ext>
            </a:extLst>
          </p:cNvPr>
          <p:cNvSpPr txBox="1"/>
          <p:nvPr/>
        </p:nvSpPr>
        <p:spPr>
          <a:xfrm>
            <a:off x="8903369" y="6456485"/>
            <a:ext cx="347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Smyser </a:t>
            </a:r>
            <a:r>
              <a:rPr lang="en-US" sz="1400" i="1" dirty="0"/>
              <a:t>J </a:t>
            </a:r>
            <a:r>
              <a:rPr lang="en-US" sz="1400" i="1" dirty="0" err="1"/>
              <a:t>Paediatr</a:t>
            </a:r>
            <a:r>
              <a:rPr lang="en-US" sz="1400" i="1" dirty="0"/>
              <a:t> Child Health </a:t>
            </a:r>
            <a:r>
              <a:rPr lang="en-US" sz="1400" dirty="0"/>
              <a:t>2012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60404-DB54-4EDE-B709-D9C1F080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Rapid brain growth and structural development occur during NICU hospitalization.</a:t>
            </a:r>
          </a:p>
        </p:txBody>
      </p:sp>
    </p:spTree>
    <p:extLst>
      <p:ext uri="{BB962C8B-B14F-4D97-AF65-F5344CB8AC3E}">
        <p14:creationId xmlns:p14="http://schemas.microsoft.com/office/powerpoint/2010/main" val="414877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E2320DD-0884-452B-B636-F28290F70DC7}"/>
              </a:ext>
            </a:extLst>
          </p:cNvPr>
          <p:cNvSpPr txBox="1"/>
          <p:nvPr/>
        </p:nvSpPr>
        <p:spPr>
          <a:xfrm>
            <a:off x="7200899" y="6523007"/>
            <a:ext cx="500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Volpe </a:t>
            </a:r>
            <a:r>
              <a:rPr lang="en-US" sz="1400" i="1" dirty="0" err="1"/>
              <a:t>Pediatr</a:t>
            </a:r>
            <a:r>
              <a:rPr lang="en-US" sz="1400" i="1" dirty="0"/>
              <a:t> Neurol</a:t>
            </a:r>
            <a:r>
              <a:rPr lang="en-US" sz="1400" dirty="0"/>
              <a:t> 2019; Volpe </a:t>
            </a:r>
            <a:r>
              <a:rPr lang="en-US" sz="1400" i="1" dirty="0"/>
              <a:t>J Neonatal-Perinatal Med </a:t>
            </a:r>
            <a:r>
              <a:rPr lang="en-US" sz="1400" dirty="0"/>
              <a:t>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6D0E82-DF55-4A6D-8F00-60B68E2A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008080"/>
                </a:solidFill>
              </a:rPr>
              <a:t>Nutrients may be neurorestorative after early brain </a:t>
            </a:r>
            <a:r>
              <a:rPr lang="en-US" sz="3800" b="1" u="sng" dirty="0">
                <a:solidFill>
                  <a:srgbClr val="008080"/>
                </a:solidFill>
              </a:rPr>
              <a:t>injury</a:t>
            </a:r>
            <a:r>
              <a:rPr lang="en-US" sz="3800" b="1" dirty="0">
                <a:solidFill>
                  <a:srgbClr val="008080"/>
                </a:solidFill>
              </a:rPr>
              <a:t>, to which very preterm infants are prone.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5DAAF-D41E-4403-86D6-748AEF4F4D7D}"/>
              </a:ext>
            </a:extLst>
          </p:cNvPr>
          <p:cNvSpPr txBox="1"/>
          <p:nvPr/>
        </p:nvSpPr>
        <p:spPr>
          <a:xfrm>
            <a:off x="9863579" y="5705765"/>
            <a:ext cx="164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Image from Kidokoro et al Am J </a:t>
            </a:r>
            <a:r>
              <a:rPr lang="en-US" sz="1050" i="1" dirty="0" err="1"/>
              <a:t>Neuroradiol</a:t>
            </a:r>
            <a:r>
              <a:rPr lang="en-US" sz="1050" i="1" dirty="0"/>
              <a:t> 2013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EC4EE13-61E5-4174-A64E-BB829F0F56B0}"/>
              </a:ext>
            </a:extLst>
          </p:cNvPr>
          <p:cNvGraphicFramePr/>
          <p:nvPr/>
        </p:nvGraphicFramePr>
        <p:xfrm>
          <a:off x="3088789" y="1960388"/>
          <a:ext cx="5166598" cy="385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0DB3CBD-8FCD-4D70-B175-23B7E5F5DC9B}"/>
              </a:ext>
            </a:extLst>
          </p:cNvPr>
          <p:cNvSpPr txBox="1"/>
          <p:nvPr/>
        </p:nvSpPr>
        <p:spPr>
          <a:xfrm>
            <a:off x="1496797" y="5517442"/>
            <a:ext cx="214710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Nutrients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03CCCF-A578-4092-AEBB-1E4F14D2D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4184" y="3523787"/>
            <a:ext cx="1738067" cy="25435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F6EE5F-E9AC-49D4-8E73-D58330132A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019" y="2294534"/>
            <a:ext cx="3118906" cy="11051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4B2AF24-6D5E-45FD-A287-8888BD15EC5D}"/>
              </a:ext>
            </a:extLst>
          </p:cNvPr>
          <p:cNvSpPr txBox="1"/>
          <p:nvPr/>
        </p:nvSpPr>
        <p:spPr>
          <a:xfrm>
            <a:off x="449114" y="3370495"/>
            <a:ext cx="24368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Image from </a:t>
            </a:r>
            <a:r>
              <a:rPr lang="en-US" sz="1050" i="1" dirty="0" err="1"/>
              <a:t>Traiffort</a:t>
            </a:r>
            <a:r>
              <a:rPr lang="en-US" sz="1050" i="1" dirty="0"/>
              <a:t> et al J Dev Biol 2016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9D82098-4BF4-4142-A1BE-2770F907FADB}"/>
              </a:ext>
            </a:extLst>
          </p:cNvPr>
          <p:cNvSpPr/>
          <p:nvPr/>
        </p:nvSpPr>
        <p:spPr>
          <a:xfrm rot="14082063">
            <a:off x="3186134" y="4960224"/>
            <a:ext cx="282804" cy="575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3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1599</Words>
  <Application>Microsoft Office PowerPoint</Application>
  <PresentationFormat>Widescreen</PresentationFormat>
  <Paragraphs>199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Human milk and preterm infant brain development</vt:lpstr>
      <vt:lpstr>Agenda</vt:lpstr>
      <vt:lpstr>PowerPoint Presentation</vt:lpstr>
      <vt:lpstr>Hospitalized very preterm infants experience undernutrition during a critical period. </vt:lpstr>
      <vt:lpstr>Preterm infants are nutritionally vulnerable.</vt:lpstr>
      <vt:lpstr>Extremely preterm infants are vulnerable to neurodevelopmental impairments.</vt:lpstr>
      <vt:lpstr>Nutrients are required for brain development during the NICU critical period.</vt:lpstr>
      <vt:lpstr>Rapid brain growth and structural development occur during NICU hospitalization.</vt:lpstr>
      <vt:lpstr>Nutrients may be neurorestorative after early brain injury, to which very preterm infants are prone.</vt:lpstr>
      <vt:lpstr>Classic RCTs established a causal role of NICU diet on brain development during the critical NICU period. </vt:lpstr>
      <vt:lpstr>After birth, the mammary gland assumes many functions of placenta.</vt:lpstr>
      <vt:lpstr>PowerPoint Presentation</vt:lpstr>
      <vt:lpstr>PowerPoint Presentation</vt:lpstr>
      <vt:lpstr>PowerPoint Presentation</vt:lpstr>
      <vt:lpstr>Maternal milk is associated with better long-term neurodevelopmental outcomes.</vt:lpstr>
      <vt:lpstr>Beneficial associations of maternal milk were most pronounced in infants born &lt;30 weeks of gestation. </vt:lpstr>
      <vt:lpstr>Similar associations in different cohort.</vt:lpstr>
      <vt:lpstr>Caveat: data reflect routine HMF use to support nutrient delivery and growth</vt:lpstr>
      <vt:lpstr>Neurodevelopmental benefits not seen with donor milk.</vt:lpstr>
      <vt:lpstr>Slower growth hints that relative deficit in nutrient delivery may have offset benefits</vt:lpstr>
      <vt:lpstr>PowerPoint Presentation</vt:lpstr>
      <vt:lpstr>Human milk diet associated with larger total and regional brain volumes.</vt:lpstr>
      <vt:lpstr>Human milk diet associated with more mature microstructure in early-myelinating white matter tracts.</vt:lpstr>
      <vt:lpstr>Human milk diet associated with cortical development more similar to full-term infant.</vt:lpstr>
      <vt:lpstr>Plausible mechanisms include nutrients and non-nutrient bioactive factors. </vt:lpstr>
      <vt:lpstr>Follow-up at 6 years revealed higher IQ, larger brain volumes, greater cortical thickness in EF vs. SF </vt:lpstr>
      <vt:lpstr>Nutrients in maternal milk contribute to neurodevelopmental benefits.</vt:lpstr>
      <vt:lpstr>PowerPoint Presentation</vt:lpstr>
      <vt:lpstr>Lactoferrin intake varies among maternal milk fed very preterm infants.</vt:lpstr>
      <vt:lpstr>Lactoferrin may contribute to increased brain growth during the NICU critical period.</vt:lpstr>
      <vt:lpstr>Research on brain development affirms AAP recommendation for human milk diet.</vt:lpstr>
      <vt:lpstr>Take home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milk and preterm infant brain development: insights from MRI</dc:title>
  <dc:creator>Belfort, Mandy B.,MD, MPH</dc:creator>
  <cp:lastModifiedBy>Brett Mutschler</cp:lastModifiedBy>
  <cp:revision>51</cp:revision>
  <dcterms:created xsi:type="dcterms:W3CDTF">2023-09-26T16:26:11Z</dcterms:created>
  <dcterms:modified xsi:type="dcterms:W3CDTF">2025-01-10T18:03:19Z</dcterms:modified>
</cp:coreProperties>
</file>