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8" r:id="rId3"/>
  </p:sldMasterIdLst>
  <p:notesMasterIdLst>
    <p:notesMasterId r:id="rId38"/>
  </p:notesMasterIdLst>
  <p:sldIdLst>
    <p:sldId id="2040" r:id="rId4"/>
    <p:sldId id="1888" r:id="rId5"/>
    <p:sldId id="1973" r:id="rId6"/>
    <p:sldId id="1881" r:id="rId7"/>
    <p:sldId id="2024" r:id="rId8"/>
    <p:sldId id="2048" r:id="rId9"/>
    <p:sldId id="2049" r:id="rId10"/>
    <p:sldId id="2050" r:id="rId11"/>
    <p:sldId id="2045" r:id="rId12"/>
    <p:sldId id="2046" r:id="rId13"/>
    <p:sldId id="2042" r:id="rId14"/>
    <p:sldId id="2044" r:id="rId15"/>
    <p:sldId id="1959" r:id="rId16"/>
    <p:sldId id="2003" r:id="rId17"/>
    <p:sldId id="2027" r:id="rId18"/>
    <p:sldId id="2026" r:id="rId19"/>
    <p:sldId id="1880" r:id="rId20"/>
    <p:sldId id="2039" r:id="rId21"/>
    <p:sldId id="2036" r:id="rId22"/>
    <p:sldId id="2035" r:id="rId23"/>
    <p:sldId id="2029" r:id="rId24"/>
    <p:sldId id="258" r:id="rId25"/>
    <p:sldId id="2043" r:id="rId26"/>
    <p:sldId id="1933" r:id="rId27"/>
    <p:sldId id="1986" r:id="rId28"/>
    <p:sldId id="2006" r:id="rId29"/>
    <p:sldId id="2007" r:id="rId30"/>
    <p:sldId id="1981" r:id="rId31"/>
    <p:sldId id="1982" r:id="rId32"/>
    <p:sldId id="2031" r:id="rId33"/>
    <p:sldId id="2005" r:id="rId34"/>
    <p:sldId id="2052" r:id="rId35"/>
    <p:sldId id="2051" r:id="rId36"/>
    <p:sldId id="19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90"/>
    <a:srgbClr val="FF01FF"/>
    <a:srgbClr val="2E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1"/>
    <p:restoredTop sz="94627"/>
  </p:normalViewPr>
  <p:slideViewPr>
    <p:cSldViewPr snapToGrid="0">
      <p:cViewPr varScale="1">
        <p:scale>
          <a:sx n="84" d="100"/>
          <a:sy n="84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F3BF4-8801-4F60-BE08-2C33B42C2AB7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1E5A6-E598-469C-817A-752EEDB59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8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1E5A6-E598-469C-817A-752EEDB59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7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a66bd1233e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a66bd1233e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Research team presents</a:t>
            </a:r>
            <a:endParaRPr sz="14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1E5A6-E598-469C-817A-752EEDB59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2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1E5A6-E598-469C-817A-752EEDB59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1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1E5A6-E598-469C-817A-752EEDB59C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88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572F63-6247-45CC-8261-C35627F329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5A8C5EDA-24B5-0741-ACB5-FD2963A7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568036"/>
            <a:ext cx="11229085" cy="2732526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E13BC2-FE3D-D741-92C1-85468157E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401841"/>
            <a:ext cx="11229084" cy="1239431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0C547-4417-664E-BCC6-F3A268490154}"/>
              </a:ext>
            </a:extLst>
          </p:cNvPr>
          <p:cNvSpPr/>
          <p:nvPr userDrawn="1"/>
        </p:nvSpPr>
        <p:spPr>
          <a:xfrm>
            <a:off x="-1" y="5167744"/>
            <a:ext cx="12192001" cy="169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5ADDC-EE74-C346-9B58-0A560E3D8490}"/>
              </a:ext>
            </a:extLst>
          </p:cNvPr>
          <p:cNvSpPr/>
          <p:nvPr userDrawn="1"/>
        </p:nvSpPr>
        <p:spPr>
          <a:xfrm>
            <a:off x="-2" y="5093421"/>
            <a:ext cx="12192001" cy="1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C377363-5EA7-A743-952C-997D397F1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99" y="5660651"/>
            <a:ext cx="4011388" cy="70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9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05BA2C-810F-7B4A-9DD8-3C2291891AA9}"/>
              </a:ext>
            </a:extLst>
          </p:cNvPr>
          <p:cNvSpPr/>
          <p:nvPr userDrawn="1"/>
        </p:nvSpPr>
        <p:spPr>
          <a:xfrm rot="16200000">
            <a:off x="3512127" y="-3512128"/>
            <a:ext cx="5167743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6DD89-12F2-0D4E-BAA0-70D0A99AD50F}"/>
              </a:ext>
            </a:extLst>
          </p:cNvPr>
          <p:cNvSpPr/>
          <p:nvPr userDrawn="1"/>
        </p:nvSpPr>
        <p:spPr>
          <a:xfrm>
            <a:off x="-2" y="5093421"/>
            <a:ext cx="12192001" cy="1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972F740-C034-4942-9F67-1C3D8FC5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568036"/>
            <a:ext cx="11229085" cy="2732526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DA69BE4-FC62-A64B-B8FA-EDCF7B6D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401841"/>
            <a:ext cx="11229084" cy="1239431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C654C5F3-6F06-D246-85A4-0A6B35AF03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99" y="5657199"/>
            <a:ext cx="3997054" cy="7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1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424" y="2646947"/>
            <a:ext cx="6224308" cy="1576136"/>
          </a:xfrm>
        </p:spPr>
        <p:txBody>
          <a:bodyPr anchor="ctr">
            <a:noAutofit/>
          </a:bodyPr>
          <a:lstStyle>
            <a:lvl1pPr algn="l" font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DC0D6-0DF3-584E-9BD1-628F059B307F}"/>
              </a:ext>
            </a:extLst>
          </p:cNvPr>
          <p:cNvSpPr/>
          <p:nvPr userDrawn="1"/>
        </p:nvSpPr>
        <p:spPr>
          <a:xfrm>
            <a:off x="2400300" y="2646947"/>
            <a:ext cx="1600200" cy="1594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CD894702-783E-CE46-B064-F919EBF37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3112" y="3021530"/>
            <a:ext cx="1254576" cy="81493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14635A-33E2-9649-9F5E-B5E0A3297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5424" y="4549456"/>
            <a:ext cx="6224308" cy="1239431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08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424" y="2646947"/>
            <a:ext cx="6224308" cy="1576136"/>
          </a:xfrm>
        </p:spPr>
        <p:txBody>
          <a:bodyPr anchor="ctr">
            <a:noAutofit/>
          </a:bodyPr>
          <a:lstStyle>
            <a:lvl1pPr algn="l" font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DC0D6-0DF3-584E-9BD1-628F059B307F}"/>
              </a:ext>
            </a:extLst>
          </p:cNvPr>
          <p:cNvSpPr/>
          <p:nvPr userDrawn="1"/>
        </p:nvSpPr>
        <p:spPr>
          <a:xfrm>
            <a:off x="2400300" y="2646947"/>
            <a:ext cx="1600200" cy="1594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CD894702-783E-CE46-B064-F919EBF37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3112" y="3021530"/>
            <a:ext cx="1254576" cy="8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1277895"/>
            <a:ext cx="10180320" cy="2419576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005840" y="3809746"/>
            <a:ext cx="10180320" cy="1417368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ECAEA-0967-2E4D-ADF5-3D32D4D511AE}"/>
              </a:ext>
            </a:extLst>
          </p:cNvPr>
          <p:cNvGrpSpPr/>
          <p:nvPr userDrawn="1"/>
        </p:nvGrpSpPr>
        <p:grpSpPr>
          <a:xfrm>
            <a:off x="3888377" y="0"/>
            <a:ext cx="4415246" cy="1149531"/>
            <a:chOff x="3888377" y="0"/>
            <a:chExt cx="4415246" cy="11495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8C6C45-97F8-B449-A111-801B3B44B89A}"/>
                </a:ext>
              </a:extLst>
            </p:cNvPr>
            <p:cNvSpPr/>
            <p:nvPr userDrawn="1"/>
          </p:nvSpPr>
          <p:spPr>
            <a:xfrm>
              <a:off x="3888377" y="0"/>
              <a:ext cx="4415246" cy="1149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CA56A32D-68C7-A14C-8743-381591F74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60759" y="247063"/>
              <a:ext cx="3670481" cy="64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4967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1277895"/>
            <a:ext cx="10180320" cy="2419576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005840" y="3809746"/>
            <a:ext cx="10180320" cy="1417368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33ED5-05E2-CD43-9A7D-6F8C4777F1A3}"/>
              </a:ext>
            </a:extLst>
          </p:cNvPr>
          <p:cNvGrpSpPr/>
          <p:nvPr userDrawn="1"/>
        </p:nvGrpSpPr>
        <p:grpSpPr>
          <a:xfrm>
            <a:off x="3888377" y="0"/>
            <a:ext cx="4415246" cy="1149531"/>
            <a:chOff x="3888377" y="0"/>
            <a:chExt cx="4415246" cy="11495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BCECF9-4935-3740-84A5-EFABC930BFFD}"/>
                </a:ext>
              </a:extLst>
            </p:cNvPr>
            <p:cNvSpPr/>
            <p:nvPr userDrawn="1"/>
          </p:nvSpPr>
          <p:spPr>
            <a:xfrm>
              <a:off x="3888377" y="0"/>
              <a:ext cx="4415246" cy="1149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64ED6BF-D575-7842-B7A8-03ACB6103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60759" y="247063"/>
              <a:ext cx="3670481" cy="64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57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2" y="1"/>
            <a:ext cx="762411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5300" y="1759602"/>
            <a:ext cx="5097780" cy="242316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95300" y="4284041"/>
            <a:ext cx="5097780" cy="123943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5" r="25177"/>
          <a:stretch/>
        </p:blipFill>
        <p:spPr>
          <a:xfrm>
            <a:off x="7623706" y="0"/>
            <a:ext cx="4566411" cy="685800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54A6762-151C-6C48-80A7-AF0C7C6CF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9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19" y="1714575"/>
            <a:ext cx="5341827" cy="389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62" y="686572"/>
            <a:ext cx="441608" cy="548640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524402D-B165-B142-8D8A-44B028C6B29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10271" y="1714500"/>
            <a:ext cx="5341827" cy="3921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3BE342-3836-3341-81C8-862F68AC2129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831B93-8F7A-0146-B29B-2866B87D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C7FE5F-8FE1-524D-8B1D-EA240D3FFF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9CFD57-94EB-0742-A60F-A5D3F89ADDC2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3F1A31-F1B7-324E-A1C2-C67B713A2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868332-B306-E041-98D3-1D604BD40F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898DA8-D108-B84A-856A-BB1BAD4B4926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1EA477-2E96-B748-993B-C4DF3F503B20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E3FA20B-A66D-4142-9BB8-CB64C2D2A0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DFC4A8C-10D5-274F-A607-E0523A79C9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9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46ABCC-A007-8646-9C8E-4F96B5CF566B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111861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B269C8-6555-704C-87B8-FF6214A5A2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379FD-5881-8248-9DBA-1CB285BC2B85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17F7B6-BB6C-0646-9A21-FFD4F04B0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F6B42A-EE48-BE4A-B573-3F9B7A8166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D4E778-E7B5-364B-86D3-696C53A063C4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85170-8E6D-E144-8312-FB0BB4F23314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6EC363D-AA0D-9A40-96C8-26035139F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F06B4F8-66BE-1C47-8C76-2E4D749CB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46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0CFA1E-F52C-7347-AF20-A0F900F9E9BD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82D859-C11F-6742-8CAA-C1FD136F7B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4F5DC4-F7BE-B843-A846-7A7A649D7D2B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FB429C-A4CD-8548-A953-15CC4E3591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64F10-C715-9244-9AC6-2C9BD4B2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981484" y="1791487"/>
            <a:ext cx="5341827" cy="3899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  <a:lvl5pPr>
              <a:defRPr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49D3CE-1A26-D447-A448-536EBC8E98F7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9D545-3192-AA42-BC57-9698D8D9243B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F1D66F15-B882-B64C-8A85-A97426F0C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F111BC6F-70D9-B74E-A147-315F8556EE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EB2C4BB-C9ED-5742-A100-6B407D41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53701"/>
            <a:ext cx="9769612" cy="62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43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572F63-6247-45CC-8261-C35627F329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0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, Share,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0CFA1E-F52C-7347-AF20-A0F900F9E9BD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82D859-C11F-6742-8CAA-C1FD136F7B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4F5DC4-F7BE-B843-A846-7A7A649D7D2B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FB429C-A4CD-8548-A953-15CC4E3591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64F10-C715-9244-9AC6-2C9BD4B2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981484" y="1791487"/>
            <a:ext cx="5341827" cy="3899250"/>
          </a:xfrm>
        </p:spPr>
        <p:txBody>
          <a:bodyPr/>
          <a:lstStyle>
            <a:lvl1pPr>
              <a:defRPr baseline="0"/>
            </a:lvl1pPr>
            <a:lvl5pPr>
              <a:defRPr/>
            </a:lvl5pPr>
          </a:lstStyle>
          <a:p>
            <a:pPr lvl="0"/>
            <a:r>
              <a:rPr lang="en-US"/>
              <a:t>Know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Share</a:t>
            </a:r>
          </a:p>
          <a:p>
            <a:pPr lvl="0"/>
            <a:r>
              <a:rPr lang="en-US"/>
              <a:t>Do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49D3CE-1A26-D447-A448-536EBC8E98F7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9D545-3192-AA42-BC57-9698D8D9243B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F1D66F15-B882-B64C-8A85-A97426F0C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F111BC6F-70D9-B74E-A147-315F8556EE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EB2C4BB-C9ED-5742-A100-6B407D41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253701"/>
            <a:ext cx="9769612" cy="62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Know, Share, Do</a:t>
            </a:r>
          </a:p>
        </p:txBody>
      </p:sp>
    </p:spTree>
    <p:extLst>
      <p:ext uri="{BB962C8B-B14F-4D97-AF65-F5344CB8AC3E}">
        <p14:creationId xmlns:p14="http://schemas.microsoft.com/office/powerpoint/2010/main" val="300598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2"/>
          </p:nvPr>
        </p:nvSpPr>
        <p:spPr>
          <a:xfrm>
            <a:off x="3703320" y="1714500"/>
            <a:ext cx="79857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0ADF1-B8EF-7642-A4EF-70527152ABF5}"/>
              </a:ext>
            </a:extLst>
          </p:cNvPr>
          <p:cNvSpPr/>
          <p:nvPr userDrawn="1"/>
        </p:nvSpPr>
        <p:spPr>
          <a:xfrm>
            <a:off x="3200400" y="0"/>
            <a:ext cx="78028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C0101-9281-C049-BAE7-9D060EEB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320" y="253701"/>
            <a:ext cx="6569212" cy="620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C66C60-4659-5A40-B026-87CD18E519D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91D621-F91C-7D43-99F6-D1B09350066F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CA7B32-F52F-9544-B7DC-905FB7BE8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r="38786"/>
          <a:stretch/>
        </p:blipFill>
        <p:spPr>
          <a:xfrm>
            <a:off x="0" y="0"/>
            <a:ext cx="327042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9819D-F6F5-734F-BE5B-DBE09B82A42A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96138B-2CC4-7745-A0F6-35D5ECD04B5B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3628FD9-BEE8-4B4B-BB0E-78C63DB55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48EAD53F-E2E0-0747-BE50-497E943855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03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F36B6A-1D1D-D641-84FD-F34EAE465D73}"/>
              </a:ext>
            </a:extLst>
          </p:cNvPr>
          <p:cNvSpPr/>
          <p:nvPr userDrawn="1"/>
        </p:nvSpPr>
        <p:spPr>
          <a:xfrm>
            <a:off x="0" y="0"/>
            <a:ext cx="899160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2"/>
          </p:nvPr>
        </p:nvSpPr>
        <p:spPr>
          <a:xfrm>
            <a:off x="502920" y="1714500"/>
            <a:ext cx="79857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D8BD74-E0FF-F744-8A12-2845F046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53701"/>
            <a:ext cx="7985760" cy="620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12AA60-D7BD-1B48-A5F0-3315A389CC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r="38786"/>
          <a:stretch/>
        </p:blipFill>
        <p:spPr>
          <a:xfrm>
            <a:off x="8921578" y="0"/>
            <a:ext cx="3270422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0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2919" y="2199190"/>
            <a:ext cx="5101273" cy="4155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876E7-1B38-0B44-B134-11D40D46B1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E05C40-1377-6045-98D3-1361801A2C02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4FF116-3EAE-1D45-A4B8-F9E0F42606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D04562-D0D0-A44D-9397-C966DEA405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93363" y="2199190"/>
            <a:ext cx="5101273" cy="4155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81F219C-1B1B-6F43-AB68-97EE3BC8EF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78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858A64F-42C3-6C49-A31F-68436957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82D1DF-8379-744D-A710-DB257FC77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2199190"/>
            <a:ext cx="5101273" cy="4155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CC09A-2D55-AA4A-8CED-9C2EA5A135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6E5CCC-CC0A-024C-8BC9-490EA9FC1FB7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7F2877-1544-D74C-9566-1FADCC5345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69FB3B-052F-7A41-9C5E-26EE4EF278D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23112" y="2211547"/>
            <a:ext cx="5101273" cy="4155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CBC432E-AEDF-404D-9C65-4C5B80953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2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2919" y="2199190"/>
            <a:ext cx="5101273" cy="3405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E4B8A-A926-D04F-9D00-C476C7112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392EC-5E54-D744-B2A1-08A31D5BA3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r="16557"/>
          <a:stretch/>
        </p:blipFill>
        <p:spPr>
          <a:xfrm>
            <a:off x="6093203" y="0"/>
            <a:ext cx="6098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70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88689F-8346-BF40-ABBC-76436AE05D5B}"/>
              </a:ext>
            </a:extLst>
          </p:cNvPr>
          <p:cNvSpPr/>
          <p:nvPr userDrawn="1"/>
        </p:nvSpPr>
        <p:spPr>
          <a:xfrm>
            <a:off x="899160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C3B044-024F-2148-BE1D-51CEDA7D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633437"/>
            <a:ext cx="5101735" cy="620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A0DB62-CB0F-0444-A628-1AE6C038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2199191"/>
            <a:ext cx="5101273" cy="3394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5E4175-8B93-1F41-B741-C394B55E9A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1" t="4249" r="18053" b="8138"/>
          <a:stretch/>
        </p:blipFill>
        <p:spPr>
          <a:xfrm>
            <a:off x="6186989" y="462636"/>
            <a:ext cx="5607062" cy="59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931920"/>
            <a:ext cx="11186160" cy="1706880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/>
            </a:lvl1pPr>
            <a:lvl2pPr marL="457200" indent="0" algn="ctr">
              <a:buNone/>
              <a:defRPr sz="3000"/>
            </a:lvl2pPr>
            <a:lvl3pPr marL="914400" indent="0" algn="ctr">
              <a:buNone/>
              <a:defRPr sz="3000"/>
            </a:lvl3pPr>
            <a:lvl4pPr marL="1371600" indent="0" algn="ctr">
              <a:buNone/>
              <a:defRPr sz="3000"/>
            </a:lvl4pPr>
            <a:lvl5pPr marL="1828800" indent="0" algn="ctr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BF3631-0E76-AF4A-BDE9-B48BBD3763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8"/>
          <a:stretch/>
        </p:blipFill>
        <p:spPr>
          <a:xfrm>
            <a:off x="0" y="0"/>
            <a:ext cx="12249665" cy="346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1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FE1A23-7010-4545-852D-5927AFED60BD}"/>
              </a:ext>
            </a:extLst>
          </p:cNvPr>
          <p:cNvSpPr/>
          <p:nvPr userDrawn="1"/>
        </p:nvSpPr>
        <p:spPr>
          <a:xfrm rot="16200000">
            <a:off x="4381500" y="-4381500"/>
            <a:ext cx="3429000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1"/>
          <a:stretch/>
        </p:blipFill>
        <p:spPr>
          <a:xfrm>
            <a:off x="486032" y="462887"/>
            <a:ext cx="11252475" cy="58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77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7"/>
          <a:stretch/>
        </p:blipFill>
        <p:spPr>
          <a:xfrm>
            <a:off x="0" y="0"/>
            <a:ext cx="12252676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C09E15-C368-49A4-8CBC-155FB9607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4686300" cy="6858000"/>
          </a:xfrm>
          <a:custGeom>
            <a:avLst/>
            <a:gdLst>
              <a:gd name="connsiteX0" fmla="*/ 0 w 4686300"/>
              <a:gd name="connsiteY0" fmla="*/ 0 h 6858000"/>
              <a:gd name="connsiteX1" fmla="*/ 4686300 w 4686300"/>
              <a:gd name="connsiteY1" fmla="*/ 0 h 6858000"/>
              <a:gd name="connsiteX2" fmla="*/ 4686300 w 4686300"/>
              <a:gd name="connsiteY2" fmla="*/ 6858000 h 6858000"/>
              <a:gd name="connsiteX3" fmla="*/ 0 w 4686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6858000">
                <a:moveTo>
                  <a:pt x="0" y="0"/>
                </a:moveTo>
                <a:lnTo>
                  <a:pt x="4686300" y="0"/>
                </a:lnTo>
                <a:lnTo>
                  <a:pt x="4686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92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776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3F9D-2533-2844-8155-13291185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F70C7-1E9E-BA48-A61B-08B14FE61B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6D4CC-DE52-4048-AC50-3030CEEE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085ADE-B60F-3046-83A0-36760BCF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282262"/>
            <a:ext cx="9769612" cy="43229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177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27EF04-7093-E84D-BADD-06ED74B1EFED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066BC06-2DD0-3247-8458-F7AAE1158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980" y="2888392"/>
            <a:ext cx="3950040" cy="1081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1837" y="2419350"/>
            <a:ext cx="5648325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20" y="2948382"/>
            <a:ext cx="5442742" cy="9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59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27EF04-7093-E84D-BADD-06ED74B1EFED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066BC06-2DD0-3247-8458-F7AAE1158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980" y="2888392"/>
            <a:ext cx="3950040" cy="1081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8050" y="2390775"/>
            <a:ext cx="5295900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20" y="2948382"/>
            <a:ext cx="5442742" cy="9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35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580346-DED9-44A6-99AF-BF12C8E50882}" type="datetimeFigureOut">
              <a:rPr lang="en-US" smtClean="0"/>
              <a:pPr>
                <a:defRPr/>
              </a:pPr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D84D4-6B5D-44D6-9730-73E42657F8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7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572F63-6247-45CC-8261-C35627F329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27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572F63-6247-45CC-8261-C35627F329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41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C09E15-C368-49A4-8CBC-155FB9607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4686300" cy="6858000"/>
          </a:xfrm>
          <a:custGeom>
            <a:avLst/>
            <a:gdLst>
              <a:gd name="connsiteX0" fmla="*/ 0 w 4686300"/>
              <a:gd name="connsiteY0" fmla="*/ 0 h 6858000"/>
              <a:gd name="connsiteX1" fmla="*/ 4686300 w 4686300"/>
              <a:gd name="connsiteY1" fmla="*/ 0 h 6858000"/>
              <a:gd name="connsiteX2" fmla="*/ 4686300 w 4686300"/>
              <a:gd name="connsiteY2" fmla="*/ 6858000 h 6858000"/>
              <a:gd name="connsiteX3" fmla="*/ 0 w 4686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6858000">
                <a:moveTo>
                  <a:pt x="0" y="0"/>
                </a:moveTo>
                <a:lnTo>
                  <a:pt x="4686300" y="0"/>
                </a:lnTo>
                <a:lnTo>
                  <a:pt x="4686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13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B9E9EE1-F9FF-4195-8FD9-6191FD9A50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143500" cy="6858000"/>
          </a:xfrm>
          <a:custGeom>
            <a:avLst/>
            <a:gdLst>
              <a:gd name="connsiteX0" fmla="*/ 4169181 w 5143500"/>
              <a:gd name="connsiteY0" fmla="*/ 1695450 h 6858000"/>
              <a:gd name="connsiteX1" fmla="*/ 5143500 w 5143500"/>
              <a:gd name="connsiteY1" fmla="*/ 1695450 h 6858000"/>
              <a:gd name="connsiteX2" fmla="*/ 5143500 w 5143500"/>
              <a:gd name="connsiteY2" fmla="*/ 6057900 h 6858000"/>
              <a:gd name="connsiteX3" fmla="*/ 4169181 w 5143500"/>
              <a:gd name="connsiteY3" fmla="*/ 6057900 h 6858000"/>
              <a:gd name="connsiteX4" fmla="*/ 1042295 w 5143500"/>
              <a:gd name="connsiteY4" fmla="*/ 800100 h 6858000"/>
              <a:gd name="connsiteX5" fmla="*/ 2016615 w 5143500"/>
              <a:gd name="connsiteY5" fmla="*/ 800100 h 6858000"/>
              <a:gd name="connsiteX6" fmla="*/ 2016615 w 5143500"/>
              <a:gd name="connsiteY6" fmla="*/ 6858000 h 6858000"/>
              <a:gd name="connsiteX7" fmla="*/ 1042295 w 5143500"/>
              <a:gd name="connsiteY7" fmla="*/ 6858000 h 6858000"/>
              <a:gd name="connsiteX8" fmla="*/ 3126886 w 5143500"/>
              <a:gd name="connsiteY8" fmla="*/ 571500 h 6858000"/>
              <a:gd name="connsiteX9" fmla="*/ 4101205 w 5143500"/>
              <a:gd name="connsiteY9" fmla="*/ 571500 h 6858000"/>
              <a:gd name="connsiteX10" fmla="*/ 4101205 w 5143500"/>
              <a:gd name="connsiteY10" fmla="*/ 6629400 h 6858000"/>
              <a:gd name="connsiteX11" fmla="*/ 3126886 w 5143500"/>
              <a:gd name="connsiteY11" fmla="*/ 6629400 h 6858000"/>
              <a:gd name="connsiteX12" fmla="*/ 2084590 w 5143500"/>
              <a:gd name="connsiteY12" fmla="*/ 400050 h 6858000"/>
              <a:gd name="connsiteX13" fmla="*/ 3058910 w 5143500"/>
              <a:gd name="connsiteY13" fmla="*/ 400050 h 6858000"/>
              <a:gd name="connsiteX14" fmla="*/ 3058910 w 5143500"/>
              <a:gd name="connsiteY14" fmla="*/ 6457950 h 6858000"/>
              <a:gd name="connsiteX15" fmla="*/ 2084590 w 5143500"/>
              <a:gd name="connsiteY15" fmla="*/ 6457950 h 6858000"/>
              <a:gd name="connsiteX16" fmla="*/ 0 w 5143500"/>
              <a:gd name="connsiteY16" fmla="*/ 0 h 6858000"/>
              <a:gd name="connsiteX17" fmla="*/ 974320 w 5143500"/>
              <a:gd name="connsiteY17" fmla="*/ 0 h 6858000"/>
              <a:gd name="connsiteX18" fmla="*/ 974320 w 5143500"/>
              <a:gd name="connsiteY18" fmla="*/ 6057900 h 6858000"/>
              <a:gd name="connsiteX19" fmla="*/ 0 w 5143500"/>
              <a:gd name="connsiteY19" fmla="*/ 6057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43500" h="6858000">
                <a:moveTo>
                  <a:pt x="4169181" y="1695450"/>
                </a:moveTo>
                <a:lnTo>
                  <a:pt x="5143500" y="1695450"/>
                </a:lnTo>
                <a:lnTo>
                  <a:pt x="5143500" y="6057900"/>
                </a:lnTo>
                <a:lnTo>
                  <a:pt x="4169181" y="6057900"/>
                </a:lnTo>
                <a:close/>
                <a:moveTo>
                  <a:pt x="1042295" y="800100"/>
                </a:moveTo>
                <a:lnTo>
                  <a:pt x="2016615" y="800100"/>
                </a:lnTo>
                <a:lnTo>
                  <a:pt x="2016615" y="6858000"/>
                </a:lnTo>
                <a:lnTo>
                  <a:pt x="1042295" y="6858000"/>
                </a:lnTo>
                <a:close/>
                <a:moveTo>
                  <a:pt x="3126886" y="571500"/>
                </a:moveTo>
                <a:lnTo>
                  <a:pt x="4101205" y="571500"/>
                </a:lnTo>
                <a:lnTo>
                  <a:pt x="4101205" y="6629400"/>
                </a:lnTo>
                <a:lnTo>
                  <a:pt x="3126886" y="6629400"/>
                </a:lnTo>
                <a:close/>
                <a:moveTo>
                  <a:pt x="2084590" y="400050"/>
                </a:moveTo>
                <a:lnTo>
                  <a:pt x="3058910" y="400050"/>
                </a:lnTo>
                <a:lnTo>
                  <a:pt x="3058910" y="6457950"/>
                </a:lnTo>
                <a:lnTo>
                  <a:pt x="2084590" y="6457950"/>
                </a:lnTo>
                <a:close/>
                <a:moveTo>
                  <a:pt x="0" y="0"/>
                </a:moveTo>
                <a:lnTo>
                  <a:pt x="974320" y="0"/>
                </a:lnTo>
                <a:lnTo>
                  <a:pt x="974320" y="6057900"/>
                </a:lnTo>
                <a:lnTo>
                  <a:pt x="0" y="6057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78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805F42-564D-41D2-97F7-6EC41B2D4A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100" y="514350"/>
            <a:ext cx="5676900" cy="2609850"/>
          </a:xfrm>
          <a:custGeom>
            <a:avLst/>
            <a:gdLst>
              <a:gd name="connsiteX0" fmla="*/ 0 w 5676900"/>
              <a:gd name="connsiteY0" fmla="*/ 0 h 2609850"/>
              <a:gd name="connsiteX1" fmla="*/ 5676900 w 5676900"/>
              <a:gd name="connsiteY1" fmla="*/ 0 h 2609850"/>
              <a:gd name="connsiteX2" fmla="*/ 5676900 w 5676900"/>
              <a:gd name="connsiteY2" fmla="*/ 2609850 h 2609850"/>
              <a:gd name="connsiteX3" fmla="*/ 0 w 5676900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2609850">
                <a:moveTo>
                  <a:pt x="0" y="0"/>
                </a:moveTo>
                <a:lnTo>
                  <a:pt x="5676900" y="0"/>
                </a:lnTo>
                <a:lnTo>
                  <a:pt x="5676900" y="2609850"/>
                </a:lnTo>
                <a:lnTo>
                  <a:pt x="0" y="2609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1D81874-ECC2-44F2-86B6-22233FCD6E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143250"/>
            <a:ext cx="2590800" cy="3219450"/>
          </a:xfrm>
          <a:custGeom>
            <a:avLst/>
            <a:gdLst>
              <a:gd name="connsiteX0" fmla="*/ 0 w 2590800"/>
              <a:gd name="connsiteY0" fmla="*/ 0 h 3219450"/>
              <a:gd name="connsiteX1" fmla="*/ 2590800 w 2590800"/>
              <a:gd name="connsiteY1" fmla="*/ 0 h 3219450"/>
              <a:gd name="connsiteX2" fmla="*/ 2590800 w 2590800"/>
              <a:gd name="connsiteY2" fmla="*/ 3219450 h 3219450"/>
              <a:gd name="connsiteX3" fmla="*/ 0 w 2590800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3219450">
                <a:moveTo>
                  <a:pt x="0" y="0"/>
                </a:moveTo>
                <a:lnTo>
                  <a:pt x="2590800" y="0"/>
                </a:lnTo>
                <a:lnTo>
                  <a:pt x="2590800" y="3219450"/>
                </a:lnTo>
                <a:lnTo>
                  <a:pt x="0" y="3219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B9E9EE1-F9FF-4195-8FD9-6191FD9A50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143500" cy="6858000"/>
          </a:xfrm>
          <a:custGeom>
            <a:avLst/>
            <a:gdLst>
              <a:gd name="connsiteX0" fmla="*/ 4169181 w 5143500"/>
              <a:gd name="connsiteY0" fmla="*/ 1695450 h 6858000"/>
              <a:gd name="connsiteX1" fmla="*/ 5143500 w 5143500"/>
              <a:gd name="connsiteY1" fmla="*/ 1695450 h 6858000"/>
              <a:gd name="connsiteX2" fmla="*/ 5143500 w 5143500"/>
              <a:gd name="connsiteY2" fmla="*/ 6057900 h 6858000"/>
              <a:gd name="connsiteX3" fmla="*/ 4169181 w 5143500"/>
              <a:gd name="connsiteY3" fmla="*/ 6057900 h 6858000"/>
              <a:gd name="connsiteX4" fmla="*/ 1042295 w 5143500"/>
              <a:gd name="connsiteY4" fmla="*/ 800100 h 6858000"/>
              <a:gd name="connsiteX5" fmla="*/ 2016615 w 5143500"/>
              <a:gd name="connsiteY5" fmla="*/ 800100 h 6858000"/>
              <a:gd name="connsiteX6" fmla="*/ 2016615 w 5143500"/>
              <a:gd name="connsiteY6" fmla="*/ 6858000 h 6858000"/>
              <a:gd name="connsiteX7" fmla="*/ 1042295 w 5143500"/>
              <a:gd name="connsiteY7" fmla="*/ 6858000 h 6858000"/>
              <a:gd name="connsiteX8" fmla="*/ 3126886 w 5143500"/>
              <a:gd name="connsiteY8" fmla="*/ 571500 h 6858000"/>
              <a:gd name="connsiteX9" fmla="*/ 4101205 w 5143500"/>
              <a:gd name="connsiteY9" fmla="*/ 571500 h 6858000"/>
              <a:gd name="connsiteX10" fmla="*/ 4101205 w 5143500"/>
              <a:gd name="connsiteY10" fmla="*/ 6629400 h 6858000"/>
              <a:gd name="connsiteX11" fmla="*/ 3126886 w 5143500"/>
              <a:gd name="connsiteY11" fmla="*/ 6629400 h 6858000"/>
              <a:gd name="connsiteX12" fmla="*/ 2084590 w 5143500"/>
              <a:gd name="connsiteY12" fmla="*/ 400050 h 6858000"/>
              <a:gd name="connsiteX13" fmla="*/ 3058910 w 5143500"/>
              <a:gd name="connsiteY13" fmla="*/ 400050 h 6858000"/>
              <a:gd name="connsiteX14" fmla="*/ 3058910 w 5143500"/>
              <a:gd name="connsiteY14" fmla="*/ 6457950 h 6858000"/>
              <a:gd name="connsiteX15" fmla="*/ 2084590 w 5143500"/>
              <a:gd name="connsiteY15" fmla="*/ 6457950 h 6858000"/>
              <a:gd name="connsiteX16" fmla="*/ 0 w 5143500"/>
              <a:gd name="connsiteY16" fmla="*/ 0 h 6858000"/>
              <a:gd name="connsiteX17" fmla="*/ 974320 w 5143500"/>
              <a:gd name="connsiteY17" fmla="*/ 0 h 6858000"/>
              <a:gd name="connsiteX18" fmla="*/ 974320 w 5143500"/>
              <a:gd name="connsiteY18" fmla="*/ 6057900 h 6858000"/>
              <a:gd name="connsiteX19" fmla="*/ 0 w 5143500"/>
              <a:gd name="connsiteY19" fmla="*/ 6057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43500" h="6858000">
                <a:moveTo>
                  <a:pt x="4169181" y="1695450"/>
                </a:moveTo>
                <a:lnTo>
                  <a:pt x="5143500" y="1695450"/>
                </a:lnTo>
                <a:lnTo>
                  <a:pt x="5143500" y="6057900"/>
                </a:lnTo>
                <a:lnTo>
                  <a:pt x="4169181" y="6057900"/>
                </a:lnTo>
                <a:close/>
                <a:moveTo>
                  <a:pt x="1042295" y="800100"/>
                </a:moveTo>
                <a:lnTo>
                  <a:pt x="2016615" y="800100"/>
                </a:lnTo>
                <a:lnTo>
                  <a:pt x="2016615" y="6858000"/>
                </a:lnTo>
                <a:lnTo>
                  <a:pt x="1042295" y="6858000"/>
                </a:lnTo>
                <a:close/>
                <a:moveTo>
                  <a:pt x="3126886" y="571500"/>
                </a:moveTo>
                <a:lnTo>
                  <a:pt x="4101205" y="571500"/>
                </a:lnTo>
                <a:lnTo>
                  <a:pt x="4101205" y="6629400"/>
                </a:lnTo>
                <a:lnTo>
                  <a:pt x="3126886" y="6629400"/>
                </a:lnTo>
                <a:close/>
                <a:moveTo>
                  <a:pt x="2084590" y="400050"/>
                </a:moveTo>
                <a:lnTo>
                  <a:pt x="3058910" y="400050"/>
                </a:lnTo>
                <a:lnTo>
                  <a:pt x="3058910" y="6457950"/>
                </a:lnTo>
                <a:lnTo>
                  <a:pt x="2084590" y="6457950"/>
                </a:lnTo>
                <a:close/>
                <a:moveTo>
                  <a:pt x="0" y="0"/>
                </a:moveTo>
                <a:lnTo>
                  <a:pt x="974320" y="0"/>
                </a:lnTo>
                <a:lnTo>
                  <a:pt x="974320" y="6057900"/>
                </a:lnTo>
                <a:lnTo>
                  <a:pt x="0" y="6057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40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ADF772-70E6-4740-BB57-61F9D30A6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1245" y="0"/>
            <a:ext cx="5310754" cy="6858000"/>
          </a:xfrm>
          <a:custGeom>
            <a:avLst/>
            <a:gdLst>
              <a:gd name="connsiteX0" fmla="*/ 0 w 12192000"/>
              <a:gd name="connsiteY0" fmla="*/ 0 h 3985146"/>
              <a:gd name="connsiteX1" fmla="*/ 12192000 w 12192000"/>
              <a:gd name="connsiteY1" fmla="*/ 0 h 3985146"/>
              <a:gd name="connsiteX2" fmla="*/ 12192000 w 12192000"/>
              <a:gd name="connsiteY2" fmla="*/ 3985146 h 3985146"/>
              <a:gd name="connsiteX3" fmla="*/ 0 w 12192000"/>
              <a:gd name="connsiteY3" fmla="*/ 3985146 h 398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85146">
                <a:moveTo>
                  <a:pt x="0" y="0"/>
                </a:moveTo>
                <a:lnTo>
                  <a:pt x="12192000" y="0"/>
                </a:lnTo>
                <a:lnTo>
                  <a:pt x="12192000" y="3985146"/>
                </a:lnTo>
                <a:lnTo>
                  <a:pt x="0" y="39851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4893E-4DF5-43E6-8A02-C75E8FF6BB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98145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FF90980-1AC6-40B3-BC6A-6281E81BFC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95550" y="398145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FBFCA4-3481-4348-B134-DBB9637292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1100" y="398145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1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1B8588F-2FCF-4ED6-BD5A-FD0534D0F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779251" cy="6858000"/>
          </a:xfrm>
          <a:custGeom>
            <a:avLst/>
            <a:gdLst>
              <a:gd name="connsiteX0" fmla="*/ 0 w 13560267"/>
              <a:gd name="connsiteY0" fmla="*/ 0 h 13716000"/>
              <a:gd name="connsiteX1" fmla="*/ 13174735 w 13560267"/>
              <a:gd name="connsiteY1" fmla="*/ 0 h 13716000"/>
              <a:gd name="connsiteX2" fmla="*/ 13193328 w 13560267"/>
              <a:gd name="connsiteY2" fmla="*/ 65477 h 13716000"/>
              <a:gd name="connsiteX3" fmla="*/ 13560267 w 13560267"/>
              <a:gd name="connsiteY3" fmla="*/ 2978309 h 13716000"/>
              <a:gd name="connsiteX4" fmla="*/ 6958041 w 13560267"/>
              <a:gd name="connsiteY4" fmla="*/ 13484239 h 13716000"/>
              <a:gd name="connsiteX5" fmla="*/ 6445400 w 13560267"/>
              <a:gd name="connsiteY5" fmla="*/ 13716000 h 13716000"/>
              <a:gd name="connsiteX6" fmla="*/ 0 w 1356026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7" h="13716000">
                <a:moveTo>
                  <a:pt x="0" y="0"/>
                </a:moveTo>
                <a:lnTo>
                  <a:pt x="13174735" y="0"/>
                </a:lnTo>
                <a:lnTo>
                  <a:pt x="13193328" y="65477"/>
                </a:lnTo>
                <a:cubicBezTo>
                  <a:pt x="13432869" y="996494"/>
                  <a:pt x="13560267" y="1972524"/>
                  <a:pt x="13560267" y="2978309"/>
                </a:cubicBezTo>
                <a:cubicBezTo>
                  <a:pt x="13560267" y="7604922"/>
                  <a:pt x="10864516" y="11601907"/>
                  <a:pt x="6958041" y="13484239"/>
                </a:cubicBezTo>
                <a:lnTo>
                  <a:pt x="644540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51801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409458"/>
      </p:ext>
    </p:extLst>
  </p:cSld>
  <p:clrMapOvr>
    <a:masterClrMapping/>
  </p:clrMapOvr>
  <p:transition spd="slow" advClick="0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46ABCC-A007-8646-9C8E-4F96B5CF566B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111861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B269C8-6555-704C-87B8-FF6214A5A2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379FD-5881-8248-9DBA-1CB285BC2B85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17F7B6-BB6C-0646-9A21-FFD4F04B0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F6B42A-EE48-BE4A-B573-3F9B7A8166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D4E778-E7B5-364B-86D3-696C53A063C4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85170-8E6D-E144-8312-FB0BB4F23314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6EC363D-AA0D-9A40-96C8-26035139F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F06B4F8-66BE-1C47-8C76-2E4D749CB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71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46ABCC-A007-8646-9C8E-4F96B5CF566B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111861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B269C8-6555-704C-87B8-FF6214A5A2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379FD-5881-8248-9DBA-1CB285BC2B85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17F7B6-BB6C-0646-9A21-FFD4F04B0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F6B42A-EE48-BE4A-B573-3F9B7A8166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D4E778-E7B5-364B-86D3-696C53A063C4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85170-8E6D-E144-8312-FB0BB4F23314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6EC363D-AA0D-9A40-96C8-26035139F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F06B4F8-66BE-1C47-8C76-2E4D749CB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12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>
            <a:spLocks noGrp="1"/>
          </p:cNvSpPr>
          <p:nvPr>
            <p:ph type="title"/>
          </p:nvPr>
        </p:nvSpPr>
        <p:spPr>
          <a:xfrm>
            <a:off x="177800" y="158733"/>
            <a:ext cx="40132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9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805F42-564D-41D2-97F7-6EC41B2D4A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100" y="514350"/>
            <a:ext cx="5676900" cy="2609850"/>
          </a:xfrm>
          <a:custGeom>
            <a:avLst/>
            <a:gdLst>
              <a:gd name="connsiteX0" fmla="*/ 0 w 5676900"/>
              <a:gd name="connsiteY0" fmla="*/ 0 h 2609850"/>
              <a:gd name="connsiteX1" fmla="*/ 5676900 w 5676900"/>
              <a:gd name="connsiteY1" fmla="*/ 0 h 2609850"/>
              <a:gd name="connsiteX2" fmla="*/ 5676900 w 5676900"/>
              <a:gd name="connsiteY2" fmla="*/ 2609850 h 2609850"/>
              <a:gd name="connsiteX3" fmla="*/ 0 w 5676900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2609850">
                <a:moveTo>
                  <a:pt x="0" y="0"/>
                </a:moveTo>
                <a:lnTo>
                  <a:pt x="5676900" y="0"/>
                </a:lnTo>
                <a:lnTo>
                  <a:pt x="5676900" y="2609850"/>
                </a:lnTo>
                <a:lnTo>
                  <a:pt x="0" y="2609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1D81874-ECC2-44F2-86B6-22233FCD6E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143250"/>
            <a:ext cx="2590800" cy="3219450"/>
          </a:xfrm>
          <a:custGeom>
            <a:avLst/>
            <a:gdLst>
              <a:gd name="connsiteX0" fmla="*/ 0 w 2590800"/>
              <a:gd name="connsiteY0" fmla="*/ 0 h 3219450"/>
              <a:gd name="connsiteX1" fmla="*/ 2590800 w 2590800"/>
              <a:gd name="connsiteY1" fmla="*/ 0 h 3219450"/>
              <a:gd name="connsiteX2" fmla="*/ 2590800 w 2590800"/>
              <a:gd name="connsiteY2" fmla="*/ 3219450 h 3219450"/>
              <a:gd name="connsiteX3" fmla="*/ 0 w 2590800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3219450">
                <a:moveTo>
                  <a:pt x="0" y="0"/>
                </a:moveTo>
                <a:lnTo>
                  <a:pt x="2590800" y="0"/>
                </a:lnTo>
                <a:lnTo>
                  <a:pt x="2590800" y="3219450"/>
                </a:lnTo>
                <a:lnTo>
                  <a:pt x="0" y="3219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2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ADF772-70E6-4740-BB57-61F9D30A6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1245" y="0"/>
            <a:ext cx="5310754" cy="6858000"/>
          </a:xfrm>
          <a:custGeom>
            <a:avLst/>
            <a:gdLst>
              <a:gd name="connsiteX0" fmla="*/ 0 w 12192000"/>
              <a:gd name="connsiteY0" fmla="*/ 0 h 3985146"/>
              <a:gd name="connsiteX1" fmla="*/ 12192000 w 12192000"/>
              <a:gd name="connsiteY1" fmla="*/ 0 h 3985146"/>
              <a:gd name="connsiteX2" fmla="*/ 12192000 w 12192000"/>
              <a:gd name="connsiteY2" fmla="*/ 3985146 h 3985146"/>
              <a:gd name="connsiteX3" fmla="*/ 0 w 12192000"/>
              <a:gd name="connsiteY3" fmla="*/ 3985146 h 398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85146">
                <a:moveTo>
                  <a:pt x="0" y="0"/>
                </a:moveTo>
                <a:lnTo>
                  <a:pt x="12192000" y="0"/>
                </a:lnTo>
                <a:lnTo>
                  <a:pt x="12192000" y="3985146"/>
                </a:lnTo>
                <a:lnTo>
                  <a:pt x="0" y="39851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4893E-4DF5-43E6-8A02-C75E8FF6BB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98145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FF90980-1AC6-40B3-BC6A-6281E81BFC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95550" y="398145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FBFCA4-3481-4348-B134-DBB9637292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1100" y="398145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46ABCC-A007-8646-9C8E-4F96B5CF566B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111861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B269C8-6555-704C-87B8-FF6214A5A2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379FD-5881-8248-9DBA-1CB285BC2B85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17F7B6-BB6C-0646-9A21-FFD4F04B0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F6B42A-EE48-BE4A-B573-3F9B7A8166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D4E778-E7B5-364B-86D3-696C53A063C4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85170-8E6D-E144-8312-FB0BB4F23314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6EC363D-AA0D-9A40-96C8-26035139F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F06B4F8-66BE-1C47-8C76-2E4D749CB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8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46ABCC-A007-8646-9C8E-4F96B5CF566B}"/>
              </a:ext>
            </a:extLst>
          </p:cNvPr>
          <p:cNvSpPr/>
          <p:nvPr userDrawn="1"/>
        </p:nvSpPr>
        <p:spPr>
          <a:xfrm>
            <a:off x="0" y="0"/>
            <a:ext cx="11003280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" y="1714500"/>
            <a:ext cx="1118616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B269C8-6555-704C-87B8-FF6214A5A2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03280" y="0"/>
            <a:ext cx="1188720" cy="1188720"/>
            <a:chOff x="2402304" y="2628900"/>
            <a:chExt cx="1600200" cy="160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379FD-5881-8248-9DBA-1CB285BC2B85}"/>
                </a:ext>
              </a:extLst>
            </p:cNvPr>
            <p:cNvSpPr/>
            <p:nvPr userDrawn="1"/>
          </p:nvSpPr>
          <p:spPr>
            <a:xfrm>
              <a:off x="2402304" y="2628900"/>
              <a:ext cx="1600200" cy="16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17F7B6-BB6C-0646-9A21-FFD4F04B0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27" y="3004800"/>
              <a:ext cx="693553" cy="861646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F6B42A-EE48-BE4A-B573-3F9B7A8166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D4E778-E7B5-364B-86D3-696C53A063C4}"/>
              </a:ext>
            </a:extLst>
          </p:cNvPr>
          <p:cNvGrpSpPr/>
          <p:nvPr userDrawn="1"/>
        </p:nvGrpSpPr>
        <p:grpSpPr>
          <a:xfrm>
            <a:off x="11003279" y="0"/>
            <a:ext cx="1188720" cy="1188720"/>
            <a:chOff x="5501640" y="0"/>
            <a:chExt cx="1188720" cy="1188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85170-8E6D-E144-8312-FB0BB4F23314}"/>
                </a:ext>
              </a:extLst>
            </p:cNvPr>
            <p:cNvSpPr/>
            <p:nvPr userDrawn="1"/>
          </p:nvSpPr>
          <p:spPr>
            <a:xfrm>
              <a:off x="5501640" y="0"/>
              <a:ext cx="1188720" cy="118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6EC363D-AA0D-9A40-96C8-26035139F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72583" y="254363"/>
              <a:ext cx="1046833" cy="679994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F06B4F8-66BE-1C47-8C76-2E4D749CB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6900" y="-2540"/>
            <a:ext cx="1435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1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>
            <a:spLocks noGrp="1"/>
          </p:cNvSpPr>
          <p:nvPr>
            <p:ph type="title"/>
          </p:nvPr>
        </p:nvSpPr>
        <p:spPr>
          <a:xfrm>
            <a:off x="177800" y="158733"/>
            <a:ext cx="40132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15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25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1" r:id="rId5"/>
    <p:sldLayoutId id="2147483652" r:id="rId6"/>
    <p:sldLayoutId id="2147483712" r:id="rId7"/>
    <p:sldLayoutId id="2147483717" r:id="rId8"/>
    <p:sldLayoutId id="214748373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53701"/>
            <a:ext cx="9769612" cy="62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14500"/>
            <a:ext cx="11186160" cy="3897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1185" y="6115261"/>
            <a:ext cx="2743200" cy="232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13DE1-AFF1-EC4C-A399-F187F8B96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" y="6115261"/>
            <a:ext cx="5102352" cy="232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0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</p:sldLayoutIdLst>
  <p:txStyles>
    <p:titleStyle>
      <a:lvl1pPr algn="l" defTabSz="914400" rtl="0" eaLnBrk="1" fontAlgn="base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>
          <p15:clr>
            <a:srgbClr val="F26B43"/>
          </p15:clr>
        </p15:guide>
        <p15:guide id="2" pos="3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6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tiff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9F5A12-102E-4D75-9A9A-C2737061C9EA}"/>
              </a:ext>
            </a:extLst>
          </p:cNvPr>
          <p:cNvSpPr/>
          <p:nvPr/>
        </p:nvSpPr>
        <p:spPr>
          <a:xfrm>
            <a:off x="0" y="333632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C0DE3-D97D-441A-AAA3-EDDCD93C02F5}"/>
              </a:ext>
            </a:extLst>
          </p:cNvPr>
          <p:cNvSpPr txBox="1"/>
          <p:nvPr/>
        </p:nvSpPr>
        <p:spPr>
          <a:xfrm>
            <a:off x="0" y="115307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Biomarkers and the Prediction of Risk for NEC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AC43CF7A-10CF-4488-A3E6-088985A5AB66}"/>
              </a:ext>
            </a:extLst>
          </p:cNvPr>
          <p:cNvSpPr/>
          <p:nvPr/>
        </p:nvSpPr>
        <p:spPr>
          <a:xfrm>
            <a:off x="-1032639" y="20653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4EFD484C-BE8A-416B-8B4C-CED2877CEFF4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004645-3603-492D-B7DD-3AEB0FB47671}"/>
              </a:ext>
            </a:extLst>
          </p:cNvPr>
          <p:cNvSpPr/>
          <p:nvPr/>
        </p:nvSpPr>
        <p:spPr>
          <a:xfrm>
            <a:off x="2743200" y="5539462"/>
            <a:ext cx="514350" cy="499388"/>
          </a:xfrm>
          <a:prstGeom prst="ellipse">
            <a:avLst/>
          </a:prstGeom>
          <a:gradFill>
            <a:gsLst>
              <a:gs pos="0">
                <a:schemeClr val="accent2">
                  <a:alpha val="55126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FB812B-38C5-473A-AC11-4E7A45490CD5}"/>
              </a:ext>
            </a:extLst>
          </p:cNvPr>
          <p:cNvSpPr/>
          <p:nvPr/>
        </p:nvSpPr>
        <p:spPr>
          <a:xfrm>
            <a:off x="9451592" y="569463"/>
            <a:ext cx="563945" cy="49530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6832E1-949C-1C0E-C632-A6599A9CF489}"/>
              </a:ext>
            </a:extLst>
          </p:cNvPr>
          <p:cNvSpPr txBox="1">
            <a:spLocks/>
          </p:cNvSpPr>
          <p:nvPr/>
        </p:nvSpPr>
        <p:spPr>
          <a:xfrm>
            <a:off x="1123950" y="2659799"/>
            <a:ext cx="10307697" cy="2879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Misty Good, MD, MS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Division Chief, Neonatal-Perinatal Medicine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Co-Program Director, Pediatric Physician Scientist Training Program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University of North Carolina at Chapel Hill 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9F7A654-6A57-29F3-73FB-C453DB4C1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" y="6263702"/>
            <a:ext cx="2603500" cy="457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44C706E-7928-F34E-E6A2-DFF9B46440F9}"/>
              </a:ext>
            </a:extLst>
          </p:cNvPr>
          <p:cNvSpPr/>
          <p:nvPr/>
        </p:nvSpPr>
        <p:spPr>
          <a:xfrm>
            <a:off x="609600" y="91658"/>
            <a:ext cx="514350" cy="499388"/>
          </a:xfrm>
          <a:prstGeom prst="ellipse">
            <a:avLst/>
          </a:prstGeom>
          <a:gradFill>
            <a:gsLst>
              <a:gs pos="0">
                <a:schemeClr val="accent2">
                  <a:alpha val="55126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58E9AC7C-FD05-6EE8-A181-9A1AD9E99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86" y="5637314"/>
            <a:ext cx="1525050" cy="11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5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C0669-DFD7-7EF2-4724-B0C1BD384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1F91C-1779-DF4F-6151-3F59CB2892CD}"/>
              </a:ext>
            </a:extLst>
          </p:cNvPr>
          <p:cNvSpPr/>
          <p:nvPr/>
        </p:nvSpPr>
        <p:spPr>
          <a:xfrm rot="16200000">
            <a:off x="5376183" y="-5313816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8FA1D-9A56-456C-18EF-44CC4BE72509}"/>
              </a:ext>
            </a:extLst>
          </p:cNvPr>
          <p:cNvSpPr txBox="1"/>
          <p:nvPr/>
        </p:nvSpPr>
        <p:spPr>
          <a:xfrm>
            <a:off x="96252" y="236453"/>
            <a:ext cx="1218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chemeClr val="bg1"/>
                </a:solidFill>
                <a:latin typeface="+mj-lt"/>
                <a:cs typeface="Arial"/>
              </a:rPr>
              <a:t>Urine Biomarkers</a:t>
            </a: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A691876F-AC85-50BF-2B13-ED44F4626657}"/>
              </a:ext>
            </a:extLst>
          </p:cNvPr>
          <p:cNvSpPr/>
          <p:nvPr/>
        </p:nvSpPr>
        <p:spPr>
          <a:xfrm>
            <a:off x="10416411" y="519320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9A046A-FF44-BD58-EFFA-8261D4D73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8935A-37C6-B410-7C7A-11382473D1EF}"/>
              </a:ext>
            </a:extLst>
          </p:cNvPr>
          <p:cNvSpPr txBox="1"/>
          <p:nvPr/>
        </p:nvSpPr>
        <p:spPr>
          <a:xfrm>
            <a:off x="526092" y="1858705"/>
            <a:ext cx="1156965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/>
              </a:rPr>
              <a:t>Urine Intestinal Fatty Acid Binding Protein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– Marker of mucosal damage. Higher 3-7 days prior to NEC. </a:t>
            </a:r>
            <a:r>
              <a:rPr lang="en-US" dirty="0">
                <a:solidFill>
                  <a:schemeClr val="bg1"/>
                </a:solidFill>
                <a:latin typeface="+mj-lt"/>
                <a:cs typeface="Arial"/>
              </a:rPr>
              <a:t>Gregory et al., </a:t>
            </a:r>
            <a:r>
              <a:rPr lang="en-US" i="1" dirty="0">
                <a:solidFill>
                  <a:schemeClr val="bg1"/>
                </a:solidFill>
                <a:latin typeface="+mj-lt"/>
                <a:cs typeface="Arial"/>
              </a:rPr>
              <a:t>J Peds</a:t>
            </a:r>
            <a:r>
              <a:rPr lang="en-US" dirty="0">
                <a:solidFill>
                  <a:schemeClr val="bg1"/>
                </a:solidFill>
                <a:latin typeface="+mj-lt"/>
                <a:cs typeface="Arial"/>
              </a:rPr>
              <a:t>, 2014. </a:t>
            </a:r>
            <a:endParaRPr lang="en-US" sz="32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algn="l"/>
            <a:endParaRPr lang="en-US" sz="32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/>
              </a:rPr>
              <a:t>Urine Serum Amyloid A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– Higher in complicated NEC. </a:t>
            </a:r>
            <a:r>
              <a:rPr lang="en-US" dirty="0">
                <a:solidFill>
                  <a:schemeClr val="bg1"/>
                </a:solidFill>
                <a:latin typeface="+mj-lt"/>
                <a:cs typeface="Arial"/>
              </a:rPr>
              <a:t>Reisinger et al., </a:t>
            </a:r>
            <a:r>
              <a:rPr lang="en-US" dirty="0" err="1">
                <a:solidFill>
                  <a:schemeClr val="bg1"/>
                </a:solidFill>
                <a:latin typeface="+mj-lt"/>
                <a:cs typeface="Arial"/>
              </a:rPr>
              <a:t>PLoS</a:t>
            </a:r>
            <a:r>
              <a:rPr lang="en-US" dirty="0">
                <a:solidFill>
                  <a:schemeClr val="bg1"/>
                </a:solidFill>
                <a:latin typeface="+mj-lt"/>
                <a:cs typeface="Arial"/>
              </a:rPr>
              <a:t> One, 2014.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/>
              </a:rPr>
              <a:t>Prostaglandin E2 Major Urinary Metabolite</a:t>
            </a:r>
          </a:p>
          <a:p>
            <a:pPr marL="971550" lvl="2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Associated with length of necrotic intestine </a:t>
            </a:r>
            <a:r>
              <a:rPr lang="en-US" dirty="0" err="1">
                <a:solidFill>
                  <a:schemeClr val="bg1"/>
                </a:solidFill>
                <a:latin typeface="+mj-lt"/>
                <a:cs typeface="Arial"/>
              </a:rPr>
              <a:t>Konishi</a:t>
            </a:r>
            <a:r>
              <a:rPr lang="en-US" dirty="0">
                <a:solidFill>
                  <a:schemeClr val="bg1"/>
                </a:solidFill>
                <a:latin typeface="+mj-lt"/>
                <a:cs typeface="Arial"/>
              </a:rPr>
              <a:t> et al., </a:t>
            </a:r>
            <a:r>
              <a:rPr lang="en-US" i="1" dirty="0">
                <a:solidFill>
                  <a:schemeClr val="bg1"/>
                </a:solidFill>
                <a:latin typeface="+mj-lt"/>
                <a:cs typeface="Arial"/>
              </a:rPr>
              <a:t>JPS</a:t>
            </a:r>
            <a:r>
              <a:rPr lang="en-US" dirty="0">
                <a:solidFill>
                  <a:schemeClr val="bg1"/>
                </a:solidFill>
                <a:latin typeface="+mj-lt"/>
                <a:cs typeface="Arial"/>
              </a:rPr>
              <a:t>, 2019</a:t>
            </a:r>
            <a:endParaRPr lang="en-US" sz="3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BB38E0AF-396B-E18E-86D4-0B5813305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16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96252" y="236453"/>
            <a:ext cx="12187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Why don’t we have a biomarker for NEC yet?</a:t>
            </a: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654EC2F8-0B37-7C08-8869-15CF8E56BF47}"/>
              </a:ext>
            </a:extLst>
          </p:cNvPr>
          <p:cNvSpPr/>
          <p:nvPr/>
        </p:nvSpPr>
        <p:spPr>
          <a:xfrm>
            <a:off x="10387382" y="5178692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C3FE4EE-C424-B333-FE04-2FEF3DC6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pic>
        <p:nvPicPr>
          <p:cNvPr id="2" name="Picture 2" descr="Dream of success and work hard for it | Gym motivation quote">
            <a:extLst>
              <a:ext uri="{FF2B5EF4-FFF2-40B4-BE49-F238E27FC236}">
                <a16:creationId xmlns:a16="http://schemas.microsoft.com/office/drawing/2014/main" id="{1BDBC83D-3029-9DA6-0952-2A938560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03" y="1517828"/>
            <a:ext cx="4936183" cy="493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570B0D4-A886-E481-5ABF-839259298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6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2A574-C4EF-EEE6-1DA4-E40F3568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CE8EEC-8B10-ADE3-125E-23596EB8A4CB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54D6D-EFAF-1EA3-7FDD-5ADEE9B6EC1E}"/>
              </a:ext>
            </a:extLst>
          </p:cNvPr>
          <p:cNvSpPr txBox="1"/>
          <p:nvPr/>
        </p:nvSpPr>
        <p:spPr>
          <a:xfrm>
            <a:off x="96252" y="236453"/>
            <a:ext cx="1218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Biobanking and Biomarker Discovery</a:t>
            </a: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6437B38C-3F7D-3527-A0B2-4B3313CC119F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D46EEA0-11BA-7C67-811D-D54612AFF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A920A-CEFE-F049-3ACA-4345A66803FD}"/>
              </a:ext>
            </a:extLst>
          </p:cNvPr>
          <p:cNvSpPr txBox="1">
            <a:spLocks/>
          </p:cNvSpPr>
          <p:nvPr/>
        </p:nvSpPr>
        <p:spPr>
          <a:xfrm>
            <a:off x="96252" y="1671673"/>
            <a:ext cx="6930868" cy="5831173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Develop a Biorepository with a lot of samples from a lot of babies.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Definition: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 biorepository collects, processes, stores and distributes biospecimens to support investigation.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Purpose: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To maintain specimens and clinical info for research.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Biorepository assures the quality and manages the accessibility and distribution of the samples.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01E67-C64F-FD94-787F-5DD5521C5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28" y="1933732"/>
            <a:ext cx="4972862" cy="3541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D7E6E3-7718-E82C-0C53-68285EB83648}"/>
              </a:ext>
            </a:extLst>
          </p:cNvPr>
          <p:cNvSpPr/>
          <p:nvPr/>
        </p:nvSpPr>
        <p:spPr>
          <a:xfrm>
            <a:off x="9157395" y="6536182"/>
            <a:ext cx="2922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source: L. Rubenstein/Broad Institute</a:t>
            </a:r>
          </a:p>
        </p:txBody>
      </p:sp>
    </p:spTree>
    <p:extLst>
      <p:ext uri="{BB962C8B-B14F-4D97-AF65-F5344CB8AC3E}">
        <p14:creationId xmlns:p14="http://schemas.microsoft.com/office/powerpoint/2010/main" val="160112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DDAADF-8C7C-02F0-4A08-FC6BA7E5803E}"/>
              </a:ext>
            </a:extLst>
          </p:cNvPr>
          <p:cNvSpPr/>
          <p:nvPr/>
        </p:nvSpPr>
        <p:spPr>
          <a:xfrm>
            <a:off x="0" y="1542968"/>
            <a:ext cx="5033319" cy="2172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-3898" y="364464"/>
            <a:ext cx="1218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Advocacy: Patient Organization Research Collaborators </a:t>
            </a: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654EC2F8-0B37-7C08-8869-15CF8E56BF47}"/>
              </a:ext>
            </a:extLst>
          </p:cNvPr>
          <p:cNvSpPr/>
          <p:nvPr/>
        </p:nvSpPr>
        <p:spPr>
          <a:xfrm>
            <a:off x="10372869" y="5178693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C3FE4EE-C424-B333-FE04-2FEF3DC6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" y="6437461"/>
            <a:ext cx="1945354" cy="341623"/>
          </a:xfrm>
          <a:prstGeom prst="rect">
            <a:avLst/>
          </a:prstGeom>
        </p:spPr>
      </p:pic>
      <p:pic>
        <p:nvPicPr>
          <p:cNvPr id="2" name="Google Shape;33;p9">
            <a:extLst>
              <a:ext uri="{FF2B5EF4-FFF2-40B4-BE49-F238E27FC236}">
                <a16:creationId xmlns:a16="http://schemas.microsoft.com/office/drawing/2014/main" id="{E1B4850F-3781-195A-90A3-6EA330D115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97" y="1639706"/>
            <a:ext cx="4584936" cy="18059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26CAF6-FF76-78F0-9FF7-913BA6A25C1A}"/>
              </a:ext>
            </a:extLst>
          </p:cNvPr>
          <p:cNvSpPr txBox="1"/>
          <p:nvPr/>
        </p:nvSpPr>
        <p:spPr>
          <a:xfrm>
            <a:off x="-149957" y="3812003"/>
            <a:ext cx="12137233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ato"/>
              <a:cs typeface="Lato"/>
              <a:sym typeface="Lato"/>
            </a:endParaRPr>
          </a:p>
          <a:p>
            <a:pPr marL="609585" marR="0" lvl="0" indent="-457189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Lato"/>
              <a:buChar char="●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Jenn Canvasser, Founder/Executive Director</a:t>
            </a:r>
          </a:p>
          <a:p>
            <a:pPr marL="609585" marR="0" lvl="0" indent="-457189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Lato"/>
              <a:buChar char="●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Erin Pryor, Research Coordinator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ato"/>
              <a:cs typeface="Lato"/>
              <a:sym typeface="Lato"/>
            </a:endParaRPr>
          </a:p>
        </p:txBody>
      </p:sp>
      <p:pic>
        <p:nvPicPr>
          <p:cNvPr id="9" name="Google Shape;34;p9">
            <a:extLst>
              <a:ext uri="{FF2B5EF4-FFF2-40B4-BE49-F238E27FC236}">
                <a16:creationId xmlns:a16="http://schemas.microsoft.com/office/drawing/2014/main" id="{51963363-8DB4-FFE5-B4E0-A5B4AAB4DF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9283"/>
          <a:stretch/>
        </p:blipFill>
        <p:spPr>
          <a:xfrm>
            <a:off x="7288800" y="1512466"/>
            <a:ext cx="4584936" cy="332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1563A691-1546-36FE-324F-E277452BB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46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654EC2F8-0B37-7C08-8869-15CF8E56BF47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C3FE4EE-C424-B333-FE04-2FEF3DC6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8998BA2-7D23-0CE9-F69C-1FF6ED949DE3}"/>
              </a:ext>
            </a:extLst>
          </p:cNvPr>
          <p:cNvGrpSpPr/>
          <p:nvPr/>
        </p:nvGrpSpPr>
        <p:grpSpPr>
          <a:xfrm>
            <a:off x="-162837" y="640"/>
            <a:ext cx="12354838" cy="6255017"/>
            <a:chOff x="-162837" y="640"/>
            <a:chExt cx="12354838" cy="6255017"/>
          </a:xfrm>
        </p:grpSpPr>
        <p:pic>
          <p:nvPicPr>
            <p:cNvPr id="8" name="Picture 7" descr="A screenshot of a blue and white background&#10;&#10;Description automatically generated">
              <a:extLst>
                <a:ext uri="{FF2B5EF4-FFF2-40B4-BE49-F238E27FC236}">
                  <a16:creationId xmlns:a16="http://schemas.microsoft.com/office/drawing/2014/main" id="{85C4FFF2-37A1-7D15-A64A-80C31E651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78"/>
            <a:stretch/>
          </p:blipFill>
          <p:spPr>
            <a:xfrm>
              <a:off x="-162837" y="640"/>
              <a:ext cx="12354838" cy="4643932"/>
            </a:xfrm>
            <a:prstGeom prst="rect">
              <a:avLst/>
            </a:prstGeom>
          </p:spPr>
        </p:pic>
        <p:pic>
          <p:nvPicPr>
            <p:cNvPr id="4" name="Picture 3" descr="A white and blue sign with a number&#10;&#10;Description automatically generated">
              <a:extLst>
                <a:ext uri="{FF2B5EF4-FFF2-40B4-BE49-F238E27FC236}">
                  <a16:creationId xmlns:a16="http://schemas.microsoft.com/office/drawing/2014/main" id="{7138C960-304D-9051-16D4-0D08BBB5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2" b="14354"/>
            <a:stretch/>
          </p:blipFill>
          <p:spPr>
            <a:xfrm>
              <a:off x="-37689" y="4330144"/>
              <a:ext cx="12229689" cy="1925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6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E0679-C8C7-CF15-D4F3-9E1FC4D1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2447C2-FB9F-BD10-2278-DB5F4CAADF93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45205A20-2B81-493C-A675-AB75E5EC4919}"/>
              </a:ext>
            </a:extLst>
          </p:cNvPr>
          <p:cNvSpPr/>
          <p:nvPr/>
        </p:nvSpPr>
        <p:spPr>
          <a:xfrm>
            <a:off x="10503498" y="5222235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map of the united states with red pins&#10;&#10;Description automatically generated">
            <a:extLst>
              <a:ext uri="{FF2B5EF4-FFF2-40B4-BE49-F238E27FC236}">
                <a16:creationId xmlns:a16="http://schemas.microsoft.com/office/drawing/2014/main" id="{C176C830-1A16-EBAE-6BB0-8F57F482F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15" y="1746579"/>
            <a:ext cx="7772400" cy="437197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D555832-D8C5-E4CB-5484-F1397FD05859}"/>
              </a:ext>
            </a:extLst>
          </p:cNvPr>
          <p:cNvSpPr txBox="1">
            <a:spLocks/>
          </p:cNvSpPr>
          <p:nvPr/>
        </p:nvSpPr>
        <p:spPr>
          <a:xfrm>
            <a:off x="8313" y="255590"/>
            <a:ext cx="12187584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NEC Biorepository Sites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E51F75-930B-B300-37A8-06C0BCB4B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59" y="3344189"/>
            <a:ext cx="1205655" cy="1009865"/>
          </a:xfrm>
          <a:prstGeom prst="rect">
            <a:avLst/>
          </a:prstGeom>
        </p:spPr>
      </p:pic>
      <p:pic>
        <p:nvPicPr>
          <p:cNvPr id="17" name="Picture 16" descr="A blue square with white text&#10;&#10;Description automatically generated">
            <a:extLst>
              <a:ext uri="{FF2B5EF4-FFF2-40B4-BE49-F238E27FC236}">
                <a16:creationId xmlns:a16="http://schemas.microsoft.com/office/drawing/2014/main" id="{0D9DD62A-CEF3-E472-95F0-B9F51DBFF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9089" r="1243" b="8294"/>
          <a:stretch/>
        </p:blipFill>
        <p:spPr>
          <a:xfrm>
            <a:off x="6611875" y="4968311"/>
            <a:ext cx="943233" cy="923330"/>
          </a:xfrm>
          <a:prstGeom prst="rect">
            <a:avLst/>
          </a:prstGeom>
        </p:spPr>
      </p:pic>
      <p:pic>
        <p:nvPicPr>
          <p:cNvPr id="19" name="Picture 18" descr="A logo for a university&#10;&#10;Description automatically generated">
            <a:extLst>
              <a:ext uri="{FF2B5EF4-FFF2-40B4-BE49-F238E27FC236}">
                <a16:creationId xmlns:a16="http://schemas.microsoft.com/office/drawing/2014/main" id="{80F7F646-3903-80D9-0056-504C9DA03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94" y="2615915"/>
            <a:ext cx="1349636" cy="872697"/>
          </a:xfrm>
          <a:prstGeom prst="rect">
            <a:avLst/>
          </a:prstGeom>
        </p:spPr>
      </p:pic>
      <p:pic>
        <p:nvPicPr>
          <p:cNvPr id="21" name="Picture 20" descr="A logo for a medical university&#10;&#10;Description automatically generated">
            <a:extLst>
              <a:ext uri="{FF2B5EF4-FFF2-40B4-BE49-F238E27FC236}">
                <a16:creationId xmlns:a16="http://schemas.microsoft.com/office/drawing/2014/main" id="{903DD669-C7FC-76E8-6C57-C76DA6D98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04" y="4360232"/>
            <a:ext cx="1072746" cy="780179"/>
          </a:xfrm>
          <a:prstGeom prst="rect">
            <a:avLst/>
          </a:prstGeom>
        </p:spPr>
      </p:pic>
      <p:pic>
        <p:nvPicPr>
          <p:cNvPr id="23" name="Picture 22" descr="A logo with a logo&#10;&#10;Description automatically generated with medium confidence">
            <a:extLst>
              <a:ext uri="{FF2B5EF4-FFF2-40B4-BE49-F238E27FC236}">
                <a16:creationId xmlns:a16="http://schemas.microsoft.com/office/drawing/2014/main" id="{B584EA3D-8AB2-CE05-C7CE-D6ECA13B5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65" y="2004998"/>
            <a:ext cx="762000" cy="1092200"/>
          </a:xfrm>
          <a:prstGeom prst="rect">
            <a:avLst/>
          </a:prstGeom>
        </p:spPr>
      </p:pic>
      <p:pic>
        <p:nvPicPr>
          <p:cNvPr id="25" name="Picture 24" descr="A logo for a hospital&#10;&#10;Description automatically generated">
            <a:extLst>
              <a:ext uri="{FF2B5EF4-FFF2-40B4-BE49-F238E27FC236}">
                <a16:creationId xmlns:a16="http://schemas.microsoft.com/office/drawing/2014/main" id="{D6D515D9-005A-3F24-F0F7-4BE7B3C06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13" y="3932566"/>
            <a:ext cx="1457854" cy="723900"/>
          </a:xfrm>
          <a:prstGeom prst="rect">
            <a:avLst/>
          </a:prstGeom>
        </p:spPr>
      </p:pic>
      <p:pic>
        <p:nvPicPr>
          <p:cNvPr id="27" name="Picture 26" descr="A blue and yellow text&#10;&#10;Description automatically generated">
            <a:extLst>
              <a:ext uri="{FF2B5EF4-FFF2-40B4-BE49-F238E27FC236}">
                <a16:creationId xmlns:a16="http://schemas.microsoft.com/office/drawing/2014/main" id="{BB2C25FC-36AA-95BB-7F24-B1D6563EC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92" y="3572369"/>
            <a:ext cx="1699350" cy="553503"/>
          </a:xfrm>
          <a:prstGeom prst="rect">
            <a:avLst/>
          </a:prstGeom>
        </p:spPr>
      </p:pic>
      <p:pic>
        <p:nvPicPr>
          <p:cNvPr id="29" name="Picture 28" descr="A close-up of a logo&#10;&#10;Description automatically generated">
            <a:extLst>
              <a:ext uri="{FF2B5EF4-FFF2-40B4-BE49-F238E27FC236}">
                <a16:creationId xmlns:a16="http://schemas.microsoft.com/office/drawing/2014/main" id="{0E39A9C6-FF77-37A9-FBC1-EBE90D4CF0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75" y="2380189"/>
            <a:ext cx="1451123" cy="601685"/>
          </a:xfrm>
          <a:prstGeom prst="rect">
            <a:avLst/>
          </a:prstGeom>
        </p:spPr>
      </p:pic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2CE17415-5C8C-0A83-820A-11052B2AC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" y="6437461"/>
            <a:ext cx="1945354" cy="34162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B32F2426-8A81-0217-EEE1-63307AEE0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B328A-3ABD-35ED-B416-4D393053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84A2079-0941-EA14-E667-72C42EA2A6EC}"/>
              </a:ext>
            </a:extLst>
          </p:cNvPr>
          <p:cNvSpPr/>
          <p:nvPr/>
        </p:nvSpPr>
        <p:spPr>
          <a:xfrm rot="16200000">
            <a:off x="5376183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12E4C27-5037-0AF4-D3A2-8300724DF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73E339-041E-9224-514B-713E021A97F2}"/>
              </a:ext>
            </a:extLst>
          </p:cNvPr>
          <p:cNvSpPr txBox="1">
            <a:spLocks/>
          </p:cNvSpPr>
          <p:nvPr/>
        </p:nvSpPr>
        <p:spPr>
          <a:xfrm>
            <a:off x="1" y="1671674"/>
            <a:ext cx="12106624" cy="328246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Single IRB for all member sites overseen by the UNC IRB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IRB protocols and consents shared between sites with approval by the UNC IRB and site IRBs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Consent training and support for research staff at each site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MTAs/DUAs between each site and UNC to facilitate sharing of data and samples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4AAA6-2367-3CE7-5F0E-2FCE1916EE8E}"/>
              </a:ext>
            </a:extLst>
          </p:cNvPr>
          <p:cNvSpPr txBox="1"/>
          <p:nvPr/>
        </p:nvSpPr>
        <p:spPr>
          <a:xfrm>
            <a:off x="-4415" y="-6965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 Biorepository Administrative Structure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00C339D4-8520-1D8F-B092-3E01EBE3F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3BFD6-4347-5C2F-16B0-76CBEECF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F8D7E8-9B87-7DE8-9BBB-7646424FE1E6}"/>
              </a:ext>
            </a:extLst>
          </p:cNvPr>
          <p:cNvSpPr/>
          <p:nvPr/>
        </p:nvSpPr>
        <p:spPr>
          <a:xfrm rot="16200000">
            <a:off x="5376183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77BFBED-5AC4-D2D8-010A-D7DA42781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76EC-37E8-3CC5-47F1-EAC7B4EF2AA0}"/>
              </a:ext>
            </a:extLst>
          </p:cNvPr>
          <p:cNvSpPr txBox="1"/>
          <p:nvPr/>
        </p:nvSpPr>
        <p:spPr>
          <a:xfrm>
            <a:off x="0" y="888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 Biorepository Research Infrastructure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EF0278-AFD5-6E25-3A18-2F26A3A6FFE2}"/>
              </a:ext>
            </a:extLst>
          </p:cNvPr>
          <p:cNvSpPr txBox="1">
            <a:spLocks/>
          </p:cNvSpPr>
          <p:nvPr/>
        </p:nvSpPr>
        <p:spPr>
          <a:xfrm>
            <a:off x="96251" y="1671674"/>
            <a:ext cx="12010373" cy="420641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Oversight and training provided by UNC team at onboarding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Standard Operating Procedures,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Manual of Operations,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REDCap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database shared between sites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Consistency in sample processing, storage, and reagents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Troubleshooting and support provided by UNC team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B6A92E83-73D2-7ECC-1A6B-5905958E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D4625C-018C-846F-94D2-A9AD1B465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ED2D63D-6FC8-6C5D-5F94-9993B7787E59}"/>
              </a:ext>
            </a:extLst>
          </p:cNvPr>
          <p:cNvSpPr/>
          <p:nvPr/>
        </p:nvSpPr>
        <p:spPr>
          <a:xfrm rot="16200000">
            <a:off x="5376183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C0430B7-F856-8BCB-FE45-277069B17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D340C9-87D4-0FCC-44A6-08C871604055}"/>
              </a:ext>
            </a:extLst>
          </p:cNvPr>
          <p:cNvSpPr txBox="1"/>
          <p:nvPr/>
        </p:nvSpPr>
        <p:spPr>
          <a:xfrm>
            <a:off x="-4415" y="2178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What samples are collected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1492C6-0157-7399-34E3-8C80C898AB3A}"/>
              </a:ext>
            </a:extLst>
          </p:cNvPr>
          <p:cNvSpPr txBox="1">
            <a:spLocks/>
          </p:cNvSpPr>
          <p:nvPr/>
        </p:nvSpPr>
        <p:spPr>
          <a:xfrm>
            <a:off x="-505129" y="1817850"/>
            <a:ext cx="12010373" cy="328246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F6FC6"/>
              </a:buCl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Blood at enrollment, at NEC, discarded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Urine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Stool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Gastric aspirate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Saliva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Maternal breast milk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Resected intestinal tissue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hand holding a plastic tube&#10;&#10;Description automatically generated">
            <a:extLst>
              <a:ext uri="{FF2B5EF4-FFF2-40B4-BE49-F238E27FC236}">
                <a16:creationId xmlns:a16="http://schemas.microsoft.com/office/drawing/2014/main" id="{701F8EF1-9ECF-AF10-91E4-32D95344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47" y="1826640"/>
            <a:ext cx="5943600" cy="3340684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5FA66A7-1033-EEDA-24EF-D2A9412AE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3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1FF45-64B8-A90E-3763-819E37110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9CCD46-F807-F329-941F-27D31F8EA605}"/>
              </a:ext>
            </a:extLst>
          </p:cNvPr>
          <p:cNvSpPr/>
          <p:nvPr/>
        </p:nvSpPr>
        <p:spPr>
          <a:xfrm rot="16200000">
            <a:off x="5376183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553D09A-A317-6FDF-7109-21FF4C3A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11E19-2572-E0E2-3E1C-A8EEC22659F1}"/>
              </a:ext>
            </a:extLst>
          </p:cNvPr>
          <p:cNvSpPr txBox="1"/>
          <p:nvPr/>
        </p:nvSpPr>
        <p:spPr>
          <a:xfrm>
            <a:off x="-4415" y="33288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Tissue Procurement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998AEE-C2F3-7AC3-8F45-D20CCD1F7841}"/>
              </a:ext>
            </a:extLst>
          </p:cNvPr>
          <p:cNvSpPr txBox="1">
            <a:spLocks/>
          </p:cNvSpPr>
          <p:nvPr/>
        </p:nvSpPr>
        <p:spPr>
          <a:xfrm>
            <a:off x="1" y="1891220"/>
            <a:ext cx="12187584" cy="328246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Intestinal resections for NEC and “Non-NEC” from stoma closures,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atresias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SIPs, strictures.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Detailed procedures for 24/7/365 tissue procurement, processing, and storage.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22C31FE4-2681-9923-9060-C12192126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4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97A3F6-BE92-45EE-974B-0AEC41D62780}"/>
              </a:ext>
            </a:extLst>
          </p:cNvPr>
          <p:cNvSpPr/>
          <p:nvPr/>
        </p:nvSpPr>
        <p:spPr>
          <a:xfrm rot="16200000">
            <a:off x="5380598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0" y="449143"/>
            <a:ext cx="1218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Disclosures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" y="6316593"/>
            <a:ext cx="2603500" cy="4572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A0F038F-7113-E807-D87B-FB573CD6344B}"/>
              </a:ext>
            </a:extLst>
          </p:cNvPr>
          <p:cNvSpPr txBox="1">
            <a:spLocks/>
          </p:cNvSpPr>
          <p:nvPr/>
        </p:nvSpPr>
        <p:spPr>
          <a:xfrm>
            <a:off x="500711" y="1709662"/>
            <a:ext cx="5593081" cy="48869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Funding Sources: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 R01DK124614, R01HD105301, R44HD110306, DP1DK140012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 Zuckerberg Initiative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AAP SONPM Strategic Initiatives Grant for Physician-Scientist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Pediatrics, UNC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Patent: PCT/US2017/027806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E67320C5-1F5E-0236-8BC1-6C896E265115}"/>
              </a:ext>
            </a:extLst>
          </p:cNvPr>
          <p:cNvSpPr txBox="1">
            <a:spLocks/>
          </p:cNvSpPr>
          <p:nvPr/>
        </p:nvSpPr>
        <p:spPr>
          <a:xfrm>
            <a:off x="6093792" y="1748775"/>
            <a:ext cx="5919228" cy="488694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 Funding Sources: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 R01DK118568, R03DK111473, K08DK101608, March of Dimes Basil O’Connor Award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 Loan Repayment Program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Sponsored Research Agreements – Takeda Pharmaceuticals, Inc., Astarte Medical,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Evive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Biotech, Inc.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 Society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 Biorepository pilot award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Washington University and University of Pittsburgh Departments of Pediatrics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 Discovery Institute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1013C-4A0E-58F4-D101-2124466870F2}"/>
              </a:ext>
            </a:extLst>
          </p:cNvPr>
          <p:cNvSpPr txBox="1"/>
          <p:nvPr/>
        </p:nvSpPr>
        <p:spPr>
          <a:xfrm>
            <a:off x="500711" y="5499439"/>
            <a:ext cx="4971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do not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intend to discuss an unapproved/investigative use of a commercial product/device in my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454277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97A3F6-BE92-45EE-974B-0AEC41D62780}"/>
              </a:ext>
            </a:extLst>
          </p:cNvPr>
          <p:cNvSpPr/>
          <p:nvPr/>
        </p:nvSpPr>
        <p:spPr>
          <a:xfrm rot="16200000">
            <a:off x="5376183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CCAB0B9-9342-3967-573E-C0517494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2995A-EDE0-9A9B-D443-EBFCA318B251}"/>
              </a:ext>
            </a:extLst>
          </p:cNvPr>
          <p:cNvSpPr txBox="1"/>
          <p:nvPr/>
        </p:nvSpPr>
        <p:spPr>
          <a:xfrm>
            <a:off x="0" y="31132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Biorepository Maintenance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106413-270D-AF40-B099-A7DFE26000BF}"/>
              </a:ext>
            </a:extLst>
          </p:cNvPr>
          <p:cNvSpPr txBox="1">
            <a:spLocks/>
          </p:cNvSpPr>
          <p:nvPr/>
        </p:nvSpPr>
        <p:spPr>
          <a:xfrm>
            <a:off x="85375" y="1644043"/>
            <a:ext cx="6467825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Funding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Generous support provided by the NEC Society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Funds obtained through collaborative grant writing between biorepository sites </a:t>
            </a:r>
          </a:p>
          <a:p>
            <a:pPr lvl="1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Each center also to obtain their own funding Internal, NIH, Foundation, Industry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52463-7D0A-779E-48D8-E59C1EF4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15" y="1917245"/>
            <a:ext cx="5247510" cy="43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1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E0679-C8C7-CF15-D4F3-9E1FC4D1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2447C2-FB9F-BD10-2278-DB5F4CAADF93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AFD46C-5380-FF42-407D-D60A66E3E71C}"/>
              </a:ext>
            </a:extLst>
          </p:cNvPr>
          <p:cNvSpPr txBox="1"/>
          <p:nvPr/>
        </p:nvSpPr>
        <p:spPr>
          <a:xfrm>
            <a:off x="0" y="20894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chemeClr val="bg1"/>
                </a:solidFill>
              </a:rPr>
              <a:t>Chan Zuckerberg Initiative Award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45205A20-2B81-493C-A675-AB75E5EC4919}"/>
              </a:ext>
            </a:extLst>
          </p:cNvPr>
          <p:cNvSpPr/>
          <p:nvPr/>
        </p:nvSpPr>
        <p:spPr>
          <a:xfrm>
            <a:off x="10445444" y="5207721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Good Awarded $1 Million by CZI to Combat NEC | Department of Pediatrics">
            <a:extLst>
              <a:ext uri="{FF2B5EF4-FFF2-40B4-BE49-F238E27FC236}">
                <a16:creationId xmlns:a16="http://schemas.microsoft.com/office/drawing/2014/main" id="{28056A8D-C257-C836-5C12-07070465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" y="1468893"/>
            <a:ext cx="4242391" cy="53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FCD5D-EF13-B364-5484-97FC52143BDD}"/>
              </a:ext>
            </a:extLst>
          </p:cNvPr>
          <p:cNvSpPr txBox="1">
            <a:spLocks/>
          </p:cNvSpPr>
          <p:nvPr/>
        </p:nvSpPr>
        <p:spPr bwMode="auto">
          <a:xfrm>
            <a:off x="4505480" y="1777802"/>
            <a:ext cx="7448666" cy="3785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 algn="l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Overview of Chan Zuckerberg Initiative Award</a:t>
            </a:r>
          </a:p>
          <a:p>
            <a:pPr marL="285750" indent="-228600" algn="l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2</a:t>
            </a:r>
            <a:r>
              <a:rPr lang="en-US" altLang="en-US" sz="2800" baseline="30000" dirty="0">
                <a:solidFill>
                  <a:schemeClr val="bg1"/>
                </a:solidFill>
              </a:rPr>
              <a:t>nd</a:t>
            </a:r>
            <a:r>
              <a:rPr lang="en-US" altLang="en-US" sz="2800" dirty="0">
                <a:solidFill>
                  <a:schemeClr val="bg1"/>
                </a:solidFill>
              </a:rPr>
              <a:t> Round awarded! </a:t>
            </a:r>
          </a:p>
          <a:p>
            <a:pPr marL="971550" lvl="2" indent="-228600" algn="l" eaLnBrk="1" hangingPunct="1">
              <a:buFont typeface="Arial" panose="020B0604020202020204" pitchFamily="34" charset="0"/>
              <a:buChar char="•"/>
            </a:pPr>
            <a:r>
              <a:rPr lang="en-US" altLang="en-US" sz="2350" dirty="0">
                <a:solidFill>
                  <a:schemeClr val="bg1"/>
                </a:solidFill>
              </a:rPr>
              <a:t>$1.6M for Science </a:t>
            </a:r>
          </a:p>
          <a:p>
            <a:pPr marL="971550" lvl="2" indent="-228600" algn="l" eaLnBrk="1" hangingPunct="1">
              <a:buFont typeface="Arial" panose="020B0604020202020204" pitchFamily="34" charset="0"/>
              <a:buChar char="•"/>
            </a:pPr>
            <a:r>
              <a:rPr lang="en-US" altLang="en-US" sz="2350" dirty="0">
                <a:solidFill>
                  <a:schemeClr val="bg1"/>
                </a:solidFill>
              </a:rPr>
              <a:t>$400K for NEC Society</a:t>
            </a:r>
          </a:p>
          <a:p>
            <a:pPr marL="742950" lvl="2" algn="l" eaLnBrk="1" hangingPunct="1"/>
            <a:endParaRPr lang="en-US" altLang="en-US" sz="2350" dirty="0">
              <a:solidFill>
                <a:schemeClr val="bg1"/>
              </a:solidFill>
            </a:endParaRPr>
          </a:p>
          <a:p>
            <a:pPr marL="285750" indent="-228600" algn="l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NEC phenotypes using multi-omics approaches</a:t>
            </a:r>
          </a:p>
          <a:p>
            <a:pPr marL="285750" indent="-228600" algn="l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This research is possible because of the NEC Biorepository.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0BB2E-A2B6-B75F-833A-8F76789A0666}"/>
              </a:ext>
            </a:extLst>
          </p:cNvPr>
          <p:cNvSpPr txBox="1"/>
          <p:nvPr/>
        </p:nvSpPr>
        <p:spPr>
          <a:xfrm>
            <a:off x="-3898" y="6494883"/>
            <a:ext cx="224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Image courtesy of NEC Society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F5C31CD-F3C2-18CA-F048-EF6524BE7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64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/>
        </p:nvSpPr>
        <p:spPr>
          <a:xfrm>
            <a:off x="76397" y="4247036"/>
            <a:ext cx="4846320" cy="159105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  <a:t>CZI Research Team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ato"/>
            </a:endParaRPr>
          </a:p>
        </p:txBody>
      </p:sp>
      <p:pic>
        <p:nvPicPr>
          <p:cNvPr id="1032" name="Picture 8" descr="Troy A. Markel, MD | Riley Children's Health">
            <a:extLst>
              <a:ext uri="{FF2B5EF4-FFF2-40B4-BE49-F238E27FC236}">
                <a16:creationId xmlns:a16="http://schemas.microsoft.com/office/drawing/2014/main" id="{F29D4D12-0444-2750-2959-EA9FE4C8E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14436" b="1"/>
          <a:stretch/>
        </p:blipFill>
        <p:spPr bwMode="auto">
          <a:xfrm>
            <a:off x="9192352" y="-2191"/>
            <a:ext cx="2978497" cy="4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y Hair MD (@AmyHairMD) / Twitter">
            <a:extLst>
              <a:ext uri="{FF2B5EF4-FFF2-40B4-BE49-F238E27FC236}">
                <a16:creationId xmlns:a16="http://schemas.microsoft.com/office/drawing/2014/main" id="{E295B798-5FB0-D6D7-0581-731DF596F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r="1168" b="2"/>
          <a:stretch/>
        </p:blipFill>
        <p:spPr bwMode="auto">
          <a:xfrm>
            <a:off x="3076784" y="0"/>
            <a:ext cx="2990088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ott T. Magness, PhD | Division of Gastroenterology and ...">
            <a:extLst>
              <a:ext uri="{FF2B5EF4-FFF2-40B4-BE49-F238E27FC236}">
                <a16:creationId xmlns:a16="http://schemas.microsoft.com/office/drawing/2014/main" id="{B1F44115-42EF-C9A6-72AF-BEB39C037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r="-3" b="-3"/>
          <a:stretch/>
        </p:blipFill>
        <p:spPr bwMode="auto">
          <a:xfrm>
            <a:off x="14220" y="0"/>
            <a:ext cx="2990088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. Camilia Martin Named Chief of Newborn Medicine at Weill Cornell  Medicine and NewYork-Presbyterian Komansky Children's Hospital | Newsroom |  Weill Cornell Medicine">
            <a:extLst>
              <a:ext uri="{FF2B5EF4-FFF2-40B4-BE49-F238E27FC236}">
                <a16:creationId xmlns:a16="http://schemas.microsoft.com/office/drawing/2014/main" id="{9340D256-10C4-F017-D9DE-0F8A0DF3C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r="27154" b="3"/>
          <a:stretch/>
        </p:blipFill>
        <p:spPr bwMode="auto">
          <a:xfrm>
            <a:off x="6139348" y="0"/>
            <a:ext cx="2980528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41;p10"/>
          <p:cNvSpPr txBox="1"/>
          <p:nvPr/>
        </p:nvSpPr>
        <p:spPr>
          <a:xfrm>
            <a:off x="2771677" y="4421653"/>
            <a:ext cx="5307818" cy="263346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Lato"/>
            </a:endParaRPr>
          </a:p>
          <a:p>
            <a:pPr marL="60958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7406D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  <a:t>Scott Magness, PhD – UNC Chapel Hill (co-PI)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Lato"/>
            </a:endParaRPr>
          </a:p>
          <a:p>
            <a:pPr marL="60958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7406D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  <a:t>Amy Hair, MD - Baylor/Texas Children’s (site PI)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Lato"/>
            </a:endParaRPr>
          </a:p>
          <a:p>
            <a:pPr marL="60958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7406D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  <a:t>Cami Martin, MD, MS - Weill Cornell Medicine (site PI)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Lato"/>
            </a:endParaRPr>
          </a:p>
          <a:p>
            <a:pPr marL="60958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7406D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"/>
              </a:rPr>
              <a:t>Troy Markel, MD - Indiana University (site PI)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DD3ADBF-5E8B-BCCA-81DB-8EE63057B7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142" r="17858" b="68898"/>
          <a:stretch/>
        </p:blipFill>
        <p:spPr>
          <a:xfrm>
            <a:off x="8079495" y="4602250"/>
            <a:ext cx="4091354" cy="22722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376810" y="301663"/>
            <a:ext cx="6877493" cy="62427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654EC2F8-0B37-7C08-8869-15CF8E56BF47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C3FE4EE-C424-B333-FE04-2FEF3DC6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28D0CD-48E2-93EC-85B7-511A95037628}"/>
              </a:ext>
            </a:extLst>
          </p:cNvPr>
          <p:cNvSpPr/>
          <p:nvPr/>
        </p:nvSpPr>
        <p:spPr>
          <a:xfrm>
            <a:off x="10311742" y="6613734"/>
            <a:ext cx="1880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source: Shutterstock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D1F7F3-2AB4-D00A-8D13-6B1D7DCB0AB8}"/>
              </a:ext>
            </a:extLst>
          </p:cNvPr>
          <p:cNvSpPr txBox="1">
            <a:spLocks/>
          </p:cNvSpPr>
          <p:nvPr/>
        </p:nvSpPr>
        <p:spPr>
          <a:xfrm>
            <a:off x="7171765" y="1178573"/>
            <a:ext cx="4758298" cy="4254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Biomarker phenotypes – Multi-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omic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approaches</a:t>
            </a:r>
          </a:p>
        </p:txBody>
      </p:sp>
      <p:pic>
        <p:nvPicPr>
          <p:cNvPr id="15" name="Picture 14" descr="A baby's x-ray of the internal organs&#10;&#10;Description automatically generated">
            <a:extLst>
              <a:ext uri="{FF2B5EF4-FFF2-40B4-BE49-F238E27FC236}">
                <a16:creationId xmlns:a16="http://schemas.microsoft.com/office/drawing/2014/main" id="{A3236A40-EF0E-9A6D-2643-B4D85EF54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10" y="1204479"/>
            <a:ext cx="3152292" cy="42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-3898" y="344175"/>
            <a:ext cx="1218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DNA hypermethylation in NEC colon and ileum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" y="6296926"/>
            <a:ext cx="2603500" cy="457200"/>
          </a:xfrm>
          <a:prstGeom prst="rect">
            <a:avLst/>
          </a:prstGeom>
        </p:spPr>
      </p:pic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76DDECF8-09A6-12E1-06E2-83897482C26D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96681-0952-63D8-4906-465ED543346E}"/>
              </a:ext>
            </a:extLst>
          </p:cNvPr>
          <p:cNvSpPr/>
          <p:nvPr/>
        </p:nvSpPr>
        <p:spPr>
          <a:xfrm>
            <a:off x="390525" y="1600200"/>
            <a:ext cx="5553075" cy="4629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29BC-72D1-5052-A646-217906A79AA7}"/>
              </a:ext>
            </a:extLst>
          </p:cNvPr>
          <p:cNvGrpSpPr>
            <a:grpSpLocks noChangeAspect="1"/>
          </p:cNvGrpSpPr>
          <p:nvPr/>
        </p:nvGrpSpPr>
        <p:grpSpPr>
          <a:xfrm>
            <a:off x="653757" y="1797561"/>
            <a:ext cx="5451608" cy="4251073"/>
            <a:chOff x="510150" y="335660"/>
            <a:chExt cx="4069902" cy="3173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F1EDD4-E369-277C-CF3E-363CE67EE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30" b="10604"/>
            <a:stretch/>
          </p:blipFill>
          <p:spPr>
            <a:xfrm>
              <a:off x="510150" y="443378"/>
              <a:ext cx="4069902" cy="30456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A4FB48-4CB6-9644-AED6-7F116E9649B1}"/>
                </a:ext>
              </a:extLst>
            </p:cNvPr>
            <p:cNvSpPr/>
            <p:nvPr/>
          </p:nvSpPr>
          <p:spPr>
            <a:xfrm>
              <a:off x="622767" y="397516"/>
              <a:ext cx="1040171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9B741D-89FB-9B1D-B316-A283E0FF5261}"/>
                </a:ext>
              </a:extLst>
            </p:cNvPr>
            <p:cNvSpPr/>
            <p:nvPr/>
          </p:nvSpPr>
          <p:spPr>
            <a:xfrm>
              <a:off x="1585483" y="3180176"/>
              <a:ext cx="1215363" cy="26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CC4AA1-8E04-58BB-3B94-F3F80D7078C3}"/>
                </a:ext>
              </a:extLst>
            </p:cNvPr>
            <p:cNvSpPr/>
            <p:nvPr/>
          </p:nvSpPr>
          <p:spPr>
            <a:xfrm>
              <a:off x="2703742" y="3241848"/>
              <a:ext cx="1165566" cy="26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ACDC4B-D901-1020-C1EB-3CBE8E9B5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285"/>
            <a:stretch/>
          </p:blipFill>
          <p:spPr>
            <a:xfrm>
              <a:off x="567025" y="335660"/>
              <a:ext cx="976913" cy="75877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4B6AB53-03E7-6AD0-B37C-C3CB224F427A}"/>
              </a:ext>
            </a:extLst>
          </p:cNvPr>
          <p:cNvSpPr/>
          <p:nvPr/>
        </p:nvSpPr>
        <p:spPr>
          <a:xfrm>
            <a:off x="6276815" y="1600200"/>
            <a:ext cx="5553075" cy="4629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1B29CF-0FE4-3904-D846-FF44727CBB9F}"/>
              </a:ext>
            </a:extLst>
          </p:cNvPr>
          <p:cNvGrpSpPr>
            <a:grpSpLocks noChangeAspect="1"/>
          </p:cNvGrpSpPr>
          <p:nvPr/>
        </p:nvGrpSpPr>
        <p:grpSpPr>
          <a:xfrm>
            <a:off x="6425516" y="1655084"/>
            <a:ext cx="4899709" cy="4536026"/>
            <a:chOff x="4259765" y="237138"/>
            <a:chExt cx="3672470" cy="33998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A98927-4FFD-BFFE-1E6A-045D34F2F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98"/>
            <a:stretch/>
          </p:blipFill>
          <p:spPr>
            <a:xfrm>
              <a:off x="4259765" y="338223"/>
              <a:ext cx="3672470" cy="329879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2992D7-AACE-31A5-E2C9-AC0DB6491F58}"/>
                </a:ext>
              </a:extLst>
            </p:cNvPr>
            <p:cNvSpPr/>
            <p:nvPr/>
          </p:nvSpPr>
          <p:spPr>
            <a:xfrm>
              <a:off x="4259765" y="237138"/>
              <a:ext cx="1192229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E305B0-2D88-83AC-88D2-C9D66F3FC271}"/>
                </a:ext>
              </a:extLst>
            </p:cNvPr>
            <p:cNvSpPr/>
            <p:nvPr/>
          </p:nvSpPr>
          <p:spPr>
            <a:xfrm>
              <a:off x="4467372" y="313150"/>
              <a:ext cx="862839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E88C81-D08C-104F-7354-2D383A1135C9}"/>
                </a:ext>
              </a:extLst>
            </p:cNvPr>
            <p:cNvSpPr/>
            <p:nvPr/>
          </p:nvSpPr>
          <p:spPr>
            <a:xfrm>
              <a:off x="5415760" y="3296845"/>
              <a:ext cx="435615" cy="2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058F8C-396B-AD05-BBAD-85B7DF3B14D1}"/>
                </a:ext>
              </a:extLst>
            </p:cNvPr>
            <p:cNvSpPr/>
            <p:nvPr/>
          </p:nvSpPr>
          <p:spPr>
            <a:xfrm>
              <a:off x="5980033" y="3296845"/>
              <a:ext cx="631944" cy="2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9BF3AD-22F1-E5D3-AA2D-C81CC01CBA5A}"/>
                </a:ext>
              </a:extLst>
            </p:cNvPr>
            <p:cNvSpPr/>
            <p:nvPr/>
          </p:nvSpPr>
          <p:spPr>
            <a:xfrm>
              <a:off x="6960553" y="3361082"/>
              <a:ext cx="779619" cy="2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B3F357-368E-9419-D8FA-35DE07F3912A}"/>
                </a:ext>
              </a:extLst>
            </p:cNvPr>
            <p:cNvSpPr/>
            <p:nvPr/>
          </p:nvSpPr>
          <p:spPr>
            <a:xfrm>
              <a:off x="5773631" y="3363760"/>
              <a:ext cx="435615" cy="2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BF3048-617E-C011-5E1B-49F3E9E9056F}"/>
                </a:ext>
              </a:extLst>
            </p:cNvPr>
            <p:cNvSpPr/>
            <p:nvPr/>
          </p:nvSpPr>
          <p:spPr>
            <a:xfrm>
              <a:off x="6304457" y="3367825"/>
              <a:ext cx="435615" cy="2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3634C6-9A60-2BD5-98F1-174169397D03}"/>
                </a:ext>
              </a:extLst>
            </p:cNvPr>
            <p:cNvSpPr/>
            <p:nvPr/>
          </p:nvSpPr>
          <p:spPr>
            <a:xfrm>
              <a:off x="6763082" y="3298505"/>
              <a:ext cx="192124" cy="2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98BC5A-607C-6339-9807-EE911B705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5165"/>
            <a:stretch/>
          </p:blipFill>
          <p:spPr>
            <a:xfrm>
              <a:off x="4379525" y="265921"/>
              <a:ext cx="997397" cy="707433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75D73E-4743-B9D3-1563-CD9B232BBE21}"/>
                </a:ext>
              </a:extLst>
            </p:cNvPr>
            <p:cNvSpPr/>
            <p:nvPr/>
          </p:nvSpPr>
          <p:spPr>
            <a:xfrm>
              <a:off x="4585948" y="243007"/>
              <a:ext cx="761046" cy="6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F6DC718-E1E0-237F-46DE-EA3B0D8EE60B}"/>
              </a:ext>
            </a:extLst>
          </p:cNvPr>
          <p:cNvSpPr txBox="1"/>
          <p:nvPr/>
        </p:nvSpPr>
        <p:spPr>
          <a:xfrm>
            <a:off x="9841292" y="6568853"/>
            <a:ext cx="235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panose="020B0604020202020204" pitchFamily="34" charset="0"/>
              </a:rPr>
              <a:t>Good et al., 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panose="020B0604020202020204" pitchFamily="34" charset="0"/>
              </a:rPr>
              <a:t>Clin Epigenetics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852575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-3898" y="344175"/>
            <a:ext cx="1218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Stool DNA hypermethylation in infants with NEC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" y="6296926"/>
            <a:ext cx="2603500" cy="457200"/>
          </a:xfrm>
          <a:prstGeom prst="rect">
            <a:avLst/>
          </a:prstGeom>
        </p:spPr>
      </p:pic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76DDECF8-09A6-12E1-06E2-83897482C26D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B6AB53-03E7-6AD0-B37C-C3CB224F427A}"/>
              </a:ext>
            </a:extLst>
          </p:cNvPr>
          <p:cNvSpPr/>
          <p:nvPr/>
        </p:nvSpPr>
        <p:spPr>
          <a:xfrm>
            <a:off x="3176428" y="1541752"/>
            <a:ext cx="6181885" cy="5304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6DC718-E1E0-237F-46DE-EA3B0D8EE60B}"/>
              </a:ext>
            </a:extLst>
          </p:cNvPr>
          <p:cNvSpPr txBox="1"/>
          <p:nvPr/>
        </p:nvSpPr>
        <p:spPr>
          <a:xfrm>
            <a:off x="9841292" y="6568853"/>
            <a:ext cx="235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panose="020B0604020202020204" pitchFamily="34" charset="0"/>
              </a:rPr>
              <a:t>Good et al., 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panose="020B0604020202020204" pitchFamily="34" charset="0"/>
              </a:rPr>
              <a:t>Clin Epigenetics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panose="020B0604020202020204" pitchFamily="34" charset="0"/>
              </a:rPr>
              <a:t>, 2022</a:t>
            </a:r>
          </a:p>
        </p:txBody>
      </p:sp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41299AB-6182-AA5B-DBEA-194C9E351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2" b="12001"/>
          <a:stretch/>
        </p:blipFill>
        <p:spPr>
          <a:xfrm>
            <a:off x="3735762" y="1779395"/>
            <a:ext cx="4720476" cy="49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1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-3898" y="282619"/>
            <a:ext cx="12183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Serum Proteomics for Biomarker Discovery 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" y="6296926"/>
            <a:ext cx="2603500" cy="457200"/>
          </a:xfrm>
          <a:prstGeom prst="rect">
            <a:avLst/>
          </a:prstGeom>
        </p:spPr>
      </p:pic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76DDECF8-09A6-12E1-06E2-83897482C26D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488C77-9E5E-9214-D752-CBD06AE81845}"/>
              </a:ext>
            </a:extLst>
          </p:cNvPr>
          <p:cNvSpPr txBox="1"/>
          <p:nvPr/>
        </p:nvSpPr>
        <p:spPr>
          <a:xfrm>
            <a:off x="9939085" y="6581001"/>
            <a:ext cx="2355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Mackay et al.,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Front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Pediatr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2023 </a:t>
            </a:r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F9F4DDAF-F094-7744-D213-7E35716B4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2099" r="6639" b="2822"/>
          <a:stretch/>
        </p:blipFill>
        <p:spPr>
          <a:xfrm>
            <a:off x="63264" y="1717839"/>
            <a:ext cx="5504617" cy="40920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153F0D-3EDC-B089-3D24-66821C00FFDB}"/>
              </a:ext>
            </a:extLst>
          </p:cNvPr>
          <p:cNvSpPr txBox="1"/>
          <p:nvPr/>
        </p:nvSpPr>
        <p:spPr>
          <a:xfrm>
            <a:off x="5815013" y="2751722"/>
            <a:ext cx="63769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serum proteins are were significantly  different between infants with NEC and 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2A111-BC0F-67CE-C7C0-ADCF1454A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4" t="19087" r="27328" b="58490"/>
          <a:stretch/>
        </p:blipFill>
        <p:spPr>
          <a:xfrm>
            <a:off x="10887075" y="5568263"/>
            <a:ext cx="671512" cy="9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68386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-3899" y="249684"/>
            <a:ext cx="12183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Serum Proteomics for Biomarker Discovery 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" y="6296926"/>
            <a:ext cx="2603500" cy="457200"/>
          </a:xfrm>
          <a:prstGeom prst="rect">
            <a:avLst/>
          </a:prstGeom>
        </p:spPr>
      </p:pic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76DDECF8-09A6-12E1-06E2-83897482C26D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488C77-9E5E-9214-D752-CBD06AE81845}"/>
              </a:ext>
            </a:extLst>
          </p:cNvPr>
          <p:cNvSpPr txBox="1"/>
          <p:nvPr/>
        </p:nvSpPr>
        <p:spPr>
          <a:xfrm>
            <a:off x="9939085" y="6581001"/>
            <a:ext cx="2355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Mackay et al.,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Front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Pediatr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2023 </a:t>
            </a:r>
          </a:p>
        </p:txBody>
      </p:sp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47E83ADC-DA5C-8D68-DF9D-DEBBAF3A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/>
          <a:stretch/>
        </p:blipFill>
        <p:spPr>
          <a:xfrm>
            <a:off x="173931" y="1628255"/>
            <a:ext cx="6793270" cy="3876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0B645E-F3DD-2DD7-A350-939B06E211E8}"/>
              </a:ext>
            </a:extLst>
          </p:cNvPr>
          <p:cNvSpPr txBox="1"/>
          <p:nvPr/>
        </p:nvSpPr>
        <p:spPr>
          <a:xfrm>
            <a:off x="7362576" y="2211239"/>
            <a:ext cx="48172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Patterns of serum protein abundance differ between infants with and without NEC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308E6-124C-DD0C-DD22-AD2E8D8C8788}"/>
              </a:ext>
            </a:extLst>
          </p:cNvPr>
          <p:cNvSpPr txBox="1"/>
          <p:nvPr/>
        </p:nvSpPr>
        <p:spPr>
          <a:xfrm>
            <a:off x="1323974" y="1969373"/>
            <a:ext cx="1362075" cy="28956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2F4AB-DC07-3AD7-3328-4713B9E45D59}"/>
              </a:ext>
            </a:extLst>
          </p:cNvPr>
          <p:cNvSpPr txBox="1"/>
          <p:nvPr/>
        </p:nvSpPr>
        <p:spPr>
          <a:xfrm>
            <a:off x="3981449" y="1969373"/>
            <a:ext cx="1104901" cy="28956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743602-F950-8D82-047D-EF3BFD31F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4" t="19087" r="27328" b="58490"/>
          <a:stretch/>
        </p:blipFill>
        <p:spPr>
          <a:xfrm>
            <a:off x="10780831" y="5568263"/>
            <a:ext cx="671512" cy="9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47881" y="0"/>
            <a:ext cx="43152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Urine Proteomics for Biomarker Discovery </a:t>
            </a:r>
          </a:p>
        </p:txBody>
      </p:sp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76DDECF8-09A6-12E1-06E2-83897482C26D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488C77-9E5E-9214-D752-CBD06AE81845}"/>
              </a:ext>
            </a:extLst>
          </p:cNvPr>
          <p:cNvSpPr txBox="1"/>
          <p:nvPr/>
        </p:nvSpPr>
        <p:spPr>
          <a:xfrm>
            <a:off x="10294631" y="6581001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Mackay et al.,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MedRxiv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2A111-BC0F-67CE-C7C0-ADCF1454A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4" t="19087" r="27328" b="58490"/>
          <a:stretch/>
        </p:blipFill>
        <p:spPr>
          <a:xfrm>
            <a:off x="10887075" y="5568263"/>
            <a:ext cx="671512" cy="9572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2FAA5E-F094-23E2-F868-07425736EF84}"/>
              </a:ext>
            </a:extLst>
          </p:cNvPr>
          <p:cNvGrpSpPr/>
          <p:nvPr/>
        </p:nvGrpSpPr>
        <p:grpSpPr>
          <a:xfrm>
            <a:off x="3957435" y="6632"/>
            <a:ext cx="6492362" cy="6579936"/>
            <a:chOff x="110697" y="95381"/>
            <a:chExt cx="6492362" cy="657993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FC0EB2-0FC3-7372-C76E-56C29F9BF051}"/>
                </a:ext>
              </a:extLst>
            </p:cNvPr>
            <p:cNvSpPr txBox="1"/>
            <p:nvPr/>
          </p:nvSpPr>
          <p:spPr>
            <a:xfrm>
              <a:off x="245456" y="320190"/>
              <a:ext cx="10406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pic>
          <p:nvPicPr>
            <p:cNvPr id="7" name="Picture 6" descr="A grid of red and blue squares&#10;&#10;Description automatically generated">
              <a:extLst>
                <a:ext uri="{FF2B5EF4-FFF2-40B4-BE49-F238E27FC236}">
                  <a16:creationId xmlns:a16="http://schemas.microsoft.com/office/drawing/2014/main" id="{AF73F6E6-5A59-3F58-DB10-DA6F269D9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2313" r="851"/>
            <a:stretch/>
          </p:blipFill>
          <p:spPr>
            <a:xfrm>
              <a:off x="461695" y="456603"/>
              <a:ext cx="6141364" cy="6218714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186FE73-CC42-08E2-1262-70D8A02FA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598" y="959013"/>
              <a:ext cx="9524" cy="198102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A41FFA-C01F-BBED-2AAE-9D60187B587A}"/>
                </a:ext>
              </a:extLst>
            </p:cNvPr>
            <p:cNvSpPr txBox="1"/>
            <p:nvPr/>
          </p:nvSpPr>
          <p:spPr>
            <a:xfrm>
              <a:off x="260552" y="6305357"/>
              <a:ext cx="317241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C9B3C7-B9A3-8963-32E8-B975CE2AB45C}"/>
                </a:ext>
              </a:extLst>
            </p:cNvPr>
            <p:cNvSpPr txBox="1"/>
            <p:nvPr/>
          </p:nvSpPr>
          <p:spPr>
            <a:xfrm>
              <a:off x="241502" y="677547"/>
              <a:ext cx="317241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8F805F-6924-A87A-3D57-20DAAB4AD0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598" y="3045625"/>
              <a:ext cx="4762" cy="338328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E3A27F8-A567-33C9-AD09-B99763C5B945}"/>
                </a:ext>
              </a:extLst>
            </p:cNvPr>
            <p:cNvGrpSpPr/>
            <p:nvPr/>
          </p:nvGrpSpPr>
          <p:grpSpPr>
            <a:xfrm rot="5400000">
              <a:off x="41078" y="1384214"/>
              <a:ext cx="877726" cy="59371"/>
              <a:chOff x="8352595" y="3388317"/>
              <a:chExt cx="877726" cy="5937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F8C5897-FFE0-9995-9462-ED5CFEA22E5C}"/>
                  </a:ext>
                </a:extLst>
              </p:cNvPr>
              <p:cNvSpPr/>
              <p:nvPr/>
            </p:nvSpPr>
            <p:spPr>
              <a:xfrm>
                <a:off x="8352595" y="3388317"/>
                <a:ext cx="57149" cy="593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FFF2D14-A575-B9C3-C50D-23571C8390D5}"/>
                  </a:ext>
                </a:extLst>
              </p:cNvPr>
              <p:cNvSpPr/>
              <p:nvPr/>
            </p:nvSpPr>
            <p:spPr>
              <a:xfrm>
                <a:off x="8865232" y="3388317"/>
                <a:ext cx="57149" cy="593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756A00B-8DAF-F770-98F3-7C6B32B16DE6}"/>
                  </a:ext>
                </a:extLst>
              </p:cNvPr>
              <p:cNvSpPr/>
              <p:nvPr/>
            </p:nvSpPr>
            <p:spPr>
              <a:xfrm>
                <a:off x="8949756" y="3388317"/>
                <a:ext cx="57149" cy="593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AF261FD-8CE4-181D-FEF6-32D9F526CE5E}"/>
                  </a:ext>
                </a:extLst>
              </p:cNvPr>
              <p:cNvSpPr/>
              <p:nvPr/>
            </p:nvSpPr>
            <p:spPr>
              <a:xfrm>
                <a:off x="9173172" y="3388317"/>
                <a:ext cx="57149" cy="593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E758E56-E15D-73E5-96AF-7DCEA1498446}"/>
                </a:ext>
              </a:extLst>
            </p:cNvPr>
            <p:cNvSpPr/>
            <p:nvPr/>
          </p:nvSpPr>
          <p:spPr>
            <a:xfrm rot="5400000">
              <a:off x="451366" y="1052580"/>
              <a:ext cx="57149" cy="593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59721A-4104-C331-B431-29505354EFFF}"/>
                </a:ext>
              </a:extLst>
            </p:cNvPr>
            <p:cNvSpPr/>
            <p:nvPr/>
          </p:nvSpPr>
          <p:spPr>
            <a:xfrm rot="5400000">
              <a:off x="451366" y="1204980"/>
              <a:ext cx="57149" cy="593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AB67A3-8C1B-2634-50B5-1D7F1EC81D4C}"/>
                </a:ext>
              </a:extLst>
            </p:cNvPr>
            <p:cNvSpPr/>
            <p:nvPr/>
          </p:nvSpPr>
          <p:spPr>
            <a:xfrm rot="5400000">
              <a:off x="451366" y="6275672"/>
              <a:ext cx="57149" cy="593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3EBFD99-A3E8-6582-72FD-42F855C7E781}"/>
                </a:ext>
              </a:extLst>
            </p:cNvPr>
            <p:cNvSpPr/>
            <p:nvPr/>
          </p:nvSpPr>
          <p:spPr>
            <a:xfrm rot="5400000">
              <a:off x="451366" y="6428072"/>
              <a:ext cx="57149" cy="593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68C14C8-42C9-A632-2574-741C99ACCE50}"/>
                </a:ext>
              </a:extLst>
            </p:cNvPr>
            <p:cNvSpPr/>
            <p:nvPr/>
          </p:nvSpPr>
          <p:spPr>
            <a:xfrm rot="5400000">
              <a:off x="451366" y="5167950"/>
              <a:ext cx="57149" cy="593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980B2E-43FD-43A2-E21D-EE54FDE48980}"/>
                </a:ext>
              </a:extLst>
            </p:cNvPr>
            <p:cNvGrpSpPr/>
            <p:nvPr/>
          </p:nvGrpSpPr>
          <p:grpSpPr>
            <a:xfrm rot="16200000">
              <a:off x="3491600" y="-2051842"/>
              <a:ext cx="59395" cy="5165369"/>
              <a:chOff x="8467052" y="390711"/>
              <a:chExt cx="59395" cy="516536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6CF38D7-EEBB-F325-0B30-E7E77797A2BE}"/>
                  </a:ext>
                </a:extLst>
              </p:cNvPr>
              <p:cNvSpPr/>
              <p:nvPr/>
            </p:nvSpPr>
            <p:spPr>
              <a:xfrm rot="5400000">
                <a:off x="8468163" y="467100"/>
                <a:ext cx="57149" cy="59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0524C46-3D16-4F5D-414B-74D0CFA05612}"/>
                  </a:ext>
                </a:extLst>
              </p:cNvPr>
              <p:cNvGrpSpPr/>
              <p:nvPr/>
            </p:nvGrpSpPr>
            <p:grpSpPr>
              <a:xfrm rot="5400000">
                <a:off x="8077949" y="779820"/>
                <a:ext cx="837608" cy="59389"/>
                <a:chOff x="8344005" y="3446137"/>
                <a:chExt cx="837608" cy="59389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65FFC7B-3D52-2CF6-E6EA-702ACC0CC5CF}"/>
                    </a:ext>
                  </a:extLst>
                </p:cNvPr>
                <p:cNvSpPr/>
                <p:nvPr/>
              </p:nvSpPr>
              <p:spPr>
                <a:xfrm>
                  <a:off x="8344005" y="3446155"/>
                  <a:ext cx="57149" cy="5937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90E62E0-8BC8-B8FF-4FE2-69E6CE6F8ADE}"/>
                    </a:ext>
                  </a:extLst>
                </p:cNvPr>
                <p:cNvSpPr/>
                <p:nvPr/>
              </p:nvSpPr>
              <p:spPr>
                <a:xfrm>
                  <a:off x="8831856" y="3446148"/>
                  <a:ext cx="57149" cy="5937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D49B008-B860-979B-4F61-DC231DAFD6ED}"/>
                    </a:ext>
                  </a:extLst>
                </p:cNvPr>
                <p:cNvSpPr/>
                <p:nvPr/>
              </p:nvSpPr>
              <p:spPr>
                <a:xfrm>
                  <a:off x="8914152" y="3446142"/>
                  <a:ext cx="57149" cy="5937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BFDEDFE-53CC-4F66-59DD-0838CF81FAA3}"/>
                    </a:ext>
                  </a:extLst>
                </p:cNvPr>
                <p:cNvSpPr/>
                <p:nvPr/>
              </p:nvSpPr>
              <p:spPr>
                <a:xfrm>
                  <a:off x="9124464" y="3446137"/>
                  <a:ext cx="57149" cy="5937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649B238-5042-1890-AA6C-E62F5B7C1AEA}"/>
                  </a:ext>
                </a:extLst>
              </p:cNvPr>
              <p:cNvSpPr/>
              <p:nvPr/>
            </p:nvSpPr>
            <p:spPr>
              <a:xfrm rot="5400000">
                <a:off x="8468187" y="609793"/>
                <a:ext cx="57149" cy="59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73E0DC6-C002-EDA7-9DAA-A67ED1BF40F6}"/>
                  </a:ext>
                </a:extLst>
              </p:cNvPr>
              <p:cNvSpPr/>
              <p:nvPr/>
            </p:nvSpPr>
            <p:spPr>
              <a:xfrm rot="5400000">
                <a:off x="8468184" y="5354934"/>
                <a:ext cx="57149" cy="59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3099117-1666-0A75-333E-C87583A6B1B5}"/>
                  </a:ext>
                </a:extLst>
              </p:cNvPr>
              <p:cNvSpPr/>
              <p:nvPr/>
            </p:nvSpPr>
            <p:spPr>
              <a:xfrm rot="5400000">
                <a:off x="8468187" y="5497820"/>
                <a:ext cx="57149" cy="59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66A725A-9FF4-5B4A-1AA8-F43D96CB0151}"/>
                  </a:ext>
                </a:extLst>
              </p:cNvPr>
              <p:cNvSpPr/>
              <p:nvPr/>
            </p:nvSpPr>
            <p:spPr>
              <a:xfrm rot="5400000">
                <a:off x="8468175" y="4304365"/>
                <a:ext cx="57149" cy="59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87C3F4-DF6F-7C54-35F0-70076EAA216B}"/>
                </a:ext>
              </a:extLst>
            </p:cNvPr>
            <p:cNvSpPr txBox="1"/>
            <p:nvPr/>
          </p:nvSpPr>
          <p:spPr>
            <a:xfrm rot="10800000" flipV="1">
              <a:off x="6215598" y="219137"/>
              <a:ext cx="317241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FBFD86-4B89-2140-7B7E-8F359A89E0CB}"/>
                </a:ext>
              </a:extLst>
            </p:cNvPr>
            <p:cNvSpPr txBox="1"/>
            <p:nvPr/>
          </p:nvSpPr>
          <p:spPr>
            <a:xfrm rot="5400000" flipV="1">
              <a:off x="639744" y="242888"/>
              <a:ext cx="317241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114EA7A-8777-9A0B-C0FD-A6556A90D1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372" y="422859"/>
              <a:ext cx="193762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CE2D722-EC9C-912E-FAF6-CD97E2540EC8}"/>
                </a:ext>
              </a:extLst>
            </p:cNvPr>
            <p:cNvCxnSpPr>
              <a:cxnSpLocks/>
            </p:cNvCxnSpPr>
            <p:nvPr/>
          </p:nvCxnSpPr>
          <p:spPr>
            <a:xfrm>
              <a:off x="2884042" y="422859"/>
              <a:ext cx="334033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502603-FB80-372A-01C9-1D3CB16DB126}"/>
                </a:ext>
              </a:extLst>
            </p:cNvPr>
            <p:cNvSpPr txBox="1"/>
            <p:nvPr/>
          </p:nvSpPr>
          <p:spPr>
            <a:xfrm rot="16200000">
              <a:off x="-278833" y="3435155"/>
              <a:ext cx="1040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Fold Change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388E37-513D-7708-7685-51A0B38ABCA6}"/>
                </a:ext>
              </a:extLst>
            </p:cNvPr>
            <p:cNvSpPr txBox="1"/>
            <p:nvPr/>
          </p:nvSpPr>
          <p:spPr>
            <a:xfrm>
              <a:off x="3012042" y="95381"/>
              <a:ext cx="1040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Fold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65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1DDDCF-1C56-DB32-D3DC-B6C21F3EF291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-3898" y="282619"/>
            <a:ext cx="12183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Urine Proteomics for Biomarker Discovery 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" y="6296926"/>
            <a:ext cx="2603500" cy="457200"/>
          </a:xfrm>
          <a:prstGeom prst="rect">
            <a:avLst/>
          </a:prstGeom>
        </p:spPr>
      </p:pic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76DDECF8-09A6-12E1-06E2-83897482C26D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488C77-9E5E-9214-D752-CBD06AE81845}"/>
              </a:ext>
            </a:extLst>
          </p:cNvPr>
          <p:cNvSpPr txBox="1"/>
          <p:nvPr/>
        </p:nvSpPr>
        <p:spPr>
          <a:xfrm>
            <a:off x="10285141" y="6581001"/>
            <a:ext cx="2008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Mackay et al.,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MedRxiv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53F0D-3EDC-B089-3D24-66821C00FFDB}"/>
              </a:ext>
            </a:extLst>
          </p:cNvPr>
          <p:cNvSpPr txBox="1"/>
          <p:nvPr/>
        </p:nvSpPr>
        <p:spPr>
          <a:xfrm>
            <a:off x="8658225" y="2751722"/>
            <a:ext cx="3533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Urine Protein Panels of interest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2A111-BC0F-67CE-C7C0-ADCF1454A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4" t="19087" r="27328" b="58490"/>
          <a:stretch/>
        </p:blipFill>
        <p:spPr>
          <a:xfrm>
            <a:off x="10321160" y="5568263"/>
            <a:ext cx="671512" cy="957263"/>
          </a:xfrm>
          <a:prstGeom prst="rect">
            <a:avLst/>
          </a:prstGeom>
        </p:spPr>
      </p:pic>
      <p:pic>
        <p:nvPicPr>
          <p:cNvPr id="5" name="Picture 4" descr="A red and blue squares with black numbers&#10;&#10;Description automatically generated">
            <a:extLst>
              <a:ext uri="{FF2B5EF4-FFF2-40B4-BE49-F238E27FC236}">
                <a16:creationId xmlns:a16="http://schemas.microsoft.com/office/drawing/2014/main" id="{9B36CBCB-B012-F129-D536-DB198214A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14" y="2375618"/>
            <a:ext cx="3131085" cy="2750882"/>
          </a:xfrm>
          <a:prstGeom prst="rect">
            <a:avLst/>
          </a:prstGeom>
        </p:spPr>
      </p:pic>
      <p:pic>
        <p:nvPicPr>
          <p:cNvPr id="6" name="Picture 5" descr="A red squares with black and white numbers&#10;&#10;Description automatically generated">
            <a:extLst>
              <a:ext uri="{FF2B5EF4-FFF2-40B4-BE49-F238E27FC236}">
                <a16:creationId xmlns:a16="http://schemas.microsoft.com/office/drawing/2014/main" id="{72099B6D-CACA-AABE-0D7E-EA06F2070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5" y="2375618"/>
            <a:ext cx="3127248" cy="2747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E488F-9FD9-4B3D-A9FC-6E00A98D0C47}"/>
              </a:ext>
            </a:extLst>
          </p:cNvPr>
          <p:cNvSpPr txBox="1"/>
          <p:nvPr/>
        </p:nvSpPr>
        <p:spPr>
          <a:xfrm>
            <a:off x="2004996" y="1968347"/>
            <a:ext cx="1673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Protein Panel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52B5B-1DE9-C034-77F9-D9D1DD6C1D9C}"/>
              </a:ext>
            </a:extLst>
          </p:cNvPr>
          <p:cNvSpPr txBox="1"/>
          <p:nvPr/>
        </p:nvSpPr>
        <p:spPr>
          <a:xfrm>
            <a:off x="5968423" y="1968347"/>
            <a:ext cx="1673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Protein Panel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C46E7-9D20-FC7B-162D-B51C8954160B}"/>
              </a:ext>
            </a:extLst>
          </p:cNvPr>
          <p:cNvSpPr txBox="1"/>
          <p:nvPr/>
        </p:nvSpPr>
        <p:spPr>
          <a:xfrm>
            <a:off x="1846721" y="5241469"/>
            <a:ext cx="167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0.9;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 0.8-1.0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00B4E-B0DE-9FE3-356F-2E5C91AFF867}"/>
              </a:ext>
            </a:extLst>
          </p:cNvPr>
          <p:cNvSpPr txBox="1"/>
          <p:nvPr/>
        </p:nvSpPr>
        <p:spPr>
          <a:xfrm>
            <a:off x="5968422" y="5268220"/>
            <a:ext cx="167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0.98;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CI 0.95-1.0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98C2A9-5415-6CED-6A77-2674FB6B7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2" t="35821" r="18856" b="42977"/>
          <a:stretch/>
        </p:blipFill>
        <p:spPr>
          <a:xfrm>
            <a:off x="11136459" y="5594303"/>
            <a:ext cx="800101" cy="9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2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F013CF-D8B5-4370-AB91-EDA52F7FA6C7}"/>
              </a:ext>
            </a:extLst>
          </p:cNvPr>
          <p:cNvSpPr/>
          <p:nvPr/>
        </p:nvSpPr>
        <p:spPr>
          <a:xfrm>
            <a:off x="-2104712" y="893"/>
            <a:ext cx="6779250" cy="6857107"/>
          </a:xfrm>
          <a:custGeom>
            <a:avLst/>
            <a:gdLst>
              <a:gd name="connsiteX0" fmla="*/ 385533 w 13560266"/>
              <a:gd name="connsiteY0" fmla="*/ 0 h 13716000"/>
              <a:gd name="connsiteX1" fmla="*/ 13560266 w 13560266"/>
              <a:gd name="connsiteY1" fmla="*/ 0 h 13716000"/>
              <a:gd name="connsiteX2" fmla="*/ 13560266 w 13560266"/>
              <a:gd name="connsiteY2" fmla="*/ 13716000 h 13716000"/>
              <a:gd name="connsiteX3" fmla="*/ 7114867 w 13560266"/>
              <a:gd name="connsiteY3" fmla="*/ 13716000 h 13716000"/>
              <a:gd name="connsiteX4" fmla="*/ 6602226 w 13560266"/>
              <a:gd name="connsiteY4" fmla="*/ 13484239 h 13716000"/>
              <a:gd name="connsiteX5" fmla="*/ 0 w 13560266"/>
              <a:gd name="connsiteY5" fmla="*/ 2978309 h 13716000"/>
              <a:gd name="connsiteX6" fmla="*/ 366939 w 13560266"/>
              <a:gd name="connsiteY6" fmla="*/ 6547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6" h="13716000">
                <a:moveTo>
                  <a:pt x="385533" y="0"/>
                </a:moveTo>
                <a:lnTo>
                  <a:pt x="13560266" y="0"/>
                </a:lnTo>
                <a:lnTo>
                  <a:pt x="13560266" y="13716000"/>
                </a:lnTo>
                <a:lnTo>
                  <a:pt x="7114867" y="13716000"/>
                </a:lnTo>
                <a:lnTo>
                  <a:pt x="6602226" y="13484239"/>
                </a:lnTo>
                <a:cubicBezTo>
                  <a:pt x="2695751" y="11601907"/>
                  <a:pt x="0" y="7604922"/>
                  <a:pt x="0" y="2978309"/>
                </a:cubicBezTo>
                <a:cubicBezTo>
                  <a:pt x="0" y="1972524"/>
                  <a:pt x="127398" y="996494"/>
                  <a:pt x="366939" y="6547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1270000" dist="3048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BD92C81-4818-4295-BF67-12C7F54B70EE}"/>
              </a:ext>
            </a:extLst>
          </p:cNvPr>
          <p:cNvSpPr/>
          <p:nvPr/>
        </p:nvSpPr>
        <p:spPr>
          <a:xfrm>
            <a:off x="-1700387" y="0"/>
            <a:ext cx="8325979" cy="6946363"/>
          </a:xfrm>
          <a:custGeom>
            <a:avLst/>
            <a:gdLst>
              <a:gd name="connsiteX0" fmla="*/ 385533 w 13560266"/>
              <a:gd name="connsiteY0" fmla="*/ 0 h 13716000"/>
              <a:gd name="connsiteX1" fmla="*/ 13560266 w 13560266"/>
              <a:gd name="connsiteY1" fmla="*/ 0 h 13716000"/>
              <a:gd name="connsiteX2" fmla="*/ 13560266 w 13560266"/>
              <a:gd name="connsiteY2" fmla="*/ 13716000 h 13716000"/>
              <a:gd name="connsiteX3" fmla="*/ 7114867 w 13560266"/>
              <a:gd name="connsiteY3" fmla="*/ 13716000 h 13716000"/>
              <a:gd name="connsiteX4" fmla="*/ 6602226 w 13560266"/>
              <a:gd name="connsiteY4" fmla="*/ 13484239 h 13716000"/>
              <a:gd name="connsiteX5" fmla="*/ 0 w 13560266"/>
              <a:gd name="connsiteY5" fmla="*/ 2978309 h 13716000"/>
              <a:gd name="connsiteX6" fmla="*/ 366939 w 13560266"/>
              <a:gd name="connsiteY6" fmla="*/ 6547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6" h="13716000">
                <a:moveTo>
                  <a:pt x="385533" y="0"/>
                </a:moveTo>
                <a:lnTo>
                  <a:pt x="13560266" y="0"/>
                </a:lnTo>
                <a:lnTo>
                  <a:pt x="13560266" y="13716000"/>
                </a:lnTo>
                <a:lnTo>
                  <a:pt x="7114867" y="13716000"/>
                </a:lnTo>
                <a:lnTo>
                  <a:pt x="6602226" y="13484239"/>
                </a:lnTo>
                <a:cubicBezTo>
                  <a:pt x="2695751" y="11601907"/>
                  <a:pt x="0" y="7604922"/>
                  <a:pt x="0" y="2978309"/>
                </a:cubicBezTo>
                <a:cubicBezTo>
                  <a:pt x="0" y="1972524"/>
                  <a:pt x="127398" y="996494"/>
                  <a:pt x="366939" y="6547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1270000" dist="3048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391FF-7C77-4C4F-B0FE-DB3AF3F173B1}"/>
              </a:ext>
            </a:extLst>
          </p:cNvPr>
          <p:cNvSpPr txBox="1"/>
          <p:nvPr/>
        </p:nvSpPr>
        <p:spPr>
          <a:xfrm>
            <a:off x="6450429" y="2013586"/>
            <a:ext cx="5922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presentation is dedicated to Titus and the Titus Strong Foundation</a:t>
            </a:r>
          </a:p>
        </p:txBody>
      </p:sp>
      <p:sp>
        <p:nvSpPr>
          <p:cNvPr id="5" name="Circle: Hollow 18">
            <a:extLst>
              <a:ext uri="{FF2B5EF4-FFF2-40B4-BE49-F238E27FC236}">
                <a16:creationId xmlns:a16="http://schemas.microsoft.com/office/drawing/2014/main" id="{40615137-6562-0A45-32AD-D96A22D7B3C3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1AF5BF-1446-4B28-D1BE-94CA052FDF8C}"/>
              </a:ext>
            </a:extLst>
          </p:cNvPr>
          <p:cNvSpPr/>
          <p:nvPr/>
        </p:nvSpPr>
        <p:spPr>
          <a:xfrm>
            <a:off x="9373942" y="4724746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7AEC2E-77F8-1E78-E7A9-0C679A486897}"/>
              </a:ext>
            </a:extLst>
          </p:cNvPr>
          <p:cNvSpPr/>
          <p:nvPr/>
        </p:nvSpPr>
        <p:spPr>
          <a:xfrm>
            <a:off x="7197863" y="815441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9FA405-2498-E794-F43F-25B47BB1FAD5}"/>
              </a:ext>
            </a:extLst>
          </p:cNvPr>
          <p:cNvSpPr/>
          <p:nvPr/>
        </p:nvSpPr>
        <p:spPr>
          <a:xfrm>
            <a:off x="10880542" y="227061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baby in a hospital&#10;&#10;Description automatically generated">
            <a:extLst>
              <a:ext uri="{FF2B5EF4-FFF2-40B4-BE49-F238E27FC236}">
                <a16:creationId xmlns:a16="http://schemas.microsoft.com/office/drawing/2014/main" id="{AE7C5E84-73D7-DF80-7023-7A5DFED0E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43" y="1162567"/>
            <a:ext cx="6318743" cy="3562179"/>
          </a:xfrm>
          <a:prstGeom prst="rect">
            <a:avLst/>
          </a:prstGeom>
        </p:spPr>
      </p:pic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207F20E-5ADC-CBEB-4DB2-D75141A05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5ACCD8CB-EC33-EE0F-7BE6-FDB1F8867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148" y="5730006"/>
            <a:ext cx="1371600" cy="10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6912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97A3F6-BE92-45EE-974B-0AEC41D62780}"/>
              </a:ext>
            </a:extLst>
          </p:cNvPr>
          <p:cNvSpPr/>
          <p:nvPr/>
        </p:nvSpPr>
        <p:spPr>
          <a:xfrm rot="16200000">
            <a:off x="5376183" y="-5376182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CCAB0B9-9342-3967-573E-C0517494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2995A-EDE0-9A9B-D443-EBFCA318B251}"/>
              </a:ext>
            </a:extLst>
          </p:cNvPr>
          <p:cNvSpPr txBox="1"/>
          <p:nvPr/>
        </p:nvSpPr>
        <p:spPr>
          <a:xfrm>
            <a:off x="-4415" y="30211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Want to be a NEC Biorepository Center?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5B7398-2B82-CF32-2897-C84B379816C4}"/>
              </a:ext>
            </a:extLst>
          </p:cNvPr>
          <p:cNvSpPr txBox="1">
            <a:spLocks/>
          </p:cNvSpPr>
          <p:nvPr/>
        </p:nvSpPr>
        <p:spPr>
          <a:xfrm>
            <a:off x="96251" y="1671674"/>
            <a:ext cx="12010373" cy="3014626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ea typeface="Arial" charset="0"/>
                <a:cs typeface="Arial" charset="0"/>
              </a:rPr>
              <a:t>Email me to setup an initial meeting with our team.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bg1"/>
                </a:solidFill>
                <a:ea typeface="Arial" charset="0"/>
                <a:cs typeface="Arial" charset="0"/>
              </a:rPr>
              <a:t>Discuss how the biorepository works and infrastructure in more detail.</a:t>
            </a:r>
          </a:p>
          <a:p>
            <a:endParaRPr lang="en-US" sz="28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en-US" sz="2800" dirty="0">
                <a:solidFill>
                  <a:schemeClr val="bg1"/>
                </a:solidFill>
                <a:ea typeface="Arial" charset="0"/>
                <a:cs typeface="Arial" charset="0"/>
              </a:rPr>
              <a:t>We will give you information on everything you need to get started.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ea typeface="Arial" charset="0"/>
                <a:cs typeface="Arial" charset="0"/>
              </a:rPr>
              <a:t>Sites are added to the single IRB, shared database, and sharing of samples/information between centers with MTAs/DUAs.</a:t>
            </a:r>
            <a:endParaRPr lang="en-US" sz="2800" dirty="0">
              <a:solidFill>
                <a:schemeClr val="bg1"/>
              </a:solidFill>
              <a:ea typeface="Arial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CD3"/>
              </a:buClr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8CDE40E-7F6D-C622-EAF9-8A935A920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4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1C7731-C439-E41D-756E-A9274D331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5AA7AC-0D7B-71E5-0F7E-5C658FCAF89F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12AF9-C686-1F83-A689-0B38A7BBB9CB}"/>
              </a:ext>
            </a:extLst>
          </p:cNvPr>
          <p:cNvSpPr txBox="1"/>
          <p:nvPr/>
        </p:nvSpPr>
        <p:spPr>
          <a:xfrm>
            <a:off x="-3898" y="262516"/>
            <a:ext cx="1221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Conclusions</a:t>
            </a:r>
          </a:p>
        </p:txBody>
      </p:sp>
      <p:sp>
        <p:nvSpPr>
          <p:cNvPr id="34" name="Circle: Hollow 18">
            <a:extLst>
              <a:ext uri="{FF2B5EF4-FFF2-40B4-BE49-F238E27FC236}">
                <a16:creationId xmlns:a16="http://schemas.microsoft.com/office/drawing/2014/main" id="{48B259E5-6116-F816-7D68-0EEE60B17D8C}"/>
              </a:ext>
            </a:extLst>
          </p:cNvPr>
          <p:cNvSpPr/>
          <p:nvPr/>
        </p:nvSpPr>
        <p:spPr>
          <a:xfrm>
            <a:off x="10416414" y="5222235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AF24965-F34E-DF2B-03C9-49B12EB33271}"/>
              </a:ext>
            </a:extLst>
          </p:cNvPr>
          <p:cNvSpPr txBox="1">
            <a:spLocks/>
          </p:cNvSpPr>
          <p:nvPr/>
        </p:nvSpPr>
        <p:spPr>
          <a:xfrm>
            <a:off x="8313" y="1185846"/>
            <a:ext cx="12187585" cy="78175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None/>
              <a:defRPr/>
            </a:pPr>
            <a:endParaRPr lang="en-US" sz="3200" dirty="0">
              <a:solidFill>
                <a:schemeClr val="bg1"/>
              </a:solidFill>
              <a:cs typeface="Arial"/>
            </a:endParaRP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3200" dirty="0">
                <a:solidFill>
                  <a:schemeClr val="bg1"/>
                </a:solidFill>
                <a:cs typeface="Arial"/>
              </a:rPr>
              <a:t>The complexity of the underlying pathophysiology of NEC has impeded progress in improving outcomes for decades. </a:t>
            </a: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3200" dirty="0">
              <a:solidFill>
                <a:schemeClr val="bg1"/>
              </a:solidFill>
              <a:cs typeface="Arial"/>
            </a:endParaRP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3200" dirty="0">
                <a:solidFill>
                  <a:schemeClr val="bg1"/>
                </a:solidFill>
                <a:cs typeface="Arial"/>
              </a:rPr>
              <a:t>Discovering biomarkers, preventative approaches, and effective therapies for NEC requires a collaborative multi-center approach. </a:t>
            </a: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3200" dirty="0">
              <a:solidFill>
                <a:schemeClr val="bg1"/>
              </a:solidFill>
              <a:cs typeface="Arial"/>
            </a:endParaRP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3200" dirty="0">
                <a:solidFill>
                  <a:schemeClr val="bg1"/>
                </a:solidFill>
                <a:cs typeface="Arial"/>
              </a:rPr>
              <a:t>We all need to work together to Build a World Without NEC!</a:t>
            </a: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marL="257175" indent="-257175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marL="257175" indent="-257175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marL="257175" indent="-257175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3138113-3E8F-F617-4451-01CB34218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BCA8B29-733C-0B8B-E143-6097A4B9A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6273225"/>
            <a:ext cx="2603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CCB10-511A-20EF-B563-DD0570B7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226454-F6C4-7506-00AB-E7A6F53DD426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503D2-C8D1-4DD5-042E-8EB1ED86E426}"/>
              </a:ext>
            </a:extLst>
          </p:cNvPr>
          <p:cNvSpPr txBox="1"/>
          <p:nvPr/>
        </p:nvSpPr>
        <p:spPr>
          <a:xfrm>
            <a:off x="-3898" y="262516"/>
            <a:ext cx="1221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 the Date! </a:t>
            </a:r>
          </a:p>
        </p:txBody>
      </p:sp>
      <p:pic>
        <p:nvPicPr>
          <p:cNvPr id="5" name="Picture 4" descr="A poster for a conference&#10;&#10;Description automatically generated">
            <a:extLst>
              <a:ext uri="{FF2B5EF4-FFF2-40B4-BE49-F238E27FC236}">
                <a16:creationId xmlns:a16="http://schemas.microsoft.com/office/drawing/2014/main" id="{2980C76C-E0B5-CD03-D7EF-367E4AC21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50" y="1415728"/>
            <a:ext cx="10035509" cy="53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56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9F5A12-102E-4D75-9A9A-C2737061C9EA}"/>
              </a:ext>
            </a:extLst>
          </p:cNvPr>
          <p:cNvSpPr/>
          <p:nvPr/>
        </p:nvSpPr>
        <p:spPr>
          <a:xfrm>
            <a:off x="7744" y="7595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004645-3603-492D-B7DD-3AEB0FB47671}"/>
              </a:ext>
            </a:extLst>
          </p:cNvPr>
          <p:cNvSpPr/>
          <p:nvPr/>
        </p:nvSpPr>
        <p:spPr>
          <a:xfrm>
            <a:off x="2357220" y="5618513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126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C0A999-5AE9-4F80-8520-3FB12D989D7C}"/>
              </a:ext>
            </a:extLst>
          </p:cNvPr>
          <p:cNvSpPr/>
          <p:nvPr/>
        </p:nvSpPr>
        <p:spPr>
          <a:xfrm>
            <a:off x="10473561" y="2570202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BA14F2-DD7F-9148-F381-3EE5DDFF93F1}"/>
              </a:ext>
            </a:extLst>
          </p:cNvPr>
          <p:cNvSpPr/>
          <p:nvPr/>
        </p:nvSpPr>
        <p:spPr>
          <a:xfrm>
            <a:off x="249003" y="131917"/>
            <a:ext cx="323587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5D4C71D-94F0-6688-AD8B-93BE01B8973E}"/>
              </a:ext>
            </a:extLst>
          </p:cNvPr>
          <p:cNvSpPr txBox="1">
            <a:spLocks/>
          </p:cNvSpPr>
          <p:nvPr/>
        </p:nvSpPr>
        <p:spPr>
          <a:xfrm>
            <a:off x="0" y="69365"/>
            <a:ext cx="12213924" cy="620404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Acknowledgements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0A2EEBC-5F24-B0BB-2846-A6FAA5CA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736" y="1004901"/>
            <a:ext cx="19359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/>
              </a:rPr>
              <a:t>Good Lab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23849932-A0CA-67F3-F1BF-F3D4AA40E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57" y="6160792"/>
            <a:ext cx="193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Jay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Kolls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Lab, Tulane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FA9907-A57B-8653-DF11-CE22C7FAAB05}"/>
              </a:ext>
            </a:extLst>
          </p:cNvPr>
          <p:cNvSpPr txBox="1">
            <a:spLocks/>
          </p:cNvSpPr>
          <p:nvPr/>
        </p:nvSpPr>
        <p:spPr>
          <a:xfrm>
            <a:off x="8151246" y="1495900"/>
            <a:ext cx="4005262" cy="3951251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NIH R01DK118568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R01DK124614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R01HD105301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R44HD110306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DP1DK140012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Chan Zuckerberg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UNC Dept. of Peds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Titus Strong Foundation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4012AF77-3E94-9C21-0709-C4F2D1BD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14" y="1495900"/>
            <a:ext cx="2195143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Natalia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Akopyants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, PhD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Corey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Jania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Lauren Frazer, MD, PhD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Yuki Yamaguchi, PhD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Olivia Cassidy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Kelly Orgel, MD, PhD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Ahmad Sami, MD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Greg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Mozes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Sofia Domenech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Adelle Levi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Dhairya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Patel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Vikram Puri 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Ethan Brown 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Lauren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Bolzan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Catherine Rizzuto 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Grace Bailey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Laney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Clodfelter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Stephen Mackay, PhD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Dhirend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Singh, PhD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Claire Miller</a:t>
            </a: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Wyatt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Lanik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8B6ABD-BF61-4058-D87B-BEB1911B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089" y="6160792"/>
            <a:ext cx="2194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Scott Magness Lab, UNC</a:t>
            </a: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EA24D960-A94E-79B7-69E1-3E95B6E7C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57" y="5839632"/>
            <a:ext cx="1969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Dave Peters, PhD, Pitt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77E5F717-8411-E8D8-795F-6033D8BEB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07" y="6160792"/>
            <a:ext cx="2194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Amy Hair, MD, Baylor</a:t>
            </a: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A5FAF90B-792A-1781-5A0C-83A4EDDD7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57" y="6464995"/>
            <a:ext cx="2194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Troy Markel, MD, Indiana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93BCCB26-2FD9-C82B-DC66-1EA644C7E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088" y="6464995"/>
            <a:ext cx="25547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Cami Martin, MD, MS, Cornell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34EDED48-8D6F-1564-4E4A-D1950DD49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510" y="6160792"/>
            <a:ext cx="1784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Sun Kim, PhD, LSU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2C9F85DE-D279-3432-152A-E2BC3388F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510" y="6464995"/>
            <a:ext cx="25547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Hala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Chaaban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OK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9305B6C3-C7C3-AE05-F14E-D0D50A56C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318" y="5814981"/>
            <a:ext cx="1346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NEC Society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FBD86F87-F21E-2F04-463A-B9FAB34E1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07" y="6464995"/>
            <a:ext cx="1969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Katie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Chetta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MUSC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4C3AAA63-3435-82FD-16E3-5080F451E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102" y="5853938"/>
            <a:ext cx="2305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Steve McElroy, MD, UC Davis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8C6CD0C7-2D3E-B374-CBA7-B1936322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510" y="5796325"/>
            <a:ext cx="28864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Brian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Scottoline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PhD, OHSU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1AFB82-7497-AC48-7950-71E465ECC529}"/>
              </a:ext>
            </a:extLst>
          </p:cNvPr>
          <p:cNvSpPr/>
          <p:nvPr/>
        </p:nvSpPr>
        <p:spPr>
          <a:xfrm>
            <a:off x="11808554" y="6371233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126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DF1A4-D77A-09F8-6BA8-8C1B7FB335F0}"/>
              </a:ext>
            </a:extLst>
          </p:cNvPr>
          <p:cNvSpPr txBox="1"/>
          <p:nvPr/>
        </p:nvSpPr>
        <p:spPr>
          <a:xfrm>
            <a:off x="5444359" y="-5360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CDCD6F3-1B5A-8E87-8BD8-820F3CA33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53" y="85228"/>
            <a:ext cx="1880709" cy="33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0928F6-E0EB-E017-5AE7-9171C2F68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/>
          <a:stretch/>
        </p:blipFill>
        <p:spPr>
          <a:xfrm>
            <a:off x="2883070" y="642481"/>
            <a:ext cx="6441347" cy="4864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95F03F-D9BA-1F6D-A6DC-A5CD807E23CC}"/>
              </a:ext>
            </a:extLst>
          </p:cNvPr>
          <p:cNvSpPr txBox="1"/>
          <p:nvPr/>
        </p:nvSpPr>
        <p:spPr>
          <a:xfrm>
            <a:off x="2910246" y="5507652"/>
            <a:ext cx="64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Collaborators &amp; NEC Biorepository sites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FC5DA-48BE-E15F-847A-49CE129947DB}"/>
              </a:ext>
            </a:extLst>
          </p:cNvPr>
          <p:cNvSpPr txBox="1"/>
          <p:nvPr/>
        </p:nvSpPr>
        <p:spPr>
          <a:xfrm>
            <a:off x="10296267" y="1004901"/>
            <a:ext cx="210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Sources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9944F2C7-251E-2980-08EA-B607A66A9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656" y="6104102"/>
            <a:ext cx="890091" cy="6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97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9F5A12-102E-4D75-9A9A-C2737061C9EA}"/>
              </a:ext>
            </a:extLst>
          </p:cNvPr>
          <p:cNvSpPr/>
          <p:nvPr/>
        </p:nvSpPr>
        <p:spPr>
          <a:xfrm>
            <a:off x="0" y="30778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AC43CF7A-10CF-4488-A3E6-088985A5AB66}"/>
              </a:ext>
            </a:extLst>
          </p:cNvPr>
          <p:cNvSpPr/>
          <p:nvPr/>
        </p:nvSpPr>
        <p:spPr>
          <a:xfrm>
            <a:off x="-1032639" y="20653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4EFD484C-BE8A-416B-8B4C-CED2877CEFF4}"/>
              </a:ext>
            </a:extLst>
          </p:cNvPr>
          <p:cNvSpPr/>
          <p:nvPr/>
        </p:nvSpPr>
        <p:spPr>
          <a:xfrm>
            <a:off x="10300297" y="5164179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004645-3603-492D-B7DD-3AEB0FB47671}"/>
              </a:ext>
            </a:extLst>
          </p:cNvPr>
          <p:cNvSpPr/>
          <p:nvPr/>
        </p:nvSpPr>
        <p:spPr>
          <a:xfrm>
            <a:off x="2743200" y="5791200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126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C0A999-5AE9-4F80-8520-3FB12D989D7C}"/>
              </a:ext>
            </a:extLst>
          </p:cNvPr>
          <p:cNvSpPr/>
          <p:nvPr/>
        </p:nvSpPr>
        <p:spPr>
          <a:xfrm>
            <a:off x="10473561" y="2570202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FB812B-38C5-473A-AC11-4E7A45490CD5}"/>
              </a:ext>
            </a:extLst>
          </p:cNvPr>
          <p:cNvSpPr/>
          <p:nvPr/>
        </p:nvSpPr>
        <p:spPr>
          <a:xfrm>
            <a:off x="9323005" y="589002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BA14F2-DD7F-9148-F381-3EE5DDFF93F1}"/>
              </a:ext>
            </a:extLst>
          </p:cNvPr>
          <p:cNvSpPr/>
          <p:nvPr/>
        </p:nvSpPr>
        <p:spPr>
          <a:xfrm>
            <a:off x="866512" y="341352"/>
            <a:ext cx="247650" cy="247650"/>
          </a:xfrm>
          <a:prstGeom prst="ellipse">
            <a:avLst/>
          </a:prstGeom>
          <a:gradFill>
            <a:gsLst>
              <a:gs pos="0">
                <a:schemeClr val="accent2">
                  <a:alpha val="55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9F7A654-6A57-29F3-73FB-C453DB4C1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" y="6263702"/>
            <a:ext cx="2603500" cy="45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D8E4CC-8CD6-C545-D223-1AACF533DA56}"/>
              </a:ext>
            </a:extLst>
          </p:cNvPr>
          <p:cNvSpPr txBox="1"/>
          <p:nvPr/>
        </p:nvSpPr>
        <p:spPr>
          <a:xfrm>
            <a:off x="3186279" y="465177"/>
            <a:ext cx="62298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Interested in collaborating?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mistygood@unc.edu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32C81CEC-4D77-7AC6-2F55-BC7613E3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201" y="2781360"/>
            <a:ext cx="3186023" cy="2960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1B4B71-25C9-9133-00A5-B04300E6675C}"/>
              </a:ext>
            </a:extLst>
          </p:cNvPr>
          <p:cNvSpPr txBox="1"/>
          <p:nvPr/>
        </p:nvSpPr>
        <p:spPr>
          <a:xfrm>
            <a:off x="8224669" y="6629023"/>
            <a:ext cx="3967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Good Lab logo designed by Claire Miller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15149-3CAD-0472-FC35-A3CB97218EA8}"/>
              </a:ext>
            </a:extLst>
          </p:cNvPr>
          <p:cNvSpPr txBox="1"/>
          <p:nvPr/>
        </p:nvSpPr>
        <p:spPr>
          <a:xfrm>
            <a:off x="-64600" y="5634161"/>
            <a:ext cx="352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Follow us: @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mistygoodlab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3C00A5D-0825-8217-C63E-5A2C8D480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47" y="5659606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97A3F6-BE92-45EE-974B-0AEC41D62780}"/>
              </a:ext>
            </a:extLst>
          </p:cNvPr>
          <p:cNvSpPr/>
          <p:nvPr/>
        </p:nvSpPr>
        <p:spPr>
          <a:xfrm rot="16200000">
            <a:off x="5380598" y="-5372525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8A0B9-F260-4E60-A9AC-B1B7A034E7A8}"/>
              </a:ext>
            </a:extLst>
          </p:cNvPr>
          <p:cNvSpPr txBox="1"/>
          <p:nvPr/>
        </p:nvSpPr>
        <p:spPr>
          <a:xfrm>
            <a:off x="4415" y="-26914"/>
            <a:ext cx="12187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Overview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Necrotizing Enterocolitis (NEC)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B65FBE-64BE-4536-BBF6-FA292CA69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8" y="1534261"/>
            <a:ext cx="843263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elvetica Neue" charset="0"/>
                <a:cs typeface="Arial" panose="020B0604020202020204" pitchFamily="34" charset="0"/>
                <a:sym typeface="Helvetica Neue" charset="0"/>
              </a:rPr>
              <a:t>Affects ~ 7% of all premature infants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elvetica Neue" charset="0"/>
                <a:cs typeface="Arial" panose="020B0604020202020204" pitchFamily="34" charset="0"/>
                <a:sym typeface="Helvetica Neue" charset="0"/>
              </a:rPr>
              <a:t>Leading cause of death from GI disease in premature infants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High mortality rate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Helvetica Neue" charset="0"/>
              <a:cs typeface="Arial" panose="020B0604020202020204" pitchFamily="34" charset="0"/>
              <a:sym typeface="Helvetica Neue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elvetica Neue" charset="0"/>
                <a:cs typeface="Arial" panose="020B0604020202020204" pitchFamily="34" charset="0"/>
                <a:sym typeface="Helvetica Neue" charset="0"/>
              </a:rPr>
              <a:t>For NEC survivors, significant morbidities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Pathophysiology: Exaggerated inflammation, gut immaturity, microbial dysbiosis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Helvetica Neue" charset="0"/>
              <a:cs typeface="Arial" panose="020B0604020202020204" pitchFamily="34" charset="0"/>
              <a:sym typeface="Helvetica Neue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elvetica Neue" charset="0"/>
                <a:cs typeface="Arial" panose="020B0604020202020204" pitchFamily="34" charset="0"/>
                <a:sym typeface="Helvetica Neue" charset="0"/>
              </a:rPr>
              <a:t>Career Goal: Save the babies from NEC! 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8A5B4C-4488-BDD5-3904-1ABA4D70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443" y="125214"/>
            <a:ext cx="2603500" cy="4572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48D8AC4-8B76-710C-5AE6-6CFE12E66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5" r="74746"/>
          <a:stretch/>
        </p:blipFill>
        <p:spPr bwMode="auto">
          <a:xfrm>
            <a:off x="4936902" y="4178468"/>
            <a:ext cx="2111432" cy="22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by in incubator Pictures, Baby in incubator Stock Photos &amp;amp; Images |  Depositphotos®">
            <a:extLst>
              <a:ext uri="{FF2B5EF4-FFF2-40B4-BE49-F238E27FC236}">
                <a16:creationId xmlns:a16="http://schemas.microsoft.com/office/drawing/2014/main" id="{D9B41553-64B5-6AC1-FD88-C29DEE9FD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/>
          <a:stretch/>
        </p:blipFill>
        <p:spPr bwMode="auto">
          <a:xfrm>
            <a:off x="320040" y="4225422"/>
            <a:ext cx="3118981" cy="22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69EE8-ACD1-ACDA-B908-104068255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052" y="4428666"/>
            <a:ext cx="2915722" cy="2196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39DE3-0884-781C-1E3C-8FEFD6027E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5" t="19403" r="18470" b="2985"/>
          <a:stretch/>
        </p:blipFill>
        <p:spPr>
          <a:xfrm>
            <a:off x="8924257" y="1781328"/>
            <a:ext cx="2925312" cy="216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EED3A-F8C1-2B68-6EAA-DF11CB320F1E}"/>
              </a:ext>
            </a:extLst>
          </p:cNvPr>
          <p:cNvSpPr txBox="1"/>
          <p:nvPr/>
        </p:nvSpPr>
        <p:spPr>
          <a:xfrm>
            <a:off x="244701" y="6534757"/>
            <a:ext cx="3482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 to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photodictionary.com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E81DA-89C2-3564-DC2E-940E2F335E71}"/>
              </a:ext>
            </a:extLst>
          </p:cNvPr>
          <p:cNvSpPr txBox="1"/>
          <p:nvPr/>
        </p:nvSpPr>
        <p:spPr>
          <a:xfrm>
            <a:off x="8926655" y="1404867"/>
            <a:ext cx="292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 Small Intestine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AD7E9-C50B-B416-5C42-4662FB64EC77}"/>
              </a:ext>
            </a:extLst>
          </p:cNvPr>
          <p:cNvSpPr txBox="1"/>
          <p:nvPr/>
        </p:nvSpPr>
        <p:spPr>
          <a:xfrm>
            <a:off x="8926655" y="4000479"/>
            <a:ext cx="292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 NEC</a:t>
            </a:r>
          </a:p>
        </p:txBody>
      </p:sp>
    </p:spTree>
    <p:extLst>
      <p:ext uri="{BB962C8B-B14F-4D97-AF65-F5344CB8AC3E}">
        <p14:creationId xmlns:p14="http://schemas.microsoft.com/office/powerpoint/2010/main" val="11063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E0679-C8C7-CF15-D4F3-9E1FC4D1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2447C2-FB9F-BD10-2278-DB5F4CAADF93}"/>
              </a:ext>
            </a:extLst>
          </p:cNvPr>
          <p:cNvSpPr/>
          <p:nvPr/>
        </p:nvSpPr>
        <p:spPr>
          <a:xfrm rot="16200000">
            <a:off x="5376183" y="-5376878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AFD46C-5380-FF42-407D-D60A66E3E71C}"/>
              </a:ext>
            </a:extLst>
          </p:cNvPr>
          <p:cNvSpPr txBox="1"/>
          <p:nvPr/>
        </p:nvSpPr>
        <p:spPr>
          <a:xfrm>
            <a:off x="0" y="21945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Diagnostic Challenges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NEC Research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A7FF29-2451-117C-C23D-03452E4D4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" y="1289403"/>
            <a:ext cx="1218758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Helvetica Neue" charset="0"/>
              </a:rPr>
              <a:t>The pathogenesis of NEC is highly complex, </a:t>
            </a:r>
            <a:r>
              <a:rPr lang="en-US" sz="2800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with numerous factors involved, many of which remain unknown.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Helvetica Neue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The underlying etiology varies between patients.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Helvetica Neue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NEC impacts a relatively small number of patients at individual centers.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Collaboration between institutions with highly skilled and committed teams of investigators is required to obtain adequate numbers of samples for quality research.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Helvetica Neue" charset="0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45205A20-2B81-493C-A675-AB75E5EC4919}"/>
              </a:ext>
            </a:extLst>
          </p:cNvPr>
          <p:cNvSpPr/>
          <p:nvPr/>
        </p:nvSpPr>
        <p:spPr>
          <a:xfrm>
            <a:off x="10459957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8A1CE08-E0CA-2849-003E-8C5E4C0D6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58746EF2-6D59-5A77-9A93-1A376D2E6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10353-B3E2-C816-1723-6615F308B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C71D89-C49A-E61A-2F77-9BDA9DCEF872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761E59-168F-9B72-AD1D-EF2642C9B1F4}"/>
              </a:ext>
            </a:extLst>
          </p:cNvPr>
          <p:cNvSpPr txBox="1"/>
          <p:nvPr/>
        </p:nvSpPr>
        <p:spPr>
          <a:xfrm>
            <a:off x="0" y="20894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Diagnostic Challenges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NEC Research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ABCD75-9C74-B587-81E2-63842E7C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" y="1304604"/>
            <a:ext cx="70389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Early detection can reduce mortality and morbidity but remains challenging.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n-lt"/>
              <a:cs typeface="Arial" panose="020B0604020202020204" pitchFamily="34" charset="0"/>
              <a:sym typeface="Helvetica Neue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C-reactive protein, white blood cell count, and radiographic findings lack sensitivity and specificity.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n-lt"/>
                <a:cs typeface="Arial" panose="020B0604020202020204" pitchFamily="34" charset="0"/>
                <a:sym typeface="Helvetica Neue" charset="0"/>
              </a:rPr>
              <a:t>Ultrasound f</a:t>
            </a:r>
            <a:r>
              <a:rPr lang="en-US" sz="2800" b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indings</a:t>
            </a:r>
            <a:r>
              <a:rPr lang="en-US" sz="28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of pneumatosis can be more sensitive and useful in certain settings.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Helvetica Neue" charset="0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AAA48544-E57B-3853-DAA2-A97E6229FE13}"/>
              </a:ext>
            </a:extLst>
          </p:cNvPr>
          <p:cNvSpPr/>
          <p:nvPr/>
        </p:nvSpPr>
        <p:spPr>
          <a:xfrm>
            <a:off x="10721211" y="526577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B853FEF-851C-972E-71F2-D0FF4A77C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pic>
        <p:nvPicPr>
          <p:cNvPr id="3" name="Content Placeholder 3" descr="M:\My Teaching File\NEC 1.jpg">
            <a:extLst>
              <a:ext uri="{FF2B5EF4-FFF2-40B4-BE49-F238E27FC236}">
                <a16:creationId xmlns:a16="http://schemas.microsoft.com/office/drawing/2014/main" id="{A7666F99-34DE-3682-8432-1A2D3A907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9" t="25369" r="32056" b="31869"/>
          <a:stretch/>
        </p:blipFill>
        <p:spPr bwMode="auto">
          <a:xfrm>
            <a:off x="8541531" y="3358294"/>
            <a:ext cx="3385751" cy="34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96CE08-3CD0-79C4-682D-19F89BC06E0C}"/>
              </a:ext>
            </a:extLst>
          </p:cNvPr>
          <p:cNvCxnSpPr>
            <a:cxnSpLocks/>
          </p:cNvCxnSpPr>
          <p:nvPr/>
        </p:nvCxnSpPr>
        <p:spPr>
          <a:xfrm flipV="1">
            <a:off x="7662067" y="3729325"/>
            <a:ext cx="1050391" cy="47847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F1EC11-9B20-74A9-F112-9147B459B100}"/>
              </a:ext>
            </a:extLst>
          </p:cNvPr>
          <p:cNvCxnSpPr>
            <a:cxnSpLocks/>
          </p:cNvCxnSpPr>
          <p:nvPr/>
        </p:nvCxnSpPr>
        <p:spPr>
          <a:xfrm flipV="1">
            <a:off x="8016335" y="5818827"/>
            <a:ext cx="1050391" cy="4784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0B5ED42-C867-C791-3A55-5455BB79DE81}"/>
              </a:ext>
            </a:extLst>
          </p:cNvPr>
          <p:cNvSpPr txBox="1"/>
          <p:nvPr/>
        </p:nvSpPr>
        <p:spPr>
          <a:xfrm>
            <a:off x="6096000" y="6454011"/>
            <a:ext cx="22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318253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2AC8FA-9CCD-A4F9-35D2-2F99730EA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9F3D8D-F85E-510D-1D61-08448D0D9A9E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A9B053-11DD-6CF8-AC1D-FE565BC467C2}"/>
              </a:ext>
            </a:extLst>
          </p:cNvPr>
          <p:cNvSpPr txBox="1"/>
          <p:nvPr/>
        </p:nvSpPr>
        <p:spPr>
          <a:xfrm>
            <a:off x="0" y="20894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Types of Biomarkers for NEC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A836B9-273A-0A5E-327E-8A7D0909A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" y="1304604"/>
            <a:ext cx="1218758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  <a:t>Inflammatory Markers: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Cytokines, chemokines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  <a:t>Microbial and Metabolite Markers: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Gut microbiome, metabolites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tabLst/>
              <a:defRPr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  <a:t>Proteomic and Metabolomic Markers: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Specific peptides, amino acids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</a:rPr>
              <a:t>Genetic and Epigenetic Markers: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Host genetic susceptibility and epigenetic modifications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Helvetica Neue" charset="0"/>
            </a:endParaRP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BBD69C06-8A1D-9FA3-2C68-1D3218EB6D93}"/>
              </a:ext>
            </a:extLst>
          </p:cNvPr>
          <p:cNvSpPr/>
          <p:nvPr/>
        </p:nvSpPr>
        <p:spPr>
          <a:xfrm>
            <a:off x="10329327" y="5149663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FEAF81E-4A11-0769-BC43-E2A54ABE0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889DD3F-4849-FC33-174F-B4237362D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8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F358B0-4984-9EFF-1F43-8F2788F6F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A88F3E-06CC-2995-356E-08AA313B00B4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0D45E8-403A-9570-C292-D584A2ACE867}"/>
              </a:ext>
            </a:extLst>
          </p:cNvPr>
          <p:cNvSpPr txBox="1"/>
          <p:nvPr/>
        </p:nvSpPr>
        <p:spPr>
          <a:xfrm>
            <a:off x="0" y="20894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Inflammatory and </a:t>
            </a:r>
            <a:r>
              <a:rPr lang="en-US" sz="4400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Microbial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Biomarkers for NEC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5D8FF-C517-5FD5-1DD5-29E4C500A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" y="1304604"/>
            <a:ext cx="1218758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+mn-lt"/>
              </a:rPr>
              <a:t>Cytokines and Chemokines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: TNF-</a:t>
            </a:r>
            <a:r>
              <a:rPr lang="el-GR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α,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</a:rPr>
              <a:t>IL-6, IL-8 are associated with NEC severity.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06D">
                  <a:lumMod val="40000"/>
                  <a:lumOff val="6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n-lt"/>
              <a:cs typeface="Arial" panose="020B0604020202020204" pitchFamily="34" charset="0"/>
              <a:sym typeface="Helvetica Neue" charset="0"/>
            </a:endParaRPr>
          </a:p>
          <a:p>
            <a:pPr marL="342900" indent="-342900">
              <a:buClr>
                <a:srgbClr val="17406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800" i="0" u="none" strike="noStrike" dirty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Microbial Patterns: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Shifts in microbial composition, including decreased Bifidobacterium and increased Enterobacteriaceae, correlate with NEC.</a:t>
            </a:r>
          </a:p>
          <a:p>
            <a:pPr marL="0" indent="0">
              <a:buClr>
                <a:srgbClr val="17406D">
                  <a:lumMod val="40000"/>
                  <a:lumOff val="60000"/>
                </a:srgbClr>
              </a:buClr>
              <a:defRPr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342900" indent="-342900">
              <a:buClr>
                <a:srgbClr val="17406D">
                  <a:lumMod val="40000"/>
                  <a:lumOff val="6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Helvetica Neue" charset="0"/>
              </a:rPr>
              <a:t>Microbiome Predictive Models: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Helvetica Neue" charset="0"/>
              </a:rPr>
              <a:t>Use of microbiome profiling to predict NEC onset.</a:t>
            </a: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920762E0-540C-DA7E-5D57-8941DC83D8D7}"/>
              </a:ext>
            </a:extLst>
          </p:cNvPr>
          <p:cNvSpPr/>
          <p:nvPr/>
        </p:nvSpPr>
        <p:spPr>
          <a:xfrm>
            <a:off x="10401899" y="5193207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A904931-8BB5-B584-095E-DFECCF5B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152EBE74-AE0F-C3BF-5171-A54DA6AAB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6CE7DE-88F1-8BB4-BC8B-C43FDECD4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BA6720-A1C2-9B95-01D1-A95CE89FB860}"/>
              </a:ext>
            </a:extLst>
          </p:cNvPr>
          <p:cNvSpPr/>
          <p:nvPr/>
        </p:nvSpPr>
        <p:spPr>
          <a:xfrm rot="16200000">
            <a:off x="5372285" y="-5395674"/>
            <a:ext cx="1435219" cy="12187584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E82221-629B-EA0F-9C84-FEFD59AF3AC2}"/>
              </a:ext>
            </a:extLst>
          </p:cNvPr>
          <p:cNvSpPr txBox="1"/>
          <p:nvPr/>
        </p:nvSpPr>
        <p:spPr>
          <a:xfrm>
            <a:off x="96252" y="236453"/>
            <a:ext cx="1218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chemeClr val="bg1"/>
                </a:solidFill>
                <a:latin typeface="+mj-lt"/>
                <a:cs typeface="Arial"/>
              </a:rPr>
              <a:t>Stool Biomarkers</a:t>
            </a:r>
          </a:p>
        </p:txBody>
      </p:sp>
      <p:sp>
        <p:nvSpPr>
          <p:cNvPr id="13" name="Circle: Hollow 18">
            <a:extLst>
              <a:ext uri="{FF2B5EF4-FFF2-40B4-BE49-F238E27FC236}">
                <a16:creationId xmlns:a16="http://schemas.microsoft.com/office/drawing/2014/main" id="{1087185A-29DA-0F74-37D8-D6A253021DBC}"/>
              </a:ext>
            </a:extLst>
          </p:cNvPr>
          <p:cNvSpPr/>
          <p:nvPr/>
        </p:nvSpPr>
        <p:spPr>
          <a:xfrm>
            <a:off x="10372868" y="5164179"/>
            <a:ext cx="2305050" cy="2305050"/>
          </a:xfrm>
          <a:prstGeom prst="donu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2651B1BF-FED2-50F0-EEEE-A86D3F736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6454011"/>
            <a:ext cx="1945354" cy="341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2398A-BA54-8458-66E5-8B46A4FE5E63}"/>
              </a:ext>
            </a:extLst>
          </p:cNvPr>
          <p:cNvSpPr txBox="1"/>
          <p:nvPr/>
        </p:nvSpPr>
        <p:spPr>
          <a:xfrm>
            <a:off x="526092" y="1858705"/>
            <a:ext cx="10559441" cy="396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Arial"/>
              </a:rPr>
              <a:t>Microbiome </a:t>
            </a:r>
            <a:r>
              <a:rPr lang="en-US" sz="3200" dirty="0">
                <a:solidFill>
                  <a:schemeClr val="bg1"/>
                </a:solidFill>
                <a:cs typeface="Arial"/>
              </a:rPr>
              <a:t>– Dysbiosis precedes NEC </a:t>
            </a:r>
          </a:p>
          <a:p>
            <a:pPr algn="l"/>
            <a:endParaRPr lang="en-US" sz="3200" dirty="0">
              <a:solidFill>
                <a:schemeClr val="bg1"/>
              </a:solidFill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Arial"/>
              </a:rPr>
              <a:t>Calprotectin</a:t>
            </a:r>
            <a:r>
              <a:rPr lang="en-US" sz="3200" dirty="0">
                <a:solidFill>
                  <a:schemeClr val="bg1"/>
                </a:solidFill>
                <a:cs typeface="Arial"/>
              </a:rPr>
              <a:t> – Inflammatory marker, not specific for NEC</a:t>
            </a:r>
          </a:p>
          <a:p>
            <a:pPr algn="l"/>
            <a:endParaRPr lang="en-US" sz="3200" dirty="0">
              <a:solidFill>
                <a:schemeClr val="bg1"/>
              </a:solidFill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Arial"/>
              </a:rPr>
              <a:t>Volatile Organic Compounds </a:t>
            </a:r>
            <a:r>
              <a:rPr lang="en-US" sz="3200" dirty="0">
                <a:solidFill>
                  <a:schemeClr val="bg1"/>
                </a:solidFill>
                <a:cs typeface="Arial"/>
              </a:rPr>
              <a:t>– Early predictor NEC vs. sepsis</a:t>
            </a:r>
          </a:p>
          <a:p>
            <a:pPr algn="l"/>
            <a:endParaRPr lang="en-US" sz="3200" dirty="0">
              <a:solidFill>
                <a:schemeClr val="bg1"/>
              </a:solidFill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Arial"/>
              </a:rPr>
              <a:t>Intestinal Alkaline Phosphatase – 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Heath et al., </a:t>
            </a:r>
            <a:r>
              <a:rPr lang="en-US" sz="2000" i="1" dirty="0">
                <a:solidFill>
                  <a:schemeClr val="bg1"/>
                </a:solidFill>
                <a:cs typeface="Arial"/>
              </a:rPr>
              <a:t>Jama </a:t>
            </a:r>
            <a:r>
              <a:rPr lang="en-US" sz="2000" i="1" dirty="0" err="1">
                <a:solidFill>
                  <a:schemeClr val="bg1"/>
                </a:solidFill>
                <a:cs typeface="Arial"/>
              </a:rPr>
              <a:t>Netw</a:t>
            </a:r>
            <a:r>
              <a:rPr lang="en-US" sz="2000" i="1" dirty="0">
                <a:solidFill>
                  <a:schemeClr val="bg1"/>
                </a:solidFill>
                <a:cs typeface="Arial"/>
              </a:rPr>
              <a:t> Open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, 2019</a:t>
            </a:r>
          </a:p>
          <a:p>
            <a:pPr marL="971550" lvl="2" indent="-28575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chemeClr val="bg1"/>
                </a:solidFill>
                <a:cs typeface="Arial"/>
              </a:rPr>
              <a:t>Elevated protein, low enzyme activity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49A14065-8C61-82B2-62DF-78F19BAF5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2" y="5878084"/>
            <a:ext cx="1181005" cy="9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75A2"/>
      </a:accent2>
      <a:accent3>
        <a:srgbClr val="089CA2"/>
      </a:accent3>
      <a:accent4>
        <a:srgbClr val="0B9B74"/>
      </a:accent4>
      <a:accent5>
        <a:srgbClr val="54A838"/>
      </a:accent5>
      <a:accent6>
        <a:srgbClr val="0B9B74"/>
      </a:accent6>
      <a:hlink>
        <a:srgbClr val="E2DD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UNC Expanded">
      <a:dk1>
        <a:srgbClr val="13284B"/>
      </a:dk1>
      <a:lt1>
        <a:srgbClr val="FFFFFF"/>
      </a:lt1>
      <a:dk2>
        <a:srgbClr val="000000"/>
      </a:dk2>
      <a:lt2>
        <a:srgbClr val="E1E1E1"/>
      </a:lt2>
      <a:accent1>
        <a:srgbClr val="4B9CD3"/>
      </a:accent1>
      <a:accent2>
        <a:srgbClr val="13294B"/>
      </a:accent2>
      <a:accent3>
        <a:srgbClr val="5958CA"/>
      </a:accent3>
      <a:accent4>
        <a:srgbClr val="E52820"/>
      </a:accent4>
      <a:accent5>
        <a:srgbClr val="FFD200"/>
      </a:accent5>
      <a:accent6>
        <a:srgbClr val="46A549"/>
      </a:accent6>
      <a:hlink>
        <a:srgbClr val="007FAE"/>
      </a:hlink>
      <a:folHlink>
        <a:srgbClr val="007FA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4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75A2"/>
      </a:accent2>
      <a:accent3>
        <a:srgbClr val="089CA2"/>
      </a:accent3>
      <a:accent4>
        <a:srgbClr val="0B9B74"/>
      </a:accent4>
      <a:accent5>
        <a:srgbClr val="54A838"/>
      </a:accent5>
      <a:accent6>
        <a:srgbClr val="0B9B74"/>
      </a:accent6>
      <a:hlink>
        <a:srgbClr val="E2DD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1391</Words>
  <Application>Microsoft Macintosh PowerPoint</Application>
  <PresentationFormat>Widescreen</PresentationFormat>
  <Paragraphs>251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Franklin Gothic Book</vt:lpstr>
      <vt:lpstr>Franklin Gothic Medium</vt:lpstr>
      <vt:lpstr>Lato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Misty Good</cp:lastModifiedBy>
  <cp:revision>11</cp:revision>
  <dcterms:created xsi:type="dcterms:W3CDTF">2018-08-16T14:03:56Z</dcterms:created>
  <dcterms:modified xsi:type="dcterms:W3CDTF">2024-11-19T05:20:11Z</dcterms:modified>
</cp:coreProperties>
</file>